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56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0E0"/>
    <a:srgbClr val="F9D1B5"/>
    <a:srgbClr val="F9AB7F"/>
    <a:srgbClr val="F68849"/>
    <a:srgbClr val="4B80BA"/>
    <a:srgbClr val="2E5E91"/>
    <a:srgbClr val="B2D9E3"/>
    <a:srgbClr val="B6D5ED"/>
    <a:srgbClr val="314160"/>
    <a:srgbClr val="EEED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EEE4D-BFA9-4659-85AB-0663FC222A57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D396B-D64A-4C52-A24C-E0407B4A3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487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EEE4D-BFA9-4659-85AB-0663FC222A57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D396B-D64A-4C52-A24C-E0407B4A3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446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EEE4D-BFA9-4659-85AB-0663FC222A57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D396B-D64A-4C52-A24C-E0407B4A3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322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EEE4D-BFA9-4659-85AB-0663FC222A57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D396B-D64A-4C52-A24C-E0407B4A3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678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EEE4D-BFA9-4659-85AB-0663FC222A57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D396B-D64A-4C52-A24C-E0407B4A3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714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EEE4D-BFA9-4659-85AB-0663FC222A57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D396B-D64A-4C52-A24C-E0407B4A3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418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EEE4D-BFA9-4659-85AB-0663FC222A57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D396B-D64A-4C52-A24C-E0407B4A3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378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EEE4D-BFA9-4659-85AB-0663FC222A57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D396B-D64A-4C52-A24C-E0407B4A3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52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EEE4D-BFA9-4659-85AB-0663FC222A57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D396B-D64A-4C52-A24C-E0407B4A3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974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EEE4D-BFA9-4659-85AB-0663FC222A57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D396B-D64A-4C52-A24C-E0407B4A3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957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EEE4D-BFA9-4659-85AB-0663FC222A57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D396B-D64A-4C52-A24C-E0407B4A3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741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EEE4D-BFA9-4659-85AB-0663FC222A57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D396B-D64A-4C52-A24C-E0407B4A37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511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f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fif"/><Relationship Id="rId5" Type="http://schemas.openxmlformats.org/officeDocument/2006/relationships/image" Target="../media/image18.jfif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7299" y="1863970"/>
            <a:ext cx="3552093" cy="3666392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8" t="4661" r="23876" b="790"/>
          <a:stretch/>
        </p:blipFill>
        <p:spPr bwMode="auto">
          <a:xfrm>
            <a:off x="1362270" y="1944219"/>
            <a:ext cx="3359735" cy="347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4671" y="5707700"/>
            <a:ext cx="2392105" cy="116058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3" y="186074"/>
            <a:ext cx="1381293" cy="1381293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3" name="Прямоугольник 12"/>
          <p:cNvSpPr/>
          <p:nvPr/>
        </p:nvSpPr>
        <p:spPr>
          <a:xfrm>
            <a:off x="5435330" y="1944219"/>
            <a:ext cx="5071478" cy="3473059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809392" y="2157254"/>
            <a:ext cx="60981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Constantia" panose="02030602050306030303" pitchFamily="18" charset="0"/>
              </a:rPr>
              <a:t>Глава города Иванова </a:t>
            </a:r>
            <a:br>
              <a:rPr lang="ru-RU" sz="4800" b="1" dirty="0" smtClean="0">
                <a:latin typeface="Constantia" panose="02030602050306030303" pitchFamily="18" charset="0"/>
              </a:rPr>
            </a:br>
            <a:r>
              <a:rPr lang="ru-RU" sz="4800" b="1" dirty="0" smtClean="0">
                <a:latin typeface="Constantia" panose="02030602050306030303" pitchFamily="18" charset="0"/>
              </a:rPr>
              <a:t>Максим Комиссаров</a:t>
            </a:r>
            <a:endParaRPr lang="ru-RU" sz="4800" b="1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18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2"/>
            <a:ext cx="12192000" cy="3583482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7" t="64034" r="739" b="8829"/>
          <a:stretch/>
        </p:blipFill>
        <p:spPr>
          <a:xfrm>
            <a:off x="0" y="4610100"/>
            <a:ext cx="12192001" cy="2247900"/>
          </a:xfrm>
          <a:ln w="28575">
            <a:noFill/>
          </a:ln>
        </p:spPr>
      </p:pic>
      <p:sp>
        <p:nvSpPr>
          <p:cNvPr id="15" name="TextBox 14"/>
          <p:cNvSpPr txBox="1"/>
          <p:nvPr/>
        </p:nvSpPr>
        <p:spPr>
          <a:xfrm>
            <a:off x="0" y="3583483"/>
            <a:ext cx="12192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onstantia" panose="02030602050306030303" pitchFamily="18" charset="0"/>
              </a:rPr>
              <a:t>Особое внимание </a:t>
            </a:r>
            <a:r>
              <a:rPr lang="ru-RU" sz="2000" b="1" dirty="0" smtClean="0">
                <a:latin typeface="Constantia" panose="02030602050306030303" pitchFamily="18" charset="0"/>
              </a:rPr>
              <a:t>– </a:t>
            </a:r>
            <a:r>
              <a:rPr lang="en-US" sz="2000" b="1" dirty="0" smtClean="0">
                <a:latin typeface="Constantia" panose="02030602050306030303" pitchFamily="18" charset="0"/>
              </a:rPr>
              <a:t/>
            </a:r>
            <a:br>
              <a:rPr lang="en-US" sz="2000" b="1" dirty="0" smtClean="0">
                <a:latin typeface="Constantia" panose="02030602050306030303" pitchFamily="18" charset="0"/>
              </a:rPr>
            </a:br>
            <a:r>
              <a:rPr lang="ru-RU" sz="2000" b="1" dirty="0" smtClean="0">
                <a:latin typeface="Constantia" panose="02030602050306030303" pitchFamily="18" charset="0"/>
              </a:rPr>
              <a:t>развитию </a:t>
            </a:r>
            <a:r>
              <a:rPr lang="ru-RU" sz="2000" b="1" dirty="0">
                <a:latin typeface="Constantia" panose="02030602050306030303" pitchFamily="18" charset="0"/>
              </a:rPr>
              <a:t>инженерного мышления школьников </a:t>
            </a:r>
            <a:r>
              <a:rPr lang="en-US" sz="2000" b="1" dirty="0" smtClean="0">
                <a:latin typeface="Constantia" panose="02030602050306030303" pitchFamily="18" charset="0"/>
              </a:rPr>
              <a:t/>
            </a:r>
            <a:br>
              <a:rPr lang="en-US" sz="2000" b="1" dirty="0" smtClean="0">
                <a:latin typeface="Constantia" panose="02030602050306030303" pitchFamily="18" charset="0"/>
              </a:rPr>
            </a:br>
            <a:r>
              <a:rPr lang="ru-RU" sz="2000" b="1" dirty="0" smtClean="0">
                <a:latin typeface="Constantia" panose="02030602050306030303" pitchFamily="18" charset="0"/>
              </a:rPr>
              <a:t>и </a:t>
            </a:r>
            <a:r>
              <a:rPr lang="ru-RU" sz="2000" b="1" dirty="0">
                <a:latin typeface="Constantia" panose="02030602050306030303" pitchFamily="18" charset="0"/>
              </a:rPr>
              <a:t>интеграции искусственного интеллекта в учебный </a:t>
            </a:r>
            <a:r>
              <a:rPr lang="ru-RU" sz="2000" b="1" dirty="0" smtClean="0">
                <a:latin typeface="Constantia" panose="02030602050306030303" pitchFamily="18" charset="0"/>
              </a:rPr>
              <a:t>процесс</a:t>
            </a:r>
            <a:r>
              <a:rPr lang="en-US" sz="2000" b="1" dirty="0" smtClean="0">
                <a:latin typeface="Constantia" panose="02030602050306030303" pitchFamily="18" charset="0"/>
              </a:rPr>
              <a:t/>
            </a:r>
            <a:br>
              <a:rPr lang="en-US" sz="2000" b="1" dirty="0" smtClean="0">
                <a:latin typeface="Constantia" panose="02030602050306030303" pitchFamily="18" charset="0"/>
              </a:rPr>
            </a:br>
            <a:r>
              <a:rPr lang="en-US" sz="2000" dirty="0" smtClean="0">
                <a:latin typeface="Constantia" panose="02030602050306030303" pitchFamily="18" charset="0"/>
              </a:rPr>
              <a:t/>
            </a:r>
            <a:br>
              <a:rPr lang="en-US" sz="2000" dirty="0" smtClean="0">
                <a:latin typeface="Constantia" panose="02030602050306030303" pitchFamily="18" charset="0"/>
              </a:rPr>
            </a:br>
            <a:endParaRPr lang="ru-RU" sz="2000" b="1" dirty="0">
              <a:latin typeface="Constantia" panose="02030602050306030303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653" y="692509"/>
            <a:ext cx="3682181" cy="24547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81" y="703392"/>
            <a:ext cx="3682181" cy="2454787"/>
          </a:xfrm>
          <a:prstGeom prst="rect">
            <a:avLst/>
          </a:prstGeom>
        </p:spPr>
      </p:pic>
      <p:pic>
        <p:nvPicPr>
          <p:cNvPr id="2053" name="Picture 5" descr="D:\Users\L.romanova\Desktop\НОВОСТЬ\ИНСТА\школа\кванториум\Новая папка\gBIEMq88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142" y="703392"/>
            <a:ext cx="3653346" cy="2433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Прямая соединительная линия 19"/>
          <p:cNvCxnSpPr/>
          <p:nvPr/>
        </p:nvCxnSpPr>
        <p:spPr>
          <a:xfrm flipH="1">
            <a:off x="2149071" y="3619158"/>
            <a:ext cx="1" cy="905217"/>
          </a:xfrm>
          <a:prstGeom prst="line">
            <a:avLst/>
          </a:prstGeom>
          <a:ln w="28575" cap="rnd">
            <a:solidFill>
              <a:srgbClr val="0070C0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972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0" r="72538"/>
          <a:stretch/>
        </p:blipFill>
        <p:spPr>
          <a:xfrm>
            <a:off x="9174831" y="-116114"/>
            <a:ext cx="3017169" cy="6974115"/>
          </a:xfrm>
          <a:prstGeom prst="rect">
            <a:avLst/>
          </a:prstGeom>
          <a:ln w="28575">
            <a:solidFill>
              <a:srgbClr val="4B80BA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0" y="182825"/>
            <a:ext cx="91748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Constantia" panose="02030602050306030303" pitchFamily="18" charset="0"/>
              </a:rPr>
              <a:t>В 2026 году на систему образования </a:t>
            </a:r>
            <a:r>
              <a:rPr lang="en-US" sz="2000" b="1" dirty="0" smtClean="0">
                <a:latin typeface="Constantia" panose="02030602050306030303" pitchFamily="18" charset="0"/>
              </a:rPr>
              <a:t/>
            </a:r>
            <a:br>
              <a:rPr lang="en-US" sz="2000" b="1" dirty="0" smtClean="0">
                <a:latin typeface="Constantia" panose="02030602050306030303" pitchFamily="18" charset="0"/>
              </a:rPr>
            </a:br>
            <a:r>
              <a:rPr lang="ru-RU" sz="2000" b="1" dirty="0" smtClean="0">
                <a:latin typeface="Constantia" panose="02030602050306030303" pitchFamily="18" charset="0"/>
              </a:rPr>
              <a:t>в </a:t>
            </a:r>
            <a:r>
              <a:rPr lang="ru-RU" sz="2000" b="1" dirty="0">
                <a:latin typeface="Constantia" panose="02030602050306030303" pitchFamily="18" charset="0"/>
              </a:rPr>
              <a:t>бюджете города Иванова выделено </a:t>
            </a:r>
            <a:r>
              <a:rPr lang="en-US" sz="2000" b="1" dirty="0" smtClean="0">
                <a:latin typeface="Constantia" panose="02030602050306030303" pitchFamily="18" charset="0"/>
              </a:rPr>
              <a:t>8,4</a:t>
            </a:r>
            <a:r>
              <a:rPr lang="ru-RU" sz="2000" b="1" dirty="0" smtClean="0">
                <a:latin typeface="Constantia" panose="02030602050306030303" pitchFamily="18" charset="0"/>
              </a:rPr>
              <a:t> </a:t>
            </a:r>
            <a:r>
              <a:rPr lang="ru-RU" sz="2000" b="1" dirty="0">
                <a:latin typeface="Constantia" panose="02030602050306030303" pitchFamily="18" charset="0"/>
              </a:rPr>
              <a:t>млрд. </a:t>
            </a:r>
            <a:r>
              <a:rPr lang="ru-RU" sz="2000" b="1" dirty="0" smtClean="0">
                <a:latin typeface="Constantia" panose="02030602050306030303" pitchFamily="18" charset="0"/>
              </a:rPr>
              <a:t>рублей</a:t>
            </a:r>
            <a:endParaRPr lang="ru-RU" sz="2000" b="1" dirty="0">
              <a:latin typeface="Constantia" panose="02030602050306030303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1" y="1073536"/>
            <a:ext cx="9174831" cy="5784464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Picture 6" descr="D:\Users\L.romanova\Desktop\НОВОСТЬ\ИНСТА\школа\Диктант Победы\1 (1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422" y="4121364"/>
            <a:ext cx="3703361" cy="248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V:\Фото 2026\2026.07.17 ремонт школы\отбор\DSC_02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081" y="1452149"/>
            <a:ext cx="3676702" cy="241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51" y="4132835"/>
            <a:ext cx="3700829" cy="2469147"/>
          </a:xfrm>
          <a:prstGeom prst="rect">
            <a:avLst/>
          </a:prstGeom>
        </p:spPr>
      </p:pic>
      <p:pic>
        <p:nvPicPr>
          <p:cNvPr id="2050" name="Picture 2" descr="D:\Users\L.romanova\Downloads\a29d36fd-571d-4cf7-9719-b40e109ef3c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50" y="1393736"/>
            <a:ext cx="3700830" cy="2480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56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132615" y="-1698907"/>
            <a:ext cx="11425188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314160"/>
                </a:solidFill>
                <a:latin typeface="Century Gothic" panose="020B0502020202020204" pitchFamily="34" charset="0"/>
              </a:rPr>
              <a:t>Приемку к новому учебному году прошли все 49 школ города</a:t>
            </a:r>
            <a:endParaRPr lang="ru-RU" sz="4400" b="1" dirty="0">
              <a:solidFill>
                <a:srgbClr val="3141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7" t="64034" r="739" b="8829"/>
          <a:stretch/>
        </p:blipFill>
        <p:spPr>
          <a:xfrm>
            <a:off x="0" y="4963886"/>
            <a:ext cx="12192001" cy="1894114"/>
          </a:xfrm>
          <a:ln w="28575"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-1" y="154578"/>
            <a:ext cx="121920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onstantia" panose="02030602050306030303" pitchFamily="18" charset="0"/>
              </a:rPr>
              <a:t>Капитальный</a:t>
            </a:r>
            <a:r>
              <a:rPr lang="ru-RU" sz="2000" dirty="0" smtClean="0">
                <a:latin typeface="Constantia" panose="02030602050306030303" pitchFamily="18" charset="0"/>
              </a:rPr>
              <a:t> </a:t>
            </a:r>
            <a:r>
              <a:rPr lang="ru-RU" sz="2000" b="1" dirty="0" smtClean="0">
                <a:latin typeface="Constantia" panose="02030602050306030303" pitchFamily="18" charset="0"/>
              </a:rPr>
              <a:t>ремонт кровель фасадов, замена окон. Асфальтирование территорий</a:t>
            </a:r>
            <a:endParaRPr lang="ru-RU" sz="2000" b="1" dirty="0">
              <a:latin typeface="Constantia" panose="02030602050306030303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1" y="754744"/>
            <a:ext cx="12192000" cy="4209142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Picture 2" descr="V:\Фото 2026\2026.08.19 выезд Округ +МАК\отбор\DSC_00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64" y="1540236"/>
            <a:ext cx="3800603" cy="266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V:\Фото 2026\2026.07.17 ремонт школы\отбор\DSC_016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532" y="1526674"/>
            <a:ext cx="4075999" cy="2678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D:\Users\L.romanova\Downloads\09f78bc9-3a0c-40f2-a769-5aa011f17f4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496" y="1540236"/>
            <a:ext cx="3289924" cy="266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54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0" y="3516738"/>
            <a:ext cx="12192000" cy="3341261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0"/>
            <a:ext cx="12192000" cy="3116628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078156"/>
            <a:ext cx="1219200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>
                <a:latin typeface="Constantia" panose="02030602050306030303" pitchFamily="18" charset="0"/>
              </a:rPr>
              <a:t>Безопасность образовательных учреждений</a:t>
            </a:r>
            <a:endParaRPr lang="ru-RU" sz="2500" b="1" dirty="0">
              <a:solidFill>
                <a:srgbClr val="314160"/>
              </a:solidFill>
              <a:latin typeface="Constantia" panose="02030602050306030303" pitchFamily="18" charset="0"/>
            </a:endParaRPr>
          </a:p>
        </p:txBody>
      </p:sp>
      <p:pic>
        <p:nvPicPr>
          <p:cNvPr id="1026" name="Picture 2" descr="D:\Users\L.romanova\Downloads\873f4356-69e7-4c91-b6fc-2f90d511cc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654284"/>
            <a:ext cx="3722813" cy="260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Users\L.romanova\Downloads\b7c83395-57ef-4bcb-94a5-310067a5ca5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92215"/>
            <a:ext cx="3722812" cy="260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Users\L.romanova\Downloads\7a839394-0201-4d6c-89b7-781c8b6fafa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380" y="3654285"/>
            <a:ext cx="3886133" cy="260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702" y="3654285"/>
            <a:ext cx="3900613" cy="26021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900" y="392215"/>
            <a:ext cx="3900613" cy="26021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701" y="384588"/>
            <a:ext cx="3900614" cy="2602120"/>
          </a:xfrm>
          <a:prstGeom prst="rect">
            <a:avLst/>
          </a:prstGeom>
        </p:spPr>
      </p:pic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838200" y="7886698"/>
            <a:ext cx="10515600" cy="1054101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136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17168" y="226826"/>
            <a:ext cx="9174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Constantia" panose="02030602050306030303" pitchFamily="18" charset="0"/>
              </a:rPr>
              <a:t>Приемку к новому учебному году прошли все школы города Иванова</a:t>
            </a:r>
            <a:endParaRPr lang="ru-RU" sz="2000" dirty="0">
              <a:latin typeface="Constantia" panose="02030602050306030303" pitchFamily="18" charset="0"/>
            </a:endParaRPr>
          </a:p>
        </p:txBody>
      </p:sp>
      <p:pic>
        <p:nvPicPr>
          <p:cNvPr id="11" name="Объект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95" t="-182" r="24653" b="182"/>
          <a:stretch/>
        </p:blipFill>
        <p:spPr>
          <a:xfrm>
            <a:off x="0" y="1"/>
            <a:ext cx="3017169" cy="6858000"/>
          </a:xfrm>
          <a:prstGeom prst="rect">
            <a:avLst/>
          </a:prstGeom>
          <a:ln w="28575">
            <a:solidFill>
              <a:srgbClr val="4B80BA"/>
            </a:solidFill>
          </a:ln>
        </p:spPr>
      </p:pic>
      <p:sp>
        <p:nvSpPr>
          <p:cNvPr id="16" name="Прямоугольник 15"/>
          <p:cNvSpPr/>
          <p:nvPr/>
        </p:nvSpPr>
        <p:spPr>
          <a:xfrm>
            <a:off x="3017168" y="853761"/>
            <a:ext cx="9174832" cy="6004239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473" y="1086274"/>
            <a:ext cx="3791878" cy="2529895"/>
          </a:xfrm>
        </p:spPr>
      </p:pic>
      <p:pic>
        <p:nvPicPr>
          <p:cNvPr id="12" name="Picture 2" descr="V:\Фото 2026\2026.08.10 приемка 30 гимназия\отбор\DSC_00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473" y="3824407"/>
            <a:ext cx="3791878" cy="2530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V:\Фото 2026\2026.08.10 приемка 30 гимназия\отбор\DSC_009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021" y="1113564"/>
            <a:ext cx="3787409" cy="2527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V:\Фото 2026\2026.08.10 приемка 30 гимназия\отбор\DSC_007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021" y="3855880"/>
            <a:ext cx="3787409" cy="246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750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13310"/>
            <a:ext cx="672465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onstantia" panose="02030602050306030303" pitchFamily="18" charset="0"/>
              </a:rPr>
              <a:t/>
            </a:r>
            <a:br>
              <a:rPr lang="en-US" sz="2000" dirty="0" smtClean="0">
                <a:latin typeface="Constantia" panose="02030602050306030303" pitchFamily="18" charset="0"/>
              </a:rPr>
            </a:br>
            <a:r>
              <a:rPr lang="ru-RU" sz="2000" b="1" dirty="0" smtClean="0">
                <a:latin typeface="Constantia" panose="02030602050306030303" pitchFamily="18" charset="0"/>
              </a:rPr>
              <a:t>Ежегодные </a:t>
            </a:r>
            <a:r>
              <a:rPr lang="ru-RU" sz="2000" b="1" dirty="0">
                <a:latin typeface="Constantia" panose="02030602050306030303" pitchFamily="18" charset="0"/>
              </a:rPr>
              <a:t>выплаты по 10 000 </a:t>
            </a:r>
            <a:r>
              <a:rPr lang="ru-RU" sz="2000" b="1" dirty="0" smtClean="0">
                <a:latin typeface="Constantia" panose="02030602050306030303" pitchFamily="18" charset="0"/>
              </a:rPr>
              <a:t>рублей</a:t>
            </a:r>
            <a:r>
              <a:rPr lang="en-US" sz="2000" b="1" dirty="0" smtClean="0">
                <a:latin typeface="Constantia" panose="02030602050306030303" pitchFamily="18" charset="0"/>
              </a:rPr>
              <a:t/>
            </a:r>
            <a:br>
              <a:rPr lang="en-US" sz="2000" b="1" dirty="0" smtClean="0">
                <a:latin typeface="Constantia" panose="02030602050306030303" pitchFamily="18" charset="0"/>
              </a:rPr>
            </a:br>
            <a:r>
              <a:rPr lang="en-US" sz="2000" b="1" dirty="0" smtClean="0">
                <a:latin typeface="Constantia" panose="02030602050306030303" pitchFamily="18" charset="0"/>
              </a:rPr>
              <a:t/>
            </a:r>
            <a:br>
              <a:rPr lang="en-US" sz="2000" b="1" dirty="0" smtClean="0">
                <a:latin typeface="Constantia" panose="02030602050306030303" pitchFamily="18" charset="0"/>
              </a:rPr>
            </a:br>
            <a:r>
              <a:rPr lang="ru-RU" sz="2000" b="1" dirty="0" smtClean="0">
                <a:latin typeface="Constantia" panose="02030602050306030303" pitchFamily="18" charset="0"/>
              </a:rPr>
              <a:t>Выплаты </a:t>
            </a:r>
            <a:r>
              <a:rPr lang="ru-RU" sz="2000" b="1" dirty="0">
                <a:latin typeface="Constantia" panose="02030602050306030303" pitchFamily="18" charset="0"/>
              </a:rPr>
              <a:t>молодым специалистам </a:t>
            </a:r>
            <a:endParaRPr lang="en-US" sz="2000" b="1" dirty="0">
              <a:latin typeface="Constantia" panose="02030602050306030303" pitchFamily="18" charset="0"/>
            </a:endParaRPr>
          </a:p>
          <a:p>
            <a:r>
              <a:rPr lang="ru-RU" sz="2000" b="1" dirty="0" smtClean="0">
                <a:latin typeface="Constantia" panose="02030602050306030303" pitchFamily="18" charset="0"/>
              </a:rPr>
              <a:t>до </a:t>
            </a:r>
            <a:r>
              <a:rPr lang="ru-RU" sz="2000" b="1" dirty="0">
                <a:latin typeface="Constantia" panose="02030602050306030303" pitchFamily="18" charset="0"/>
              </a:rPr>
              <a:t>100 000 </a:t>
            </a:r>
            <a:r>
              <a:rPr lang="ru-RU" sz="2000" b="1" dirty="0" smtClean="0">
                <a:latin typeface="Constantia" panose="02030602050306030303" pitchFamily="18" charset="0"/>
              </a:rPr>
              <a:t>рублей</a:t>
            </a:r>
            <a:r>
              <a:rPr lang="en-US" sz="2000" b="1" dirty="0">
                <a:latin typeface="Constantia" panose="02030602050306030303" pitchFamily="18" charset="0"/>
              </a:rPr>
              <a:t> </a:t>
            </a:r>
            <a:r>
              <a:rPr lang="ru-RU" sz="2000" b="1" dirty="0" smtClean="0">
                <a:latin typeface="Constantia" panose="02030602050306030303" pitchFamily="18" charset="0"/>
              </a:rPr>
              <a:t>за </a:t>
            </a:r>
            <a:r>
              <a:rPr lang="ru-RU" sz="2000" b="1" dirty="0">
                <a:latin typeface="Constantia" panose="02030602050306030303" pitchFamily="18" charset="0"/>
              </a:rPr>
              <a:t>третий год работы </a:t>
            </a:r>
            <a:r>
              <a:rPr lang="en-US" sz="2000" b="1" dirty="0" smtClean="0">
                <a:latin typeface="Constantia" panose="02030602050306030303" pitchFamily="18" charset="0"/>
              </a:rPr>
              <a:t/>
            </a:r>
            <a:br>
              <a:rPr lang="en-US" sz="2000" b="1" dirty="0" smtClean="0">
                <a:latin typeface="Constantia" panose="02030602050306030303" pitchFamily="18" charset="0"/>
              </a:rPr>
            </a:br>
            <a:r>
              <a:rPr lang="en-US" sz="2000" b="1" dirty="0" smtClean="0">
                <a:latin typeface="Constantia" panose="02030602050306030303" pitchFamily="18" charset="0"/>
              </a:rPr>
              <a:t/>
            </a:r>
            <a:br>
              <a:rPr lang="en-US" sz="2000" b="1" dirty="0" smtClean="0">
                <a:latin typeface="Constantia" panose="02030602050306030303" pitchFamily="18" charset="0"/>
              </a:rPr>
            </a:br>
            <a:r>
              <a:rPr lang="ru-RU" sz="2000" b="1" dirty="0" smtClean="0">
                <a:latin typeface="Constantia" panose="02030602050306030303" pitchFamily="18" charset="0"/>
              </a:rPr>
              <a:t>Компенсация </a:t>
            </a:r>
            <a:r>
              <a:rPr lang="ru-RU" sz="2000" b="1" dirty="0">
                <a:latin typeface="Constantia" panose="02030602050306030303" pitchFamily="18" charset="0"/>
              </a:rPr>
              <a:t>молодым специалистам расходов </a:t>
            </a:r>
            <a:r>
              <a:rPr lang="en-US" sz="2000" b="1" dirty="0" smtClean="0">
                <a:latin typeface="Constantia" panose="02030602050306030303" pitchFamily="18" charset="0"/>
              </a:rPr>
              <a:t/>
            </a:r>
            <a:br>
              <a:rPr lang="en-US" sz="2000" b="1" dirty="0" smtClean="0">
                <a:latin typeface="Constantia" panose="02030602050306030303" pitchFamily="18" charset="0"/>
              </a:rPr>
            </a:br>
            <a:r>
              <a:rPr lang="ru-RU" sz="2000" b="1" dirty="0" smtClean="0">
                <a:latin typeface="Constantia" panose="02030602050306030303" pitchFamily="18" charset="0"/>
              </a:rPr>
              <a:t>на </a:t>
            </a:r>
            <a:r>
              <a:rPr lang="ru-RU" sz="2000" b="1" dirty="0">
                <a:latin typeface="Constantia" panose="02030602050306030303" pitchFamily="18" charset="0"/>
              </a:rPr>
              <a:t>оплату жилья и коммунальных услуг </a:t>
            </a:r>
            <a:r>
              <a:rPr lang="en-US" sz="2000" b="1" dirty="0" smtClean="0">
                <a:latin typeface="Constantia" panose="02030602050306030303" pitchFamily="18" charset="0"/>
              </a:rPr>
              <a:t/>
            </a:r>
            <a:br>
              <a:rPr lang="en-US" sz="2000" b="1" dirty="0" smtClean="0">
                <a:latin typeface="Constantia" panose="02030602050306030303" pitchFamily="18" charset="0"/>
              </a:rPr>
            </a:br>
            <a:r>
              <a:rPr lang="ru-RU" sz="2000" b="1" dirty="0" smtClean="0">
                <a:latin typeface="Constantia" panose="02030602050306030303" pitchFamily="18" charset="0"/>
              </a:rPr>
              <a:t>5</a:t>
            </a:r>
            <a:r>
              <a:rPr lang="ru-RU" sz="2000" b="1" dirty="0">
                <a:latin typeface="Constantia" panose="02030602050306030303" pitchFamily="18" charset="0"/>
              </a:rPr>
              <a:t> 000 рублей ежемесячно </a:t>
            </a:r>
            <a:r>
              <a:rPr lang="en-US" sz="2000" b="1" dirty="0" smtClean="0">
                <a:latin typeface="Constantia" panose="02030602050306030303" pitchFamily="18" charset="0"/>
              </a:rPr>
              <a:t/>
            </a:r>
            <a:br>
              <a:rPr lang="en-US" sz="2000" b="1" dirty="0" smtClean="0">
                <a:latin typeface="Constantia" panose="02030602050306030303" pitchFamily="18" charset="0"/>
              </a:rPr>
            </a:br>
            <a:r>
              <a:rPr lang="en-US" sz="2000" b="1" dirty="0" smtClean="0">
                <a:latin typeface="Constantia" panose="02030602050306030303" pitchFamily="18" charset="0"/>
              </a:rPr>
              <a:t/>
            </a:r>
            <a:br>
              <a:rPr lang="en-US" sz="2000" b="1" dirty="0" smtClean="0">
                <a:latin typeface="Constantia" panose="02030602050306030303" pitchFamily="18" charset="0"/>
              </a:rPr>
            </a:br>
            <a:r>
              <a:rPr lang="ru-RU" sz="2000" b="1" dirty="0" smtClean="0">
                <a:latin typeface="Constantia" panose="02030602050306030303" pitchFamily="18" charset="0"/>
              </a:rPr>
              <a:t>Упрощен </a:t>
            </a:r>
            <a:r>
              <a:rPr lang="ru-RU" sz="2000" b="1" dirty="0">
                <a:latin typeface="Constantia" panose="02030602050306030303" pitchFamily="18" charset="0"/>
              </a:rPr>
              <a:t>порядок получения звания </a:t>
            </a:r>
            <a:r>
              <a:rPr lang="en-US" sz="2000" b="1" dirty="0" smtClean="0">
                <a:latin typeface="Constantia" panose="02030602050306030303" pitchFamily="18" charset="0"/>
              </a:rPr>
              <a:t/>
            </a:r>
            <a:br>
              <a:rPr lang="en-US" sz="2000" b="1" dirty="0" smtClean="0">
                <a:latin typeface="Constantia" panose="02030602050306030303" pitchFamily="18" charset="0"/>
              </a:rPr>
            </a:br>
            <a:r>
              <a:rPr lang="ru-RU" sz="2000" b="1" dirty="0" smtClean="0">
                <a:latin typeface="Constantia" panose="02030602050306030303" pitchFamily="18" charset="0"/>
              </a:rPr>
              <a:t>«</a:t>
            </a:r>
            <a:r>
              <a:rPr lang="ru-RU" sz="2000" b="1" dirty="0">
                <a:latin typeface="Constantia" panose="02030602050306030303" pitchFamily="18" charset="0"/>
              </a:rPr>
              <a:t>Ветеран труда» </a:t>
            </a:r>
            <a:r>
              <a:rPr lang="ru-RU" sz="2000" b="1" dirty="0" smtClean="0">
                <a:latin typeface="Constantia" panose="02030602050306030303" pitchFamily="18" charset="0"/>
              </a:rPr>
              <a:t>для учителей</a:t>
            </a:r>
            <a:endParaRPr lang="ru-RU" sz="2000" b="1" dirty="0">
              <a:latin typeface="Constantia" panose="02030602050306030303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13200"/>
            <a:ext cx="12192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latin typeface="Constantia" panose="02030602050306030303" pitchFamily="18" charset="0"/>
              </a:rPr>
              <a:t>Поддержка педагогов </a:t>
            </a:r>
            <a:r>
              <a:rPr lang="ru-RU" dirty="0">
                <a:latin typeface="Constantia" panose="02030602050306030303" pitchFamily="18" charset="0"/>
              </a:rPr>
              <a:t> </a:t>
            </a:r>
          </a:p>
        </p:txBody>
      </p:sp>
      <p:pic>
        <p:nvPicPr>
          <p:cNvPr id="17" name="Объект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" t="4693" r="113" b="62079"/>
          <a:stretch/>
        </p:blipFill>
        <p:spPr>
          <a:xfrm>
            <a:off x="0" y="4608608"/>
            <a:ext cx="12192000" cy="2278743"/>
          </a:xfrm>
          <a:prstGeom prst="rect">
            <a:avLst/>
          </a:prstGeom>
          <a:ln w="28575">
            <a:solidFill>
              <a:srgbClr val="4B80BA"/>
            </a:solidFill>
          </a:ln>
        </p:spPr>
      </p:pic>
      <p:sp>
        <p:nvSpPr>
          <p:cNvPr id="18" name="Прямоугольник 17"/>
          <p:cNvSpPr/>
          <p:nvPr/>
        </p:nvSpPr>
        <p:spPr>
          <a:xfrm>
            <a:off x="6724650" y="667657"/>
            <a:ext cx="5467350" cy="3940952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553" y="930952"/>
            <a:ext cx="5123543" cy="341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03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2100" y="2227263"/>
            <a:ext cx="9144000" cy="2387600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39000">
                <a:schemeClr val="accent1">
                  <a:lumMod val="45000"/>
                  <a:lumOff val="55000"/>
                </a:schemeClr>
              </a:gs>
              <a:gs pos="71000">
                <a:schemeClr val="accent1">
                  <a:lumMod val="45000"/>
                  <a:lumOff val="55000"/>
                </a:schemeClr>
              </a:gs>
              <a:gs pos="86000">
                <a:srgbClr val="F6F0E0"/>
              </a:gs>
            </a:gsLst>
            <a:lin ang="5400000" scaled="1"/>
            <a:tileRect/>
          </a:gradFill>
          <a:effectLst>
            <a:glow rad="101600">
              <a:srgbClr val="B6D5ED"/>
            </a:glow>
          </a:effectLst>
        </p:spPr>
        <p:txBody>
          <a:bodyPr anchor="ctr"/>
          <a:lstStyle/>
          <a:p>
            <a:r>
              <a:rPr lang="en-US" b="1" dirty="0" smtClean="0">
                <a:solidFill>
                  <a:srgbClr val="314160"/>
                </a:solidFill>
                <a:latin typeface="Century Gothic" panose="020B0502020202020204" pitchFamily="34" charset="0"/>
              </a:rPr>
              <a:t>#</a:t>
            </a:r>
            <a:r>
              <a:rPr lang="ru-RU" b="1" dirty="0" err="1" smtClean="0">
                <a:solidFill>
                  <a:srgbClr val="314160"/>
                </a:solidFill>
                <a:latin typeface="Century Gothic" panose="020B0502020202020204" pitchFamily="34" charset="0"/>
              </a:rPr>
              <a:t>ВместеМыИваново</a:t>
            </a:r>
            <a:endParaRPr lang="ru-RU" b="1" dirty="0">
              <a:solidFill>
                <a:srgbClr val="3141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962275" y="-49457"/>
            <a:ext cx="6343650" cy="1195057"/>
          </a:xfrm>
          <a:prstGeom prst="rect">
            <a:avLst/>
          </a:prstGeom>
          <a:solidFill>
            <a:srgbClr val="EEEDE2"/>
          </a:solidFill>
          <a:effectLst>
            <a:glow rad="76200">
              <a:schemeClr val="accent2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latin typeface="Century Gothic" panose="020B0502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687" y="-34237"/>
            <a:ext cx="2349807" cy="114006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347" y="-133713"/>
            <a:ext cx="1358020" cy="13580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016" y="-23930"/>
            <a:ext cx="954331" cy="11385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8" t="13309" r="29546" b="15745"/>
          <a:stretch/>
        </p:blipFill>
        <p:spPr>
          <a:xfrm>
            <a:off x="7360961" y="-3564"/>
            <a:ext cx="1763990" cy="108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77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49</Words>
  <Application>Microsoft Office PowerPoint</Application>
  <PresentationFormat>Широкоэкранный</PresentationFormat>
  <Paragraphs>11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Century Gothic</vt:lpstr>
      <vt:lpstr>Constantia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#ВместеМыИваново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</dc:title>
  <dc:creator>User</dc:creator>
  <cp:lastModifiedBy>Ольга Чистякова</cp:lastModifiedBy>
  <cp:revision>31</cp:revision>
  <dcterms:created xsi:type="dcterms:W3CDTF">2026-08-19T06:31:02Z</dcterms:created>
  <dcterms:modified xsi:type="dcterms:W3CDTF">2026-08-25T13:26:47Z</dcterms:modified>
</cp:coreProperties>
</file>