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484" r:id="rId2"/>
    <p:sldId id="485" r:id="rId3"/>
    <p:sldId id="472" r:id="rId4"/>
    <p:sldId id="473" r:id="rId5"/>
    <p:sldId id="478" r:id="rId6"/>
    <p:sldId id="263" r:id="rId7"/>
    <p:sldId id="265" r:id="rId8"/>
    <p:sldId id="266" r:id="rId9"/>
    <p:sldId id="481" r:id="rId10"/>
    <p:sldId id="480" r:id="rId11"/>
  </p:sldIdLst>
  <p:sldSz cx="12192000" cy="6858000"/>
  <p:notesSz cx="6858000" cy="9144000"/>
  <p:embeddedFontLst>
    <p:embeddedFont>
      <p:font typeface="Pervye Extended Bold" panose="020B0604020202020204" charset="0"/>
      <p:bold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Inter V Semi Bold Italic" panose="02000503000000020004"/>
      <p:bold r:id="rId16"/>
    </p:embeddedFont>
    <p:embeddedFont>
      <p:font typeface="Inter" panose="020B0604020202020204" charset="0"/>
      <p:regular r:id="rId17"/>
      <p:bold r:id="rId18"/>
      <p:italic r:id="rId19"/>
      <p:boldItalic r:id="rId20"/>
    </p:embeddedFont>
    <p:embeddedFont>
      <p:font typeface="Inter Medium" panose="020B0604020202020204" charset="0"/>
      <p:italic r:id="rId21"/>
    </p:embeddedFont>
    <p:embeddedFont>
      <p:font typeface="Pervye Book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nter V Medium Italic" panose="02000503000000020004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06" userDrawn="1">
          <p15:clr>
            <a:srgbClr val="A4A3A4"/>
          </p15:clr>
        </p15:guide>
        <p15:guide id="5" pos="6357" userDrawn="1">
          <p15:clr>
            <a:srgbClr val="A4A3A4"/>
          </p15:clr>
        </p15:guide>
        <p15:guide id="6" orient="horz" pos="368" userDrawn="1">
          <p15:clr>
            <a:srgbClr val="A4A3A4"/>
          </p15:clr>
        </p15:guide>
        <p15:guide id="9" pos="347" userDrawn="1">
          <p15:clr>
            <a:srgbClr val="A4A3A4"/>
          </p15:clr>
        </p15:guide>
        <p15:guide id="13" pos="3953" userDrawn="1">
          <p15:clr>
            <a:srgbClr val="A4A3A4"/>
          </p15:clr>
        </p15:guide>
        <p15:guide id="17" orient="horz" pos="3407" userDrawn="1">
          <p15:clr>
            <a:srgbClr val="A4A3A4"/>
          </p15:clr>
        </p15:guide>
        <p15:guide id="24" pos="1300" userDrawn="1">
          <p15:clr>
            <a:srgbClr val="A4A3A4"/>
          </p15:clr>
        </p15:guide>
        <p15:guide id="25" pos="5995" userDrawn="1">
          <p15:clr>
            <a:srgbClr val="A4A3A4"/>
          </p15:clr>
        </p15:guide>
        <p15:guide id="28" orient="horz" pos="3702" userDrawn="1">
          <p15:clr>
            <a:srgbClr val="A4A3A4"/>
          </p15:clr>
        </p15:guide>
        <p15:guide id="29" orient="horz" pos="2863" userDrawn="1">
          <p15:clr>
            <a:srgbClr val="A4A3A4"/>
          </p15:clr>
        </p15:guide>
        <p15:guide id="30" pos="3772" userDrawn="1">
          <p15:clr>
            <a:srgbClr val="A4A3A4"/>
          </p15:clr>
        </p15:guide>
        <p15:guide id="31" orient="horz" pos="4065" userDrawn="1">
          <p15:clr>
            <a:srgbClr val="A4A3A4"/>
          </p15:clr>
        </p15:guide>
        <p15:guide id="34" pos="3092" userDrawn="1">
          <p15:clr>
            <a:srgbClr val="A4A3A4"/>
          </p15:clr>
        </p15:guide>
        <p15:guide id="36" orient="horz" pos="1842" userDrawn="1">
          <p15:clr>
            <a:srgbClr val="A4A3A4"/>
          </p15:clr>
        </p15:guide>
        <p15:guide id="38" pos="415" userDrawn="1">
          <p15:clr>
            <a:srgbClr val="A4A3A4"/>
          </p15:clr>
        </p15:guide>
        <p15:guide id="39" pos="1844" userDrawn="1">
          <p15:clr>
            <a:srgbClr val="A4A3A4"/>
          </p15:clr>
        </p15:guide>
        <p15:guide id="40" pos="3024" userDrawn="1">
          <p15:clr>
            <a:srgbClr val="A4A3A4"/>
          </p15:clr>
        </p15:guide>
        <p15:guide id="41" pos="3250" userDrawn="1">
          <p15:clr>
            <a:srgbClr val="A4A3A4"/>
          </p15:clr>
        </p15:guide>
        <p15:guide id="42" pos="4407" userDrawn="1">
          <p15:clr>
            <a:srgbClr val="A4A3A4"/>
          </p15:clr>
        </p15:guide>
        <p15:guide id="43" pos="4679" userDrawn="1">
          <p15:clr>
            <a:srgbClr val="A4A3A4"/>
          </p15:clr>
        </p15:guide>
        <p15:guide id="44" pos="5836" userDrawn="1">
          <p15:clr>
            <a:srgbClr val="A4A3A4"/>
          </p15:clr>
        </p15:guide>
        <p15:guide id="45" pos="7310" userDrawn="1">
          <p15:clr>
            <a:srgbClr val="A4A3A4"/>
          </p15:clr>
        </p15:guide>
        <p15:guide id="46" pos="6312" userDrawn="1">
          <p15:clr>
            <a:srgbClr val="A4A3A4"/>
          </p15:clr>
        </p15:guide>
        <p15:guide id="47" orient="horz" pos="981" userDrawn="1">
          <p15:clr>
            <a:srgbClr val="A4A3A4"/>
          </p15:clr>
        </p15:guide>
        <p15:guide id="48" orient="horz" pos="2364" userDrawn="1">
          <p15:clr>
            <a:srgbClr val="A4A3A4"/>
          </p15:clr>
        </p15:guide>
        <p15:guide id="49" orient="horz" pos="4042" userDrawn="1">
          <p15:clr>
            <a:srgbClr val="A4A3A4"/>
          </p15:clr>
        </p15:guide>
        <p15:guide id="50" orient="horz" pos="3294" userDrawn="1">
          <p15:clr>
            <a:srgbClr val="A4A3A4"/>
          </p15:clr>
        </p15:guide>
        <p15:guide id="51" orient="horz" pos="935" userDrawn="1">
          <p15:clr>
            <a:srgbClr val="A4A3A4"/>
          </p15:clr>
        </p15:guide>
        <p15:guide id="52" orient="horz" pos="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FE2"/>
    <a:srgbClr val="3F69EE"/>
    <a:srgbClr val="FDFDFF"/>
    <a:srgbClr val="436CEF"/>
    <a:srgbClr val="E2E8FF"/>
    <a:srgbClr val="C5D2FF"/>
    <a:srgbClr val="6D90FF"/>
    <a:srgbClr val="89A3F0"/>
    <a:srgbClr val="537A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594" y="96"/>
      </p:cViewPr>
      <p:guideLst>
        <p:guide pos="3840"/>
        <p:guide pos="506"/>
        <p:guide pos="6357"/>
        <p:guide orient="horz" pos="368"/>
        <p:guide pos="347"/>
        <p:guide pos="3953"/>
        <p:guide orient="horz" pos="3407"/>
        <p:guide pos="1300"/>
        <p:guide pos="5995"/>
        <p:guide orient="horz" pos="3702"/>
        <p:guide orient="horz" pos="2863"/>
        <p:guide pos="3772"/>
        <p:guide orient="horz" pos="4065"/>
        <p:guide pos="3092"/>
        <p:guide orient="horz" pos="1842"/>
        <p:guide pos="415"/>
        <p:guide pos="1844"/>
        <p:guide pos="3024"/>
        <p:guide pos="3250"/>
        <p:guide pos="4407"/>
        <p:guide pos="4679"/>
        <p:guide pos="5836"/>
        <p:guide pos="7310"/>
        <p:guide pos="6312"/>
        <p:guide orient="horz" pos="981"/>
        <p:guide orient="horz" pos="2364"/>
        <p:guide orient="horz" pos="4042"/>
        <p:guide orient="horz" pos="3294"/>
        <p:guide orient="horz" pos="935"/>
        <p:guide orient="horz" pos="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151AF-E5A3-4E71-9251-531B7975B46A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2AEF0-42E4-4B05-B16E-0EBF607A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90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25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1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195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0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тематических Дней Первых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58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8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2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84060-6529-48A5-9987-51B101559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CA073C-55A3-41C5-91EB-84F1C7ABE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B3DC8E-1E60-4FC9-B6BA-F1CF8DC0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6C06F-9F6F-442B-B8D8-63ADD500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8E278A-59D5-4323-954D-43032A3D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08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930BF-D9A0-465E-B634-3E399F30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551267-8648-4EB4-9A7B-94CBD03589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C6C41A-183E-4FDF-93C1-BD864B1D0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26AAD0-8891-4D86-8D0B-1430CE8D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D2894-3CAF-4CC4-B33B-291437C4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4ABF10-3842-4ECC-8295-5436FFA7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90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3F2AC-228B-4327-9934-0296B3DA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C0123F-CD73-45FF-9502-E17B01F26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FB3E2-EEE4-47C9-9D31-626970AD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D2A612-0E60-433A-80B3-11A5FEBB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2D117-AF5F-47B5-A467-7C828238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06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29713C-8022-4418-8B0E-9EF958D39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22036-F5B8-4DDB-AC0D-0F05EF09E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78E10-F20F-4D1D-B097-9C148FDB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6B19E9-68C0-4591-9DDF-BAA3F590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90778-326D-45C3-9B43-559D655D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0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49035-225B-42A0-A521-F9B093EC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E621C5-3914-4315-9267-626412B4A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206391-48DE-4A29-B8AC-95470BED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73DD10-9E51-430D-B4C6-9EB952815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49268-B54F-455B-8785-CF67CF5C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25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833DD-DB7C-4E67-8A44-CE436AE6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9F9206-A919-42D8-94BB-3F0865125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8B6C2C-B1BC-4092-9D49-EDF32132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7F537B-CE49-4150-9540-1AEC43FF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43A58-93D7-4F9B-954A-D22AA927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6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2056A-6967-4A9C-9E19-E8C6E829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A9458D-ABC5-49B6-A56B-5722C3919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9C8B02-0CD9-45B6-83F4-18860E813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151FAA-CB9F-4212-B46D-AB63F0C2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AFC46-E681-4529-936E-2C9F2873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08BC40-4559-4912-BD67-E048574F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5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48D45-0002-40F0-AC24-18372714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A33709-0D60-4B72-AA94-9FE708BC0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C30D75-4196-4A3F-99D0-6E4983A9E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C5C779-851A-40E7-8CB7-3937537E9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1C895-843A-48DD-9643-7A70E5B66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10424A-D7B9-4984-A567-9B38EEF4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4061B4-87D4-451C-9ADD-7F35F572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BE8C59-D12B-4D62-91BD-F109F850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6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BB018-A9CA-4903-BA9E-3B5E6162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368AC2-D1CD-4371-BCE9-087AE77A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16BA50-A4CD-4938-AB83-345DED647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995AFB-1643-41EA-8AB5-65DA71B8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32ABCC-58B7-41B0-A22E-7A40A38A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C08557-B061-4892-AD59-B446DDF7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55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EEE0B1-B37B-4087-A6B5-FD513FA3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91225"/>
            <a:ext cx="2743200" cy="365125"/>
          </a:xfrm>
        </p:spPr>
        <p:txBody>
          <a:bodyPr/>
          <a:lstStyle>
            <a:lvl1pPr>
              <a:defRPr sz="1600">
                <a:solidFill>
                  <a:srgbClr val="C5D2FF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</a:lstStyle>
          <a:p>
            <a:fld id="{3A12CC6F-093D-4465-A13F-7C6D07F09D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37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49FBA-1A58-48A1-933F-77BF7ED5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24BCAE-41C3-480B-B837-F276FDADD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F12AD0-05B6-4AC1-AD45-A564342F9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085B99-7C39-469D-A6A8-52942724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1EA02F-B22B-4086-B4EA-6B9A9EF8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7176A-615B-41B1-9604-6A4C2148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3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8A22F-642F-44EE-88F8-8FD2D689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8E96DA-0321-4085-B803-69D69C456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6D551A-7EE8-4C26-A128-7EFCFFDD5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532F0-3017-42A2-A5D2-A8FD8297915F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855CA-8C79-41D0-A387-A75F93DE4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B1576A-577A-4560-B5E9-669CC525A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2CC6F-093D-4465-A13F-7C6D07F09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9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jpg"/><Relationship Id="rId7" Type="http://schemas.openxmlformats.org/officeDocument/2006/relationships/image" Target="../media/image6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11" Type="http://schemas.openxmlformats.org/officeDocument/2006/relationships/image" Target="../media/image63.png"/><Relationship Id="rId5" Type="http://schemas.openxmlformats.org/officeDocument/2006/relationships/image" Target="../media/image3.png"/><Relationship Id="rId10" Type="http://schemas.openxmlformats.org/officeDocument/2006/relationships/image" Target="../media/image93.sv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21.sv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19.svg"/><Relationship Id="rId15" Type="http://schemas.openxmlformats.org/officeDocument/2006/relationships/image" Target="../media/image16.jpe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svg"/><Relationship Id="rId18" Type="http://schemas.openxmlformats.org/officeDocument/2006/relationships/image" Target="../media/image4.svg"/><Relationship Id="rId3" Type="http://schemas.openxmlformats.org/officeDocument/2006/relationships/image" Target="../media/image17.pn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4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9.png"/><Relationship Id="rId7" Type="http://schemas.openxmlformats.org/officeDocument/2006/relationships/image" Target="../media/image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19.svg"/><Relationship Id="rId10" Type="http://schemas.openxmlformats.org/officeDocument/2006/relationships/image" Target="../media/image31.jpeg"/><Relationship Id="rId4" Type="http://schemas.openxmlformats.org/officeDocument/2006/relationships/image" Target="../media/image10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9.sv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47.svg"/><Relationship Id="rId7" Type="http://schemas.openxmlformats.org/officeDocument/2006/relationships/image" Target="../media/image41.png"/><Relationship Id="rId12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2.jpg"/><Relationship Id="rId5" Type="http://schemas.openxmlformats.org/officeDocument/2006/relationships/image" Target="../media/image21.svg"/><Relationship Id="rId10" Type="http://schemas.openxmlformats.org/officeDocument/2006/relationships/image" Target="../media/image4.sv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4.png"/><Relationship Id="rId21" Type="http://schemas.openxmlformats.org/officeDocument/2006/relationships/image" Target="../media/image57.png"/><Relationship Id="rId7" Type="http://schemas.openxmlformats.org/officeDocument/2006/relationships/image" Target="../media/image4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47.jpeg"/><Relationship Id="rId5" Type="http://schemas.openxmlformats.org/officeDocument/2006/relationships/image" Target="../media/image59.svg"/><Relationship Id="rId15" Type="http://schemas.openxmlformats.org/officeDocument/2006/relationships/image" Target="../media/image51.jpeg"/><Relationship Id="rId10" Type="http://schemas.openxmlformats.org/officeDocument/2006/relationships/image" Target="../media/image4.svg"/><Relationship Id="rId19" Type="http://schemas.openxmlformats.org/officeDocument/2006/relationships/image" Target="../media/image55.jpeg"/><Relationship Id="rId4" Type="http://schemas.openxmlformats.org/officeDocument/2006/relationships/image" Target="../media/image45.png"/><Relationship Id="rId9" Type="http://schemas.openxmlformats.org/officeDocument/2006/relationships/image" Target="../media/image3.pn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13A41-96CB-4595-8DBA-B648C4FA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87345-FDC8-433F-BED1-BF945FF4A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592" y="2041524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  <a:t>О РОЛИ ДВИЖЕНИЯ ПЕРВЫХ </a:t>
            </a:r>
            <a:b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  <a:t>В РАЗВИТИИ СИСТЕМЫ ВОСПИТАНИЯ ДЕТЕЙ И МОЛОДЁЖИ</a:t>
            </a:r>
            <a:endParaRPr lang="ru-RU" sz="4400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B062D02-0C92-4A76-AA32-843F73C8AA1C}"/>
              </a:ext>
            </a:extLst>
          </p:cNvPr>
          <p:cNvSpPr txBox="1">
            <a:spLocks/>
          </p:cNvSpPr>
          <p:nvPr/>
        </p:nvSpPr>
        <p:spPr>
          <a:xfrm>
            <a:off x="462592" y="4303048"/>
            <a:ext cx="5595307" cy="864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Тупицын Денис Алексеевич</a:t>
            </a:r>
            <a:endParaRPr lang="ru-RU" sz="1800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E20371D-631C-4A39-9639-94153260567E}"/>
              </a:ext>
            </a:extLst>
          </p:cNvPr>
          <p:cNvSpPr txBox="1">
            <a:spLocks/>
          </p:cNvSpPr>
          <p:nvPr/>
        </p:nvSpPr>
        <p:spPr>
          <a:xfrm>
            <a:off x="462593" y="4872553"/>
            <a:ext cx="7024058" cy="864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Председатель Совета регионального отделения «Движения Первых» Ивановской области </a:t>
            </a:r>
            <a:endParaRPr lang="ru-RU" sz="180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B50E9C7-D7C8-46C1-89F7-A8280F57963C}"/>
              </a:ext>
            </a:extLst>
          </p:cNvPr>
          <p:cNvCxnSpPr>
            <a:cxnSpLocks/>
          </p:cNvCxnSpPr>
          <p:nvPr/>
        </p:nvCxnSpPr>
        <p:spPr>
          <a:xfrm>
            <a:off x="550863" y="4566224"/>
            <a:ext cx="2674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24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0BC8C26-CB5F-4013-8BE4-4C27F8212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09" y="-29984"/>
            <a:ext cx="12245305" cy="68879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E60D76-044F-451F-9BD1-DDC4B79EF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69" y="210312"/>
            <a:ext cx="5757983" cy="6858000"/>
          </a:xfrm>
          <a:prstGeom prst="rect">
            <a:avLst/>
          </a:prstGeom>
        </p:spPr>
      </p:pic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9B790291-E3BF-432C-A075-7AA60A951885}"/>
              </a:ext>
            </a:extLst>
          </p:cNvPr>
          <p:cNvSpPr/>
          <p:nvPr/>
        </p:nvSpPr>
        <p:spPr>
          <a:xfrm>
            <a:off x="6234958" y="1148972"/>
            <a:ext cx="5411482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7FF5311F-4879-42DD-BECB-5508D51D2277}"/>
              </a:ext>
            </a:extLst>
          </p:cNvPr>
          <p:cNvSpPr/>
          <p:nvPr/>
        </p:nvSpPr>
        <p:spPr>
          <a:xfrm>
            <a:off x="550863" y="1139447"/>
            <a:ext cx="5590632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CDE648A-9448-4326-BC4E-D42500D2417E}"/>
              </a:ext>
            </a:extLst>
          </p:cNvPr>
          <p:cNvSpPr/>
          <p:nvPr/>
        </p:nvSpPr>
        <p:spPr>
          <a:xfrm>
            <a:off x="550863" y="3422800"/>
            <a:ext cx="5590631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EDE7FA-C260-4A36-8193-AF565E767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5056" y="6121520"/>
            <a:ext cx="1447304" cy="396000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DB3E4AF-E4EC-4831-BB31-B77F9265F1F2}"/>
              </a:ext>
            </a:extLst>
          </p:cNvPr>
          <p:cNvSpPr/>
          <p:nvPr/>
        </p:nvSpPr>
        <p:spPr>
          <a:xfrm>
            <a:off x="2597416" y="6150243"/>
            <a:ext cx="3764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ОБЩЕРОССИЙСКОЕ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 ОБЩЕСТВЕННО-ГОСУДАРСТВЕННОЕ </a:t>
            </a:r>
            <a:endParaRPr lang="en-US" sz="800" dirty="0">
              <a:solidFill>
                <a:srgbClr val="89A3F0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  <a:p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ДЕТЕЙ И МОЛОД</a:t>
            </a:r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Ё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ЖИ «</a:t>
            </a:r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 </a:t>
            </a:r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ПЕРВЫХ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»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8AE9A18B-CF71-4405-B389-65718DA47815}"/>
              </a:ext>
            </a:extLst>
          </p:cNvPr>
          <p:cNvCxnSpPr>
            <a:cxnSpLocks/>
          </p:cNvCxnSpPr>
          <p:nvPr/>
        </p:nvCxnSpPr>
        <p:spPr bwMode="auto">
          <a:xfrm>
            <a:off x="2314830" y="6201364"/>
            <a:ext cx="0" cy="272168"/>
          </a:xfrm>
          <a:prstGeom prst="line">
            <a:avLst/>
          </a:prstGeom>
          <a:noFill/>
          <a:ln w="19050" cap="flat">
            <a:solidFill>
              <a:schemeClr val="bg1">
                <a:alpha val="25000"/>
              </a:schemeClr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D7DD7553-78FC-4B9D-B7DA-37D67092E6C7}"/>
              </a:ext>
            </a:extLst>
          </p:cNvPr>
          <p:cNvSpPr/>
          <p:nvPr/>
        </p:nvSpPr>
        <p:spPr>
          <a:xfrm>
            <a:off x="10958559" y="6180203"/>
            <a:ext cx="109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2025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4E8FD7BF-47DC-465C-9506-725BDF4BC16D}"/>
              </a:ext>
            </a:extLst>
          </p:cNvPr>
          <p:cNvSpPr/>
          <p:nvPr/>
        </p:nvSpPr>
        <p:spPr>
          <a:xfrm>
            <a:off x="752050" y="1482334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917CFBE-3FF7-487B-869D-CF6670CBB1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6" y="1556186"/>
            <a:ext cx="1414419" cy="1386088"/>
          </a:xfrm>
          <a:prstGeom prst="roundRect">
            <a:avLst>
              <a:gd name="adj" fmla="val 6476"/>
            </a:avLst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551943F-80CA-4EB7-8D3D-269B2F37FE93}"/>
              </a:ext>
            </a:extLst>
          </p:cNvPr>
          <p:cNvSpPr/>
          <p:nvPr/>
        </p:nvSpPr>
        <p:spPr>
          <a:xfrm>
            <a:off x="2279744" y="2355248"/>
            <a:ext cx="2632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https://первичка.будьвдвижении.рф/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5F4CE5-FCE1-4188-903D-5BA3BF5BD6EE}"/>
              </a:ext>
            </a:extLst>
          </p:cNvPr>
          <p:cNvSpPr txBox="1"/>
          <p:nvPr/>
        </p:nvSpPr>
        <p:spPr>
          <a:xfrm>
            <a:off x="2279744" y="1986043"/>
            <a:ext cx="25667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</a:rPr>
              <a:t>КОНКУРС ПЕРВИЧНЫХ ОТДЕЛЕНИЙ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07338F7-2A2D-4777-A690-758AF294C70A}"/>
              </a:ext>
            </a:extLst>
          </p:cNvPr>
          <p:cNvSpPr/>
          <p:nvPr/>
        </p:nvSpPr>
        <p:spPr>
          <a:xfrm>
            <a:off x="7264401" y="2364773"/>
            <a:ext cx="2632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</a:t>
            </a:r>
            <a:r>
              <a:rPr lang="ru-RU" sz="1000" dirty="0" err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будьвдвижении.рф</a:t>
            </a:r>
            <a:r>
              <a:rPr lang="ru-RU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/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18EECFD-B086-4145-AA08-C7242262C9A6}"/>
              </a:ext>
            </a:extLst>
          </p:cNvPr>
          <p:cNvSpPr txBox="1"/>
          <p:nvPr/>
        </p:nvSpPr>
        <p:spPr>
          <a:xfrm>
            <a:off x="7316698" y="1995568"/>
            <a:ext cx="25667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САЙТ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ДВИЖЕНИЯ ПЕРВЫХ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CE6231D-74B5-4972-85CF-BBA2FC547723}"/>
              </a:ext>
            </a:extLst>
          </p:cNvPr>
          <p:cNvSpPr/>
          <p:nvPr/>
        </p:nvSpPr>
        <p:spPr>
          <a:xfrm>
            <a:off x="2279744" y="4560394"/>
            <a:ext cx="17360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</a:t>
            </a:r>
            <a:r>
              <a:rPr lang="ru-RU" sz="1050" dirty="0" err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методист.рф</a:t>
            </a:r>
            <a:r>
              <a:rPr lang="ru-RU" sz="105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/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820B86-2368-40A2-92D0-79D5297A8CCD}"/>
              </a:ext>
            </a:extLst>
          </p:cNvPr>
          <p:cNvSpPr txBox="1"/>
          <p:nvPr/>
        </p:nvSpPr>
        <p:spPr>
          <a:xfrm>
            <a:off x="2279744" y="4192440"/>
            <a:ext cx="24151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МЕТОДИЧЕСКИЙ ПОРТАЛ ДВИЖЕНИЯ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FC5E922-CC34-4B1D-8439-45667E1FA805}"/>
              </a:ext>
            </a:extLst>
          </p:cNvPr>
          <p:cNvSpPr/>
          <p:nvPr/>
        </p:nvSpPr>
        <p:spPr>
          <a:xfrm>
            <a:off x="747034" y="3765687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51A247F-50AC-465E-B0AB-5B444ED5C4E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5" y="3813738"/>
            <a:ext cx="1432287" cy="1432287"/>
          </a:xfrm>
          <a:prstGeom prst="roundRect">
            <a:avLst>
              <a:gd name="adj" fmla="val 0"/>
            </a:avLst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FE30E8F4-FEFE-4FF2-B446-C4C869531BC0}"/>
              </a:ext>
            </a:extLst>
          </p:cNvPr>
          <p:cNvSpPr/>
          <p:nvPr/>
        </p:nvSpPr>
        <p:spPr>
          <a:xfrm>
            <a:off x="6234958" y="3432325"/>
            <a:ext cx="5411482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8CFF290B-E76C-4DD2-9DAD-100178862472}"/>
              </a:ext>
            </a:extLst>
          </p:cNvPr>
          <p:cNvSpPr/>
          <p:nvPr/>
        </p:nvSpPr>
        <p:spPr>
          <a:xfrm>
            <a:off x="7264401" y="4648126"/>
            <a:ext cx="2632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https:// </a:t>
            </a:r>
            <a:r>
              <a:rPr lang="ru-RU" sz="1000" dirty="0" err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гранты.будьвдвижении.рф</a:t>
            </a:r>
            <a:endParaRPr lang="ru-RU" sz="100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750A2DF-A2B5-42EE-8D14-56D3CBBCA462}"/>
              </a:ext>
            </a:extLst>
          </p:cNvPr>
          <p:cNvSpPr txBox="1"/>
          <p:nvPr/>
        </p:nvSpPr>
        <p:spPr>
          <a:xfrm>
            <a:off x="7316698" y="4381563"/>
            <a:ext cx="25667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ГРАНТЫ ПЕРВЫХ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00BBB8E-0613-4030-9FD8-8DFA402C5762}"/>
              </a:ext>
            </a:extLst>
          </p:cNvPr>
          <p:cNvGrpSpPr/>
          <p:nvPr/>
        </p:nvGrpSpPr>
        <p:grpSpPr>
          <a:xfrm>
            <a:off x="4827917" y="2160917"/>
            <a:ext cx="2536166" cy="2536166"/>
            <a:chOff x="4888301" y="2205256"/>
            <a:chExt cx="2536166" cy="2536166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9E47B971-326F-4B99-A483-07F78DFD7369}"/>
                </a:ext>
              </a:extLst>
            </p:cNvPr>
            <p:cNvSpPr/>
            <p:nvPr/>
          </p:nvSpPr>
          <p:spPr>
            <a:xfrm>
              <a:off x="4888301" y="2205256"/>
              <a:ext cx="2536166" cy="2536166"/>
            </a:xfrm>
            <a:prstGeom prst="roundRect">
              <a:avLst>
                <a:gd name="adj" fmla="val 7143"/>
              </a:avLst>
            </a:prstGeom>
            <a:solidFill>
              <a:srgbClr val="214FE2"/>
            </a:solidFill>
            <a:ln>
              <a:solidFill>
                <a:srgbClr val="E2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033BE61-C15C-4AB4-B0C5-7E229DDF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737174" y="2665548"/>
              <a:ext cx="838420" cy="1615582"/>
            </a:xfrm>
            <a:prstGeom prst="rect">
              <a:avLst/>
            </a:prstGeom>
          </p:spPr>
        </p:pic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C6A1D723-0583-498C-BB23-9D67B49CD82F}"/>
              </a:ext>
            </a:extLst>
          </p:cNvPr>
          <p:cNvSpPr/>
          <p:nvPr/>
        </p:nvSpPr>
        <p:spPr>
          <a:xfrm>
            <a:off x="9924012" y="1482333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4DBAE33D-0C9E-4105-A994-22987630EE4E}"/>
              </a:ext>
            </a:extLst>
          </p:cNvPr>
          <p:cNvSpPr/>
          <p:nvPr/>
        </p:nvSpPr>
        <p:spPr>
          <a:xfrm>
            <a:off x="9924012" y="3765687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EA285190-51C1-4325-9D07-485CE576FB4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16" y="1546661"/>
            <a:ext cx="1382700" cy="1389369"/>
          </a:xfrm>
          <a:prstGeom prst="roundRect">
            <a:avLst>
              <a:gd name="adj" fmla="val 6463"/>
            </a:avLst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F649C37-4C9A-457C-9DF9-C6B202D4E7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97" y="3843513"/>
            <a:ext cx="1352187" cy="1374351"/>
          </a:xfrm>
          <a:prstGeom prst="roundRect">
            <a:avLst>
              <a:gd name="adj" fmla="val 34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043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016F58B-E545-4719-91E4-1E1D2DFB8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8841"/>
            <a:ext cx="12192000" cy="3746317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53394AF-BB18-4B77-8E98-25860945C4D2}"/>
              </a:ext>
            </a:extLst>
          </p:cNvPr>
          <p:cNvSpPr/>
          <p:nvPr/>
        </p:nvSpPr>
        <p:spPr>
          <a:xfrm>
            <a:off x="550863" y="995078"/>
            <a:ext cx="5423409" cy="489235"/>
          </a:xfrm>
          <a:prstGeom prst="roundRect">
            <a:avLst>
              <a:gd name="adj" fmla="val 15378"/>
            </a:avLst>
          </a:prstGeom>
          <a:solidFill>
            <a:srgbClr val="FFFFFF"/>
          </a:solidFill>
          <a:ln w="19050">
            <a:solidFill>
              <a:srgbClr val="214FE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991B97-755A-40FE-ACD9-3E5E653381FE}"/>
              </a:ext>
            </a:extLst>
          </p:cNvPr>
          <p:cNvSpPr txBox="1"/>
          <p:nvPr/>
        </p:nvSpPr>
        <p:spPr>
          <a:xfrm>
            <a:off x="464721" y="502635"/>
            <a:ext cx="6274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ПЕРВЫХ </a:t>
            </a:r>
            <a:r>
              <a:rPr lang="ru-RU" sz="26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СЕГОДНЯ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E862888-C421-4862-8060-E489C6708719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DC28B3B-D24E-4F76-A15A-B4E3F7CF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576DE5F-35B4-40B3-9E9C-D244E3B618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D0CD4218-E917-4289-AA90-BE834F08ADAE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77E79F5-3739-4238-A20A-C3D8E3BFF19D}"/>
              </a:ext>
            </a:extLst>
          </p:cNvPr>
          <p:cNvGrpSpPr/>
          <p:nvPr/>
        </p:nvGrpSpPr>
        <p:grpSpPr>
          <a:xfrm>
            <a:off x="847932" y="976028"/>
            <a:ext cx="4136306" cy="500614"/>
            <a:chOff x="1098842" y="1261527"/>
            <a:chExt cx="4136306" cy="5006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4EA0C1-0023-413B-ABA5-B58B4124359F}"/>
                </a:ext>
              </a:extLst>
            </p:cNvPr>
            <p:cNvSpPr txBox="1"/>
            <p:nvPr/>
          </p:nvSpPr>
          <p:spPr>
            <a:xfrm>
              <a:off x="1098842" y="1261527"/>
              <a:ext cx="1404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&gt;</a:t>
              </a:r>
              <a:r>
                <a:rPr lang="ru-RU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12,4 </a:t>
              </a:r>
              <a:r>
                <a:rPr lang="ru-RU" sz="14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млн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7AB72A-23FC-4789-B319-1D8B25AE5845}"/>
                </a:ext>
              </a:extLst>
            </p:cNvPr>
            <p:cNvSpPr txBox="1"/>
            <p:nvPr/>
          </p:nvSpPr>
          <p:spPr>
            <a:xfrm>
              <a:off x="4204097" y="1261527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1,8 </a:t>
              </a:r>
              <a:r>
                <a:rPr lang="ru-RU" sz="14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млн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9105B1-41E0-4CAC-819D-5E3C953775A4}"/>
                </a:ext>
              </a:extLst>
            </p:cNvPr>
            <p:cNvSpPr txBox="1"/>
            <p:nvPr/>
          </p:nvSpPr>
          <p:spPr>
            <a:xfrm>
              <a:off x="1294029" y="1515920"/>
              <a:ext cx="23727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Pervye Book" panose="020B0403040502020204" pitchFamily="34" charset="0"/>
                  <a:ea typeface="Pervye Book" panose="020B0403040502020204" pitchFamily="34" charset="0"/>
                </a:rPr>
                <a:t>участников,                                    из них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2ADA9-44F7-4AF2-A55B-224EEF96A7E8}"/>
                </a:ext>
              </a:extLst>
            </p:cNvPr>
            <p:cNvSpPr txBox="1"/>
            <p:nvPr/>
          </p:nvSpPr>
          <p:spPr>
            <a:xfrm>
              <a:off x="4259044" y="1502085"/>
              <a:ext cx="8755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Pervye Book" panose="020B0403040502020204" pitchFamily="34" charset="0"/>
                  <a:ea typeface="Pervye Book" panose="020B0403040502020204" pitchFamily="34" charset="0"/>
                </a:rPr>
                <a:t>наставники</a:t>
              </a: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2C7905A-4243-47D2-9599-DDFE41BA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85426" y="1453895"/>
              <a:ext cx="1136466" cy="196986"/>
            </a:xfrm>
            <a:prstGeom prst="rect">
              <a:avLst/>
            </a:prstGeom>
          </p:spPr>
        </p:pic>
      </p:grp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49039CE0-4AD1-40DA-97D2-A9FB733D750A}"/>
              </a:ext>
            </a:extLst>
          </p:cNvPr>
          <p:cNvSpPr/>
          <p:nvPr/>
        </p:nvSpPr>
        <p:spPr>
          <a:xfrm>
            <a:off x="6071869" y="975734"/>
            <a:ext cx="5557523" cy="2043691"/>
          </a:xfrm>
          <a:prstGeom prst="roundRect">
            <a:avLst>
              <a:gd name="adj" fmla="val 5023"/>
            </a:avLst>
          </a:prstGeom>
          <a:solidFill>
            <a:srgbClr val="E2E8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071D96E-9CC6-435B-A4A9-A211800E1B1E}"/>
              </a:ext>
            </a:extLst>
          </p:cNvPr>
          <p:cNvSpPr/>
          <p:nvPr/>
        </p:nvSpPr>
        <p:spPr>
          <a:xfrm>
            <a:off x="6158012" y="1060535"/>
            <a:ext cx="2341562" cy="96244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E28614-D551-4A96-BCF6-ABC17211C430}"/>
              </a:ext>
            </a:extLst>
          </p:cNvPr>
          <p:cNvSpPr txBox="1"/>
          <p:nvPr/>
        </p:nvSpPr>
        <p:spPr>
          <a:xfrm>
            <a:off x="6182348" y="1051856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51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тыс.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2DB4C8-5A36-46B2-A6BB-423D4D459C09}"/>
              </a:ext>
            </a:extLst>
          </p:cNvPr>
          <p:cNvSpPr txBox="1"/>
          <p:nvPr/>
        </p:nvSpPr>
        <p:spPr>
          <a:xfrm>
            <a:off x="6182348" y="1286518"/>
            <a:ext cx="1513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первичных отделений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980D8507-E197-49CE-A001-3A39867A0079}"/>
              </a:ext>
            </a:extLst>
          </p:cNvPr>
          <p:cNvSpPr/>
          <p:nvPr/>
        </p:nvSpPr>
        <p:spPr>
          <a:xfrm>
            <a:off x="8578928" y="1060535"/>
            <a:ext cx="2943343" cy="96244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6774E4-0D31-4C21-83CD-8CE24E178C6B}"/>
              </a:ext>
            </a:extLst>
          </p:cNvPr>
          <p:cNvSpPr txBox="1"/>
          <p:nvPr/>
        </p:nvSpPr>
        <p:spPr>
          <a:xfrm>
            <a:off x="8626784" y="1051856"/>
            <a:ext cx="1347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42,2</a:t>
            </a:r>
            <a:r>
              <a:rPr lang="ru-RU" sz="1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тыс.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408555-7C95-4F5C-BC62-AD7A0B95282C}"/>
              </a:ext>
            </a:extLst>
          </p:cNvPr>
          <p:cNvSpPr txBox="1"/>
          <p:nvPr/>
        </p:nvSpPr>
        <p:spPr>
          <a:xfrm>
            <a:off x="8626784" y="1286518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образовательных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(общеобразовательных,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профессиональных и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высшего образования)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A760A66-11A0-4A91-A2ED-D624047FD83A}"/>
              </a:ext>
            </a:extLst>
          </p:cNvPr>
          <p:cNvSpPr/>
          <p:nvPr/>
        </p:nvSpPr>
        <p:spPr>
          <a:xfrm>
            <a:off x="6158011" y="2107780"/>
            <a:ext cx="5364260" cy="823297"/>
          </a:xfrm>
          <a:prstGeom prst="roundRect">
            <a:avLst>
              <a:gd name="adj" fmla="val 11939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FFC874-3790-4FE1-9564-053EDD64F95A}"/>
              </a:ext>
            </a:extLst>
          </p:cNvPr>
          <p:cNvSpPr txBox="1"/>
          <p:nvPr/>
        </p:nvSpPr>
        <p:spPr>
          <a:xfrm>
            <a:off x="6182348" y="2110352"/>
            <a:ext cx="1183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8,8</a:t>
            </a:r>
            <a:r>
              <a:rPr lang="ru-RU" sz="1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тыс.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4F7079-DA32-4F84-920B-51D2C6B894E0}"/>
              </a:ext>
            </a:extLst>
          </p:cNvPr>
          <p:cNvSpPr txBox="1"/>
          <p:nvPr/>
        </p:nvSpPr>
        <p:spPr>
          <a:xfrm>
            <a:off x="6182348" y="2337197"/>
            <a:ext cx="53399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молодёжных центрах, учреждениях дополнительного  образования, учреждениях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спорта, учреждениях культуры, ресурсных центрах, детских лагерях, предприятиях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и учреждениях партнёров, организациях для детей сирот, дошкольном образовании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0D16ED-AF43-4D8F-9ED2-2DB62E91DE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21779"/>
          <a:stretch/>
        </p:blipFill>
        <p:spPr>
          <a:xfrm>
            <a:off x="3018394" y="1557338"/>
            <a:ext cx="2955879" cy="1462087"/>
          </a:xfrm>
          <a:prstGeom prst="roundRect">
            <a:avLst>
              <a:gd name="adj" fmla="val 4468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5A4216-88B5-4BB8-A5A0-7714C6270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6423" b="4371"/>
          <a:stretch/>
        </p:blipFill>
        <p:spPr>
          <a:xfrm>
            <a:off x="550863" y="1571812"/>
            <a:ext cx="2388177" cy="1447613"/>
          </a:xfrm>
          <a:prstGeom prst="roundRect">
            <a:avLst>
              <a:gd name="adj" fmla="val 4468"/>
            </a:avLst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117231-B84B-4CC6-86B7-A02A51425434}"/>
              </a:ext>
            </a:extLst>
          </p:cNvPr>
          <p:cNvSpPr txBox="1"/>
          <p:nvPr/>
        </p:nvSpPr>
        <p:spPr>
          <a:xfrm>
            <a:off x="464721" y="3359425"/>
            <a:ext cx="95462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ПЕРВЫХ </a:t>
            </a:r>
            <a:r>
              <a:rPr lang="ru-RU" sz="2600" dirty="0" smtClean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В ИВАНОВСКОЙ ОБЛАСТИ</a:t>
            </a:r>
            <a:endParaRPr lang="ru-RU" sz="2600" i="1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4F90505B-44FA-4352-B7F6-5D3F5A7D5DE2}"/>
              </a:ext>
            </a:extLst>
          </p:cNvPr>
          <p:cNvSpPr/>
          <p:nvPr/>
        </p:nvSpPr>
        <p:spPr>
          <a:xfrm>
            <a:off x="562607" y="3833467"/>
            <a:ext cx="5411665" cy="513687"/>
          </a:xfrm>
          <a:prstGeom prst="roundRect">
            <a:avLst>
              <a:gd name="adj" fmla="val 14844"/>
            </a:avLst>
          </a:prstGeom>
          <a:solidFill>
            <a:srgbClr val="FFFFFF"/>
          </a:solidFill>
          <a:ln w="19050">
            <a:solidFill>
              <a:srgbClr val="E2E8FF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74D7BDBA-B5E5-4521-A4BD-14E1C845A6A8}"/>
              </a:ext>
            </a:extLst>
          </p:cNvPr>
          <p:cNvGrpSpPr/>
          <p:nvPr/>
        </p:nvGrpSpPr>
        <p:grpSpPr>
          <a:xfrm>
            <a:off x="847932" y="3838869"/>
            <a:ext cx="4240502" cy="500614"/>
            <a:chOff x="1098842" y="1261527"/>
            <a:chExt cx="4240502" cy="500614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D525367-FEF7-4ED1-9D8E-48AF0786557E}"/>
                </a:ext>
              </a:extLst>
            </p:cNvPr>
            <p:cNvSpPr txBox="1"/>
            <p:nvPr/>
          </p:nvSpPr>
          <p:spPr>
            <a:xfrm>
              <a:off x="1098842" y="1261527"/>
              <a:ext cx="164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&gt;</a:t>
              </a:r>
              <a:r>
                <a:rPr lang="ru-RU" dirty="0" smtClean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    40     </a:t>
              </a:r>
              <a:r>
                <a:rPr lang="ru-RU" sz="14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тыс.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56D5180-413F-4911-83C7-6906646D1B0D}"/>
                </a:ext>
              </a:extLst>
            </p:cNvPr>
            <p:cNvSpPr txBox="1"/>
            <p:nvPr/>
          </p:nvSpPr>
          <p:spPr>
            <a:xfrm>
              <a:off x="4204097" y="1261527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  </a:t>
              </a:r>
              <a:r>
                <a:rPr lang="en-US" dirty="0" smtClean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7</a:t>
              </a:r>
              <a:r>
                <a:rPr lang="ru-RU" dirty="0" smtClean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   </a:t>
              </a:r>
              <a:r>
                <a:rPr lang="ru-RU" sz="14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тыс. 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8AE034E-EA60-45CE-A6BD-6A6DAAF3DB49}"/>
                </a:ext>
              </a:extLst>
            </p:cNvPr>
            <p:cNvSpPr txBox="1"/>
            <p:nvPr/>
          </p:nvSpPr>
          <p:spPr>
            <a:xfrm>
              <a:off x="1294029" y="1515920"/>
              <a:ext cx="24336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Pervye Book" panose="020B0403040502020204" pitchFamily="34" charset="0"/>
                  <a:ea typeface="Pervye Book" panose="020B0403040502020204" pitchFamily="34" charset="0"/>
                </a:rPr>
                <a:t>участников,                                    из них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7FDC040-4BB1-4EBB-8B93-E8797B293EB9}"/>
                </a:ext>
              </a:extLst>
            </p:cNvPr>
            <p:cNvSpPr txBox="1"/>
            <p:nvPr/>
          </p:nvSpPr>
          <p:spPr>
            <a:xfrm>
              <a:off x="4259044" y="1502085"/>
              <a:ext cx="8755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Pervye Book" panose="020B0403040502020204" pitchFamily="34" charset="0"/>
                  <a:ea typeface="Pervye Book" panose="020B0403040502020204" pitchFamily="34" charset="0"/>
                </a:rPr>
                <a:t>наставники</a:t>
              </a:r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B610EA05-ADDB-4583-8653-8F56B2233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85426" y="1453895"/>
              <a:ext cx="1136466" cy="196986"/>
            </a:xfrm>
            <a:prstGeom prst="rect">
              <a:avLst/>
            </a:prstGeom>
          </p:spPr>
        </p:pic>
      </p:grpSp>
      <p:sp>
        <p:nvSpPr>
          <p:cNvPr id="137" name="Прямоугольник: скругленные углы 136">
            <a:extLst>
              <a:ext uri="{FF2B5EF4-FFF2-40B4-BE49-F238E27FC236}">
                <a16:creationId xmlns:a16="http://schemas.microsoft.com/office/drawing/2014/main" id="{BEF247A6-8AB7-46C6-B2CE-511A39006848}"/>
              </a:ext>
            </a:extLst>
          </p:cNvPr>
          <p:cNvSpPr/>
          <p:nvPr/>
        </p:nvSpPr>
        <p:spPr>
          <a:xfrm>
            <a:off x="6071869" y="3826069"/>
            <a:ext cx="5557523" cy="2062509"/>
          </a:xfrm>
          <a:prstGeom prst="roundRect">
            <a:avLst>
              <a:gd name="adj" fmla="val 4551"/>
            </a:avLst>
          </a:prstGeom>
          <a:solidFill>
            <a:srgbClr val="E2E8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D7F604D3-6614-4CD8-BD0C-FC62A88BF077}"/>
              </a:ext>
            </a:extLst>
          </p:cNvPr>
          <p:cNvSpPr/>
          <p:nvPr/>
        </p:nvSpPr>
        <p:spPr>
          <a:xfrm>
            <a:off x="6158012" y="3923376"/>
            <a:ext cx="2341562" cy="962444"/>
          </a:xfrm>
          <a:prstGeom prst="roundRect">
            <a:avLst>
              <a:gd name="adj" fmla="val 8914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55FC058-A4F5-4524-8CFA-73D594BCC86A}"/>
              </a:ext>
            </a:extLst>
          </p:cNvPr>
          <p:cNvSpPr txBox="1"/>
          <p:nvPr/>
        </p:nvSpPr>
        <p:spPr>
          <a:xfrm>
            <a:off x="6234142" y="4043779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352</a:t>
            </a:r>
            <a:endParaRPr lang="ru-RU" sz="12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018C73B-FCB9-4BD7-8BCC-FAB209553D3A}"/>
              </a:ext>
            </a:extLst>
          </p:cNvPr>
          <p:cNvSpPr txBox="1"/>
          <p:nvPr/>
        </p:nvSpPr>
        <p:spPr>
          <a:xfrm>
            <a:off x="6249755" y="4367968"/>
            <a:ext cx="1513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первичных отделений</a:t>
            </a:r>
          </a:p>
        </p:txBody>
      </p:sp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AB814786-8D02-4165-AED6-C11EA9D0846E}"/>
              </a:ext>
            </a:extLst>
          </p:cNvPr>
          <p:cNvSpPr/>
          <p:nvPr/>
        </p:nvSpPr>
        <p:spPr>
          <a:xfrm>
            <a:off x="8578928" y="3923376"/>
            <a:ext cx="2943343" cy="962444"/>
          </a:xfrm>
          <a:prstGeom prst="roundRect">
            <a:avLst>
              <a:gd name="adj" fmla="val 10815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6DFF5A8-540F-4D17-9C00-7F7D699BD2C1}"/>
              </a:ext>
            </a:extLst>
          </p:cNvPr>
          <p:cNvSpPr txBox="1"/>
          <p:nvPr/>
        </p:nvSpPr>
        <p:spPr>
          <a:xfrm>
            <a:off x="8626784" y="3914697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278</a:t>
            </a:r>
            <a:endParaRPr lang="ru-RU" sz="16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53949BD-E826-4DEA-9A6E-D360E8BCBAD9}"/>
              </a:ext>
            </a:extLst>
          </p:cNvPr>
          <p:cNvSpPr txBox="1"/>
          <p:nvPr/>
        </p:nvSpPr>
        <p:spPr>
          <a:xfrm>
            <a:off x="8626784" y="4149359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образовательных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(общеобразовательных,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профессиональных и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высшего образования)</a:t>
            </a:r>
          </a:p>
        </p:txBody>
      </p:sp>
      <p:sp>
        <p:nvSpPr>
          <p:cNvPr id="144" name="Прямоугольник: скругленные углы 143">
            <a:extLst>
              <a:ext uri="{FF2B5EF4-FFF2-40B4-BE49-F238E27FC236}">
                <a16:creationId xmlns:a16="http://schemas.microsoft.com/office/drawing/2014/main" id="{A930AFE4-8BA7-4B66-8CBB-BF87A1937101}"/>
              </a:ext>
            </a:extLst>
          </p:cNvPr>
          <p:cNvSpPr/>
          <p:nvPr/>
        </p:nvSpPr>
        <p:spPr>
          <a:xfrm>
            <a:off x="6158011" y="4970621"/>
            <a:ext cx="5364260" cy="823297"/>
          </a:xfrm>
          <a:prstGeom prst="roundRect">
            <a:avLst>
              <a:gd name="adj" fmla="val 11939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CC10AD7-B6C7-4E30-9BFA-6431BD26A59E}"/>
              </a:ext>
            </a:extLst>
          </p:cNvPr>
          <p:cNvSpPr txBox="1"/>
          <p:nvPr/>
        </p:nvSpPr>
        <p:spPr>
          <a:xfrm>
            <a:off x="6182348" y="497319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74</a:t>
            </a:r>
            <a:endParaRPr lang="ru-RU" sz="12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EB2C79F-BF2B-487B-BC80-51D2AEE392C7}"/>
              </a:ext>
            </a:extLst>
          </p:cNvPr>
          <p:cNvSpPr txBox="1"/>
          <p:nvPr/>
        </p:nvSpPr>
        <p:spPr>
          <a:xfrm>
            <a:off x="6182348" y="5200038"/>
            <a:ext cx="53399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молодёжных центрах, учреждениях дополнительного  образования, учреждениях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спорта, учреждениях культуры, ресурсных центрах, детских лагерях, предприятиях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и учреждениях партнёров, организациях для детей сирот, дошкольном образовании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0A161482-4976-40BD-AB05-C8DF349D5D1C}"/>
              </a:ext>
            </a:extLst>
          </p:cNvPr>
          <p:cNvSpPr/>
          <p:nvPr/>
        </p:nvSpPr>
        <p:spPr>
          <a:xfrm>
            <a:off x="11384527" y="6180203"/>
            <a:ext cx="489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243" y="4449595"/>
            <a:ext cx="2368797" cy="152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5884" y="4450218"/>
            <a:ext cx="2422199" cy="1499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A6D740DE-AB62-4FCF-BAAE-C155A9A1FDA0}"/>
              </a:ext>
            </a:extLst>
          </p:cNvPr>
          <p:cNvSpPr/>
          <p:nvPr/>
        </p:nvSpPr>
        <p:spPr>
          <a:xfrm rot="10800000">
            <a:off x="4885527" y="1503925"/>
            <a:ext cx="7573172" cy="4372997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BAA593-608D-4ACD-8495-447692F3ECD0}"/>
              </a:ext>
            </a:extLst>
          </p:cNvPr>
          <p:cNvSpPr txBox="1"/>
          <p:nvPr/>
        </p:nvSpPr>
        <p:spPr>
          <a:xfrm>
            <a:off x="464720" y="502635"/>
            <a:ext cx="103617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РЕСУРСНАЯ ПОДДЕРЖКА ДЕТСКИХ ИНИЦИАТИВ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AEC173B6-7608-446D-8961-9D091A9298C7}"/>
              </a:ext>
            </a:extLst>
          </p:cNvPr>
          <p:cNvSpPr/>
          <p:nvPr/>
        </p:nvSpPr>
        <p:spPr>
          <a:xfrm rot="10800000">
            <a:off x="5923145" y="1490936"/>
            <a:ext cx="2891163" cy="438178"/>
          </a:xfrm>
          <a:prstGeom prst="roundRect">
            <a:avLst>
              <a:gd name="adj" fmla="val 50000"/>
            </a:avLst>
          </a:prstGeom>
          <a:solidFill>
            <a:srgbClr val="E2E8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372B79B-11C0-4218-BC7D-729D2030D63E}"/>
              </a:ext>
            </a:extLst>
          </p:cNvPr>
          <p:cNvSpPr/>
          <p:nvPr/>
        </p:nvSpPr>
        <p:spPr bwMode="auto">
          <a:xfrm>
            <a:off x="2706639" y="3791967"/>
            <a:ext cx="2053540" cy="1189773"/>
          </a:xfrm>
          <a:prstGeom prst="roundRect">
            <a:avLst>
              <a:gd name="adj" fmla="val 9031"/>
            </a:avLst>
          </a:prstGeom>
          <a:solidFill>
            <a:srgbClr val="FDFDFF"/>
          </a:solidFill>
          <a:ln w="12700" cap="flat" cmpd="sng" algn="ctr">
            <a:solidFill>
              <a:srgbClr val="214F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FBC11F12-045A-402E-A22F-9D691211E2B5}"/>
              </a:ext>
            </a:extLst>
          </p:cNvPr>
          <p:cNvSpPr/>
          <p:nvPr/>
        </p:nvSpPr>
        <p:spPr bwMode="auto">
          <a:xfrm>
            <a:off x="546061" y="3791967"/>
            <a:ext cx="2074332" cy="1189773"/>
          </a:xfrm>
          <a:prstGeom prst="roundRect">
            <a:avLst>
              <a:gd name="adj" fmla="val 8262"/>
            </a:avLst>
          </a:prstGeom>
          <a:solidFill>
            <a:srgbClr val="FDFDFF"/>
          </a:solidFill>
          <a:ln w="12700" cap="flat" cmpd="sng" algn="ctr">
            <a:solidFill>
              <a:srgbClr val="214F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86C203-04FA-4993-AC2C-35495AF2FB0E}"/>
              </a:ext>
            </a:extLst>
          </p:cNvPr>
          <p:cNvGrpSpPr/>
          <p:nvPr/>
        </p:nvGrpSpPr>
        <p:grpSpPr>
          <a:xfrm>
            <a:off x="-609289" y="1189067"/>
            <a:ext cx="5390798" cy="823918"/>
            <a:chOff x="-1028455" y="1466103"/>
            <a:chExt cx="5390798" cy="876680"/>
          </a:xfrm>
        </p:grpSpPr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83518923-09F3-4174-9731-39B408542FC6}"/>
                </a:ext>
              </a:extLst>
            </p:cNvPr>
            <p:cNvSpPr/>
            <p:nvPr/>
          </p:nvSpPr>
          <p:spPr bwMode="auto">
            <a:xfrm>
              <a:off x="-1028455" y="1481009"/>
              <a:ext cx="5374268" cy="861774"/>
            </a:xfrm>
            <a:prstGeom prst="roundRect">
              <a:avLst>
                <a:gd name="adj" fmla="val 7696"/>
              </a:avLst>
            </a:prstGeom>
            <a:solidFill>
              <a:srgbClr val="FDFDFF"/>
            </a:solidFill>
            <a:ln w="12700" cap="flat" cmpd="sng" algn="ctr">
              <a:solidFill>
                <a:srgbClr val="214FE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vye Extended Bold"/>
                <a:ea typeface="Pervye Book" panose="020B0403040502020204" pitchFamily="34" charset="0"/>
                <a:cs typeface="Arial"/>
              </a:endParaRP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8A054CE4-BBB6-4791-A7D5-DF0822620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856" y="1466103"/>
              <a:ext cx="255487" cy="293337"/>
            </a:xfrm>
            <a:prstGeom prst="rect">
              <a:avLst/>
            </a:prstGeom>
          </p:spPr>
        </p:pic>
      </p:grp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C0F4010-B47F-4C7F-A463-2C481090E800}"/>
              </a:ext>
            </a:extLst>
          </p:cNvPr>
          <p:cNvSpPr/>
          <p:nvPr/>
        </p:nvSpPr>
        <p:spPr>
          <a:xfrm>
            <a:off x="5015339" y="2480317"/>
            <a:ext cx="3798974" cy="1858498"/>
          </a:xfrm>
          <a:prstGeom prst="roundRect">
            <a:avLst>
              <a:gd name="adj" fmla="val 4765"/>
            </a:avLst>
          </a:prstGeom>
          <a:solidFill>
            <a:srgbClr val="E2E8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0C5373-936B-4364-9ADD-48070443295A}"/>
              </a:ext>
            </a:extLst>
          </p:cNvPr>
          <p:cNvSpPr txBox="1"/>
          <p:nvPr/>
        </p:nvSpPr>
        <p:spPr>
          <a:xfrm>
            <a:off x="464721" y="2328708"/>
            <a:ext cx="449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КОНКУРС </a:t>
            </a:r>
          </a:p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ПЕРВИЧНЫХ ОТДЕЛЕНИЙ</a:t>
            </a:r>
          </a:p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ДВИЖЕНИЯ ПЕРВЫХ 2025</a:t>
            </a: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16BC423-1362-4ABF-8381-084D2F2AC13D}"/>
              </a:ext>
            </a:extLst>
          </p:cNvPr>
          <p:cNvCxnSpPr>
            <a:cxnSpLocks/>
          </p:cNvCxnSpPr>
          <p:nvPr/>
        </p:nvCxnSpPr>
        <p:spPr bwMode="auto">
          <a:xfrm>
            <a:off x="2314830" y="6201364"/>
            <a:ext cx="0" cy="272168"/>
          </a:xfrm>
          <a:prstGeom prst="line">
            <a:avLst/>
          </a:prstGeom>
          <a:noFill/>
          <a:ln w="19050" cap="flat">
            <a:solidFill>
              <a:schemeClr val="bg1">
                <a:alpha val="25000"/>
              </a:schemeClr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5D66E2-E25F-49BE-B6F2-3E3E12DC3037}"/>
              </a:ext>
            </a:extLst>
          </p:cNvPr>
          <p:cNvSpPr txBox="1"/>
          <p:nvPr/>
        </p:nvSpPr>
        <p:spPr>
          <a:xfrm>
            <a:off x="1095810" y="1214198"/>
            <a:ext cx="3354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 V Semi Bold Italic" panose="02000503000000020004" pitchFamily="2" charset="0"/>
                <a:ea typeface="Inter V Semi Bold Italic" panose="02000503000000020004" pitchFamily="2" charset="0"/>
                <a:cs typeface="Inter V Semi Bold Italic" panose="02000503000000020004" pitchFamily="2" charset="0"/>
              </a:rPr>
              <a:t>Любой ребёнок может </a:t>
            </a:r>
          </a:p>
          <a:p>
            <a:r>
              <a:rPr lang="ru-RU" sz="1400" dirty="0">
                <a:latin typeface="Inter V Semi Bold Italic" panose="02000503000000020004" pitchFamily="2" charset="0"/>
                <a:ea typeface="Inter V Semi Bold Italic" panose="02000503000000020004" pitchFamily="2" charset="0"/>
                <a:cs typeface="Inter V Semi Bold Italic" panose="02000503000000020004" pitchFamily="2" charset="0"/>
              </a:rPr>
              <a:t>обратиться в Движение Первых, </a:t>
            </a:r>
          </a:p>
          <a:p>
            <a:r>
              <a:rPr lang="ru-RU" sz="1400" dirty="0">
                <a:latin typeface="Inter V Semi Bold Italic" panose="02000503000000020004" pitchFamily="2" charset="0"/>
                <a:ea typeface="Inter V Semi Bold Italic" panose="02000503000000020004" pitchFamily="2" charset="0"/>
                <a:cs typeface="Inter V Semi Bold Italic" panose="02000503000000020004" pitchFamily="2" charset="0"/>
              </a:rPr>
              <a:t>его инициатива будет поддержана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088835-F702-444C-91C1-52EE880B7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878" y="1306409"/>
            <a:ext cx="514350" cy="514350"/>
          </a:xfrm>
          <a:prstGeom prst="rect">
            <a:avLst/>
          </a:prstGeom>
        </p:spPr>
      </p:pic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E260AB3D-B8C1-45F0-A572-85CB462ECC82}"/>
              </a:ext>
            </a:extLst>
          </p:cNvPr>
          <p:cNvSpPr/>
          <p:nvPr/>
        </p:nvSpPr>
        <p:spPr>
          <a:xfrm rot="10800000">
            <a:off x="550861" y="5112757"/>
            <a:ext cx="4214117" cy="764167"/>
          </a:xfrm>
          <a:prstGeom prst="roundRect">
            <a:avLst>
              <a:gd name="adj" fmla="val 168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6AE86F0-EB9D-42BF-97C0-AA5D2A7B3CEC}"/>
              </a:ext>
            </a:extLst>
          </p:cNvPr>
          <p:cNvSpPr/>
          <p:nvPr/>
        </p:nvSpPr>
        <p:spPr>
          <a:xfrm>
            <a:off x="602089" y="5227412"/>
            <a:ext cx="405852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ПРИВЛЕЧЕНО СРЕДСТВ:</a:t>
            </a:r>
          </a:p>
          <a:p>
            <a:endParaRPr lang="ru-RU" sz="1050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                                    </a:t>
            </a:r>
            <a:r>
              <a:rPr lang="ru-RU" sz="1050" dirty="0" smtClean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8 600 000 ТЫС</a:t>
            </a:r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. РУБ.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F4E300-2589-4BCB-A46A-576AC888619B}"/>
              </a:ext>
            </a:extLst>
          </p:cNvPr>
          <p:cNvSpPr txBox="1"/>
          <p:nvPr/>
        </p:nvSpPr>
        <p:spPr>
          <a:xfrm>
            <a:off x="470354" y="3268747"/>
            <a:ext cx="431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ИТОГИ КОНКУРСА В РЕГИОНЕ: </a:t>
            </a:r>
          </a:p>
          <a:p>
            <a:endParaRPr lang="ru-RU" sz="1400" dirty="0">
              <a:solidFill>
                <a:srgbClr val="214FE2"/>
              </a:solidFill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B55DBEED-4AD2-4FD4-A5DF-FC10E08AC32B}"/>
              </a:ext>
            </a:extLst>
          </p:cNvPr>
          <p:cNvSpPr/>
          <p:nvPr/>
        </p:nvSpPr>
        <p:spPr>
          <a:xfrm rot="10800000">
            <a:off x="747535" y="3620060"/>
            <a:ext cx="1682748" cy="358070"/>
          </a:xfrm>
          <a:prstGeom prst="roundRect">
            <a:avLst>
              <a:gd name="adj" fmla="val 1828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0818EDB5-1891-41DD-A6D0-C1F1C2ECD5DB}"/>
              </a:ext>
            </a:extLst>
          </p:cNvPr>
          <p:cNvSpPr/>
          <p:nvPr/>
        </p:nvSpPr>
        <p:spPr>
          <a:xfrm>
            <a:off x="782762" y="3668289"/>
            <a:ext cx="21293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ПОДАНО ЗАЯВОК 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8DCEE8A5-FA71-4F2D-9E95-5D930AEA1754}"/>
              </a:ext>
            </a:extLst>
          </p:cNvPr>
          <p:cNvSpPr/>
          <p:nvPr/>
        </p:nvSpPr>
        <p:spPr>
          <a:xfrm rot="10800000">
            <a:off x="2892036" y="3620060"/>
            <a:ext cx="1682748" cy="358070"/>
          </a:xfrm>
          <a:prstGeom prst="roundRect">
            <a:avLst>
              <a:gd name="adj" fmla="val 1828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3724E62-0D38-4AD8-A34C-B878F228A825}"/>
              </a:ext>
            </a:extLst>
          </p:cNvPr>
          <p:cNvSpPr/>
          <p:nvPr/>
        </p:nvSpPr>
        <p:spPr>
          <a:xfrm>
            <a:off x="3033518" y="3668289"/>
            <a:ext cx="145437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ПОБЕДИТЕЛЕЙ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3CD84A26-6123-4EAA-B95A-9346AC531520}"/>
              </a:ext>
            </a:extLst>
          </p:cNvPr>
          <p:cNvSpPr/>
          <p:nvPr/>
        </p:nvSpPr>
        <p:spPr>
          <a:xfrm rot="10800000">
            <a:off x="4998808" y="1503928"/>
            <a:ext cx="2327000" cy="4251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A2C675-E4FE-4881-A4C8-966545DBCB47}"/>
              </a:ext>
            </a:extLst>
          </p:cNvPr>
          <p:cNvSpPr txBox="1"/>
          <p:nvPr/>
        </p:nvSpPr>
        <p:spPr>
          <a:xfrm>
            <a:off x="5099822" y="1959376"/>
            <a:ext cx="357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475 000 000 </a:t>
            </a:r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рублей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EADFA91-26DB-4F42-8726-67316B70A5F3}"/>
              </a:ext>
            </a:extLst>
          </p:cNvPr>
          <p:cNvGrpSpPr/>
          <p:nvPr/>
        </p:nvGrpSpPr>
        <p:grpSpPr>
          <a:xfrm>
            <a:off x="5116554" y="2532087"/>
            <a:ext cx="3992745" cy="1749537"/>
            <a:chOff x="1966691" y="4327657"/>
            <a:chExt cx="4928910" cy="174953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5D8C3D-295A-4DB8-B5E3-5862695AD044}"/>
                </a:ext>
              </a:extLst>
            </p:cNvPr>
            <p:cNvSpPr txBox="1"/>
            <p:nvPr/>
          </p:nvSpPr>
          <p:spPr>
            <a:xfrm>
              <a:off x="1966691" y="4361893"/>
              <a:ext cx="1400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ТОП </a:t>
              </a:r>
              <a:r>
                <a:rPr lang="ru-RU" sz="12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5</a:t>
              </a:r>
              <a:r>
                <a:rPr lang="ru-RU" sz="12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 </a:t>
              </a:r>
              <a:endParaRPr lang="ru-RU" sz="12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55F5079-87B7-4A4D-B4FD-5232787EA0C2}"/>
                </a:ext>
              </a:extLst>
            </p:cNvPr>
            <p:cNvSpPr txBox="1"/>
            <p:nvPr/>
          </p:nvSpPr>
          <p:spPr>
            <a:xfrm>
              <a:off x="1966691" y="4590056"/>
              <a:ext cx="28232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ПЕРВИЧНЫХ </a:t>
              </a:r>
            </a:p>
            <a:p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ОТДЕЛЕНИЙ</a:t>
              </a:r>
              <a:endParaRPr lang="ru-RU" sz="11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30A6130-8BA0-4932-9B6B-6ABA2F3042CF}"/>
                </a:ext>
              </a:extLst>
            </p:cNvPr>
            <p:cNvSpPr txBox="1"/>
            <p:nvPr/>
          </p:nvSpPr>
          <p:spPr>
            <a:xfrm>
              <a:off x="4072354" y="4327657"/>
              <a:ext cx="1400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 место</a:t>
              </a:r>
              <a:endParaRPr lang="ru-RU" sz="12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6DA6F1-DE73-43F9-9C26-1EE833940069}"/>
                </a:ext>
              </a:extLst>
            </p:cNvPr>
            <p:cNvSpPr txBox="1"/>
            <p:nvPr/>
          </p:nvSpPr>
          <p:spPr>
            <a:xfrm>
              <a:off x="4072354" y="4555820"/>
              <a:ext cx="28232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120</a:t>
              </a:r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 ПЕРВИЧНЫХ  </a:t>
              </a:r>
            </a:p>
            <a:p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ОТДЕЛЕНИЙ</a:t>
              </a:r>
              <a:endParaRPr lang="ru-RU" sz="11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F0EF5F-54BA-4648-B6BE-9F4BE6D78607}"/>
                </a:ext>
              </a:extLst>
            </p:cNvPr>
            <p:cNvSpPr txBox="1"/>
            <p:nvPr/>
          </p:nvSpPr>
          <p:spPr>
            <a:xfrm>
              <a:off x="1966691" y="5232640"/>
              <a:ext cx="1400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2 место</a:t>
              </a:r>
              <a:endParaRPr lang="ru-RU" sz="12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597896F-F953-4C3B-9E3F-02A3ABF387C0}"/>
                </a:ext>
              </a:extLst>
            </p:cNvPr>
            <p:cNvSpPr txBox="1"/>
            <p:nvPr/>
          </p:nvSpPr>
          <p:spPr>
            <a:xfrm>
              <a:off x="1966691" y="5454659"/>
              <a:ext cx="28232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350</a:t>
              </a:r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 ПЕРВИЧНЫХ  </a:t>
              </a:r>
            </a:p>
            <a:p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ОТДЕЛЕНИЙ</a:t>
              </a:r>
              <a:endParaRPr lang="ru-RU" sz="11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743B76B-7499-45EC-BBD1-2B242C3A07EF}"/>
                </a:ext>
              </a:extLst>
            </p:cNvPr>
            <p:cNvSpPr txBox="1"/>
            <p:nvPr/>
          </p:nvSpPr>
          <p:spPr>
            <a:xfrm>
              <a:off x="4072354" y="5233128"/>
              <a:ext cx="1400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3 место</a:t>
              </a:r>
              <a:endParaRPr lang="ru-RU" sz="12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3EEAA3-831B-4798-AC79-7B844D4FF2B6}"/>
                </a:ext>
              </a:extLst>
            </p:cNvPr>
            <p:cNvSpPr txBox="1"/>
            <p:nvPr/>
          </p:nvSpPr>
          <p:spPr>
            <a:xfrm>
              <a:off x="4072354" y="5455147"/>
              <a:ext cx="28232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1 525 </a:t>
              </a:r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ПЕРВИЧНЫХ  </a:t>
              </a:r>
            </a:p>
            <a:p>
              <a:r>
                <a:rPr lang="ru-RU" sz="1100" dirty="0"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ОТДЕЛЕНИЙ</a:t>
              </a:r>
              <a:endParaRPr lang="ru-RU" sz="11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910826E-BE3B-46BA-9ECD-0B6111217ADF}"/>
                </a:ext>
              </a:extLst>
            </p:cNvPr>
            <p:cNvSpPr txBox="1"/>
            <p:nvPr/>
          </p:nvSpPr>
          <p:spPr>
            <a:xfrm>
              <a:off x="1966691" y="4920050"/>
              <a:ext cx="21879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 МЛН РУБЛЕЙ</a:t>
              </a:r>
              <a:endParaRPr lang="ru-RU" sz="1100" dirty="0">
                <a:solidFill>
                  <a:srgbClr val="214FE2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DA49321-9509-47BC-A1AC-48EBD5B86902}"/>
                </a:ext>
              </a:extLst>
            </p:cNvPr>
            <p:cNvSpPr txBox="1"/>
            <p:nvPr/>
          </p:nvSpPr>
          <p:spPr>
            <a:xfrm>
              <a:off x="1966691" y="5815584"/>
              <a:ext cx="261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300 ТЫС.РУБЛЕЙ</a:t>
              </a:r>
              <a:endParaRPr lang="ru-RU" sz="1100" dirty="0">
                <a:solidFill>
                  <a:srgbClr val="214FE2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E070F1B-7328-41DE-B587-8C89392D020E}"/>
                </a:ext>
              </a:extLst>
            </p:cNvPr>
            <p:cNvSpPr txBox="1"/>
            <p:nvPr/>
          </p:nvSpPr>
          <p:spPr>
            <a:xfrm>
              <a:off x="4072253" y="5815583"/>
              <a:ext cx="261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200 ТЫС.РУБЛЕЙ</a:t>
              </a:r>
              <a:endParaRPr lang="ru-RU" sz="1100" dirty="0">
                <a:solidFill>
                  <a:srgbClr val="214FE2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51C8171-E690-42AC-8D17-516229E590FF}"/>
                </a:ext>
              </a:extLst>
            </p:cNvPr>
            <p:cNvSpPr txBox="1"/>
            <p:nvPr/>
          </p:nvSpPr>
          <p:spPr>
            <a:xfrm>
              <a:off x="4072354" y="4915351"/>
              <a:ext cx="261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500 ТЫС.РУБЛЕЙ</a:t>
              </a:r>
              <a:endParaRPr lang="ru-RU" sz="1100" dirty="0">
                <a:solidFill>
                  <a:srgbClr val="214FE2"/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98CEA18-D57D-41C9-AAC0-EA0759F5E2AA}"/>
              </a:ext>
            </a:extLst>
          </p:cNvPr>
          <p:cNvSpPr txBox="1"/>
          <p:nvPr/>
        </p:nvSpPr>
        <p:spPr>
          <a:xfrm>
            <a:off x="5074362" y="1554716"/>
            <a:ext cx="2175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ПРИЗОВОЙ ФОНД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326351-2F00-4852-8741-CCE7F1305F15}"/>
              </a:ext>
            </a:extLst>
          </p:cNvPr>
          <p:cNvSpPr txBox="1"/>
          <p:nvPr/>
        </p:nvSpPr>
        <p:spPr>
          <a:xfrm>
            <a:off x="6745837" y="4975308"/>
            <a:ext cx="2249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>
                <a:solidFill>
                  <a:schemeClr val="bg1"/>
                </a:solidFill>
                <a:latin typeface="Inter V Semi Bold Italic" panose="02000503000000020004" pitchFamily="2" charset="0"/>
                <a:ea typeface="Inter V Semi Bold Italic" panose="02000503000000020004" pitchFamily="2" charset="0"/>
                <a:cs typeface="Inter V Semi Bold Italic" panose="02000503000000020004" pitchFamily="2" charset="0"/>
              </a:rPr>
              <a:t>первичка.будьвдвижении.рф</a:t>
            </a:r>
            <a:endParaRPr lang="ru-RU" sz="1100" dirty="0">
              <a:solidFill>
                <a:schemeClr val="bg1"/>
              </a:solidFill>
              <a:latin typeface="Inter V Semi Bold Italic" panose="02000503000000020004" pitchFamily="2" charset="0"/>
              <a:ea typeface="Inter V Semi Bold Italic" panose="02000503000000020004" pitchFamily="2" charset="0"/>
              <a:cs typeface="Inter V Semi Bold Italic" panose="02000503000000020004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9CB8239-2CE6-4ABD-9967-45F780D971E5}"/>
              </a:ext>
            </a:extLst>
          </p:cNvPr>
          <p:cNvGrpSpPr/>
          <p:nvPr/>
        </p:nvGrpSpPr>
        <p:grpSpPr>
          <a:xfrm>
            <a:off x="5015339" y="4447374"/>
            <a:ext cx="1320988" cy="1320990"/>
            <a:chOff x="4937769" y="4381295"/>
            <a:chExt cx="1600091" cy="160009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1F32E9D-2E35-4888-B512-95EE222A4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937769" y="4381295"/>
              <a:ext cx="1600091" cy="1600091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EB06FD4-4B8C-4A91-B7A5-3A268EAE6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809" y="4490590"/>
              <a:ext cx="1364009" cy="136401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7B6549-0988-4B8D-8CC8-E58DF2BA4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20732" y="5083972"/>
            <a:ext cx="479101" cy="83043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DF988BEE-5CE9-4266-AF43-42CA654F4FBC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A6E90680-FAA6-47D8-A2A2-B9DCE05B5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49DCF41B-E4CE-49D8-8C49-019C77DDC1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7E306B81-E290-4A12-912B-CA8D7AA72218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222BC90B-EA35-4160-BEF9-704C42792261}"/>
              </a:ext>
            </a:extLst>
          </p:cNvPr>
          <p:cNvCxnSpPr>
            <a:cxnSpLocks/>
          </p:cNvCxnSpPr>
          <p:nvPr/>
        </p:nvCxnSpPr>
        <p:spPr>
          <a:xfrm>
            <a:off x="4750135" y="5570650"/>
            <a:ext cx="0" cy="0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76E24D7-7162-491E-8811-89C16914B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b="13860"/>
          <a:stretch/>
        </p:blipFill>
        <p:spPr>
          <a:xfrm>
            <a:off x="8995570" y="2785468"/>
            <a:ext cx="2645568" cy="1651935"/>
          </a:xfrm>
          <a:prstGeom prst="roundRect">
            <a:avLst>
              <a:gd name="adj" fmla="val 4776"/>
            </a:avLst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126C94D-B44F-44E5-8A49-69D5791F24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9885" r="28895" b="19289"/>
          <a:stretch/>
        </p:blipFill>
        <p:spPr>
          <a:xfrm>
            <a:off x="8995570" y="4530141"/>
            <a:ext cx="2653768" cy="1651935"/>
          </a:xfrm>
          <a:prstGeom prst="roundRect">
            <a:avLst>
              <a:gd name="adj" fmla="val 5621"/>
            </a:avLst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F1A0105-9A0B-46BF-BDC1-2F5E9BE432AD}"/>
              </a:ext>
            </a:extLst>
          </p:cNvPr>
          <p:cNvCxnSpPr/>
          <p:nvPr/>
        </p:nvCxnSpPr>
        <p:spPr>
          <a:xfrm>
            <a:off x="4908550" y="1203076"/>
            <a:ext cx="4029131" cy="0"/>
          </a:xfrm>
          <a:prstGeom prst="line">
            <a:avLst/>
          </a:prstGeom>
          <a:ln w="12700">
            <a:solidFill>
              <a:srgbClr val="6D9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C422CFF-0762-416D-954C-04AC4BD04860}"/>
              </a:ext>
            </a:extLst>
          </p:cNvPr>
          <p:cNvSpPr/>
          <p:nvPr/>
        </p:nvSpPr>
        <p:spPr>
          <a:xfrm>
            <a:off x="11384527" y="6180203"/>
            <a:ext cx="489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C10694-7F25-4CAD-88FB-E90F3569C0B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48" y="1008068"/>
            <a:ext cx="2645568" cy="1687017"/>
          </a:xfrm>
          <a:prstGeom prst="roundRect">
            <a:avLst>
              <a:gd name="adj" fmla="val 6411"/>
            </a:avLst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E28614-D551-4A96-BCF6-ABC17211C430}"/>
              </a:ext>
            </a:extLst>
          </p:cNvPr>
          <p:cNvSpPr txBox="1"/>
          <p:nvPr/>
        </p:nvSpPr>
        <p:spPr>
          <a:xfrm>
            <a:off x="1063228" y="4174494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132</a:t>
            </a:r>
            <a:endParaRPr lang="ru-RU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6E28614-D551-4A96-BCF6-ABC17211C430}"/>
              </a:ext>
            </a:extLst>
          </p:cNvPr>
          <p:cNvSpPr txBox="1"/>
          <p:nvPr/>
        </p:nvSpPr>
        <p:spPr>
          <a:xfrm>
            <a:off x="3338385" y="4185982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30</a:t>
            </a:r>
            <a:endParaRPr lang="ru-RU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4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A03DB9-71D1-413A-97FF-4B9D5EDD265B}"/>
              </a:ext>
            </a:extLst>
          </p:cNvPr>
          <p:cNvSpPr/>
          <p:nvPr/>
        </p:nvSpPr>
        <p:spPr>
          <a:xfrm rot="10800000">
            <a:off x="3326972" y="2154646"/>
            <a:ext cx="2364103" cy="3247728"/>
          </a:xfrm>
          <a:prstGeom prst="roundRect">
            <a:avLst>
              <a:gd name="adj" fmla="val 5133"/>
            </a:avLst>
          </a:prstGeom>
          <a:solidFill>
            <a:srgbClr val="E2E8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CEA5A4AB-204D-4831-9DEE-91C7BA2B5A32}"/>
              </a:ext>
            </a:extLst>
          </p:cNvPr>
          <p:cNvSpPr/>
          <p:nvPr/>
        </p:nvSpPr>
        <p:spPr>
          <a:xfrm rot="10800000">
            <a:off x="464474" y="2160883"/>
            <a:ext cx="4595969" cy="3247730"/>
          </a:xfrm>
          <a:prstGeom prst="roundRect">
            <a:avLst>
              <a:gd name="adj" fmla="val 399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442F484-7EE9-4215-A7BC-48AB294DC4C8}"/>
              </a:ext>
            </a:extLst>
          </p:cNvPr>
          <p:cNvCxnSpPr>
            <a:cxnSpLocks/>
          </p:cNvCxnSpPr>
          <p:nvPr/>
        </p:nvCxnSpPr>
        <p:spPr>
          <a:xfrm>
            <a:off x="6407057" y="5266467"/>
            <a:ext cx="3127775" cy="0"/>
          </a:xfrm>
          <a:prstGeom prst="line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Дуга 138">
            <a:extLst>
              <a:ext uri="{FF2B5EF4-FFF2-40B4-BE49-F238E27FC236}">
                <a16:creationId xmlns:a16="http://schemas.microsoft.com/office/drawing/2014/main" id="{FC2AC179-B247-435C-9CC4-0A77C13A8DB2}"/>
              </a:ext>
            </a:extLst>
          </p:cNvPr>
          <p:cNvSpPr/>
          <p:nvPr/>
        </p:nvSpPr>
        <p:spPr>
          <a:xfrm rot="5400000">
            <a:off x="11310790" y="4897407"/>
            <a:ext cx="356234" cy="358070"/>
          </a:xfrm>
          <a:prstGeom prst="arc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ADAF4-40FC-43DE-9885-80A885CDE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91" y="3361722"/>
            <a:ext cx="2244244" cy="427051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A0FB79E6-CB1D-4971-9EF2-F163F89A7726}"/>
              </a:ext>
            </a:extLst>
          </p:cNvPr>
          <p:cNvSpPr txBox="1"/>
          <p:nvPr/>
        </p:nvSpPr>
        <p:spPr>
          <a:xfrm>
            <a:off x="464721" y="502635"/>
            <a:ext cx="6760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НАСТАВНИЧЕСТВО В ДВИЖЕНИИ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5FDF66BD-1497-46AE-B61E-E921F155A7C0}"/>
              </a:ext>
            </a:extLst>
          </p:cNvPr>
          <p:cNvSpPr/>
          <p:nvPr/>
        </p:nvSpPr>
        <p:spPr>
          <a:xfrm rot="10800000">
            <a:off x="6657524" y="1928560"/>
            <a:ext cx="2364103" cy="365085"/>
          </a:xfrm>
          <a:prstGeom prst="roundRect">
            <a:avLst>
              <a:gd name="adj" fmla="val 50000"/>
            </a:avLst>
          </a:prstGeom>
          <a:solidFill>
            <a:srgbClr val="E2E8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20261433-02B9-4D27-8F4E-411F92C97787}"/>
              </a:ext>
            </a:extLst>
          </p:cNvPr>
          <p:cNvSpPr/>
          <p:nvPr/>
        </p:nvSpPr>
        <p:spPr>
          <a:xfrm rot="10800000">
            <a:off x="6617905" y="2987483"/>
            <a:ext cx="2403724" cy="350519"/>
          </a:xfrm>
          <a:prstGeom prst="roundRect">
            <a:avLst>
              <a:gd name="adj" fmla="val 50000"/>
            </a:avLst>
          </a:prstGeom>
          <a:solidFill>
            <a:srgbClr val="E2E8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16BC423-1362-4ABF-8381-084D2F2AC13D}"/>
              </a:ext>
            </a:extLst>
          </p:cNvPr>
          <p:cNvCxnSpPr>
            <a:cxnSpLocks/>
          </p:cNvCxnSpPr>
          <p:nvPr/>
        </p:nvCxnSpPr>
        <p:spPr bwMode="auto">
          <a:xfrm>
            <a:off x="2314830" y="6201364"/>
            <a:ext cx="0" cy="272168"/>
          </a:xfrm>
          <a:prstGeom prst="line">
            <a:avLst/>
          </a:prstGeom>
          <a:noFill/>
          <a:ln w="19050" cap="flat">
            <a:solidFill>
              <a:schemeClr val="bg1">
                <a:alpha val="25000"/>
              </a:schemeClr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393374-79DC-486C-ADBD-9018E831A660}"/>
              </a:ext>
            </a:extLst>
          </p:cNvPr>
          <p:cNvSpPr/>
          <p:nvPr/>
        </p:nvSpPr>
        <p:spPr>
          <a:xfrm>
            <a:off x="464476" y="5448125"/>
            <a:ext cx="576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Девиз наставников Движения Первых:</a:t>
            </a:r>
          </a:p>
          <a:p>
            <a:r>
              <a:rPr lang="ru-RU" sz="1400" b="1" dirty="0">
                <a:solidFill>
                  <a:srgbClr val="2552E3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Делаем вместе с детьми, а не вместо детей!</a:t>
            </a:r>
            <a:endParaRPr lang="ru-RU" sz="14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59FB7B-E6DE-4521-8C25-029C6D0D1CC8}"/>
              </a:ext>
            </a:extLst>
          </p:cNvPr>
          <p:cNvSpPr/>
          <p:nvPr/>
        </p:nvSpPr>
        <p:spPr>
          <a:xfrm>
            <a:off x="495154" y="1109906"/>
            <a:ext cx="2244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552E3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НАСТАВНИЧЕСТВО</a:t>
            </a:r>
            <a:endParaRPr lang="ru-RU" sz="12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04ADD0-9919-47E4-AAED-B9AD3F136361}"/>
              </a:ext>
            </a:extLst>
          </p:cNvPr>
          <p:cNvSpPr/>
          <p:nvPr/>
        </p:nvSpPr>
        <p:spPr>
          <a:xfrm>
            <a:off x="474451" y="1393328"/>
            <a:ext cx="5363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– 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это социально-педагогическая технология организации и сопровождения реализации целей Программы воспитательной работы Движения Первых </a:t>
            </a:r>
            <a:endParaRPr lang="ru-RU" sz="1200" dirty="0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CFBE5C69-EF77-4172-851F-F041459FD09C}"/>
              </a:ext>
            </a:extLst>
          </p:cNvPr>
          <p:cNvSpPr/>
          <p:nvPr/>
        </p:nvSpPr>
        <p:spPr>
          <a:xfrm>
            <a:off x="557069" y="2616727"/>
            <a:ext cx="4320227" cy="5735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FB2A67-6E6B-4EB9-9184-2A3295DD7B34}"/>
              </a:ext>
            </a:extLst>
          </p:cNvPr>
          <p:cNvSpPr/>
          <p:nvPr/>
        </p:nvSpPr>
        <p:spPr>
          <a:xfrm>
            <a:off x="1138702" y="2634999"/>
            <a:ext cx="33903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Осуществляет коллективную</a:t>
            </a:r>
            <a:b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</a:b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социально значимую деятельность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E3EC4D3-1DDF-4FD3-93DC-583F829E4EB9}"/>
              </a:ext>
            </a:extLst>
          </p:cNvPr>
          <p:cNvGrpSpPr/>
          <p:nvPr/>
        </p:nvGrpSpPr>
        <p:grpSpPr>
          <a:xfrm>
            <a:off x="550863" y="2610720"/>
            <a:ext cx="580398" cy="580396"/>
            <a:chOff x="5798266" y="2544990"/>
            <a:chExt cx="774928" cy="774928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63B63AF-6ACB-407D-9D26-3B63566FB198}"/>
                </a:ext>
              </a:extLst>
            </p:cNvPr>
            <p:cNvSpPr/>
            <p:nvPr/>
          </p:nvSpPr>
          <p:spPr>
            <a:xfrm>
              <a:off x="5798266" y="2544990"/>
              <a:ext cx="774928" cy="774928"/>
            </a:xfrm>
            <a:prstGeom prst="ellipse">
              <a:avLst/>
            </a:prstGeom>
            <a:solidFill>
              <a:srgbClr val="436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 descr="Успех группы со сплошной заливкой">
              <a:extLst>
                <a:ext uri="{FF2B5EF4-FFF2-40B4-BE49-F238E27FC236}">
                  <a16:creationId xmlns:a16="http://schemas.microsoft.com/office/drawing/2014/main" id="{E0C7CD97-E584-4A9B-BDD2-C88DE823E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887045" y="2633769"/>
              <a:ext cx="597370" cy="597370"/>
            </a:xfrm>
            <a:prstGeom prst="rect">
              <a:avLst/>
            </a:prstGeom>
          </p:spPr>
        </p:pic>
      </p:grp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A0DB2851-E160-422A-ADD0-D8C416E5E493}"/>
              </a:ext>
            </a:extLst>
          </p:cNvPr>
          <p:cNvSpPr/>
          <p:nvPr/>
        </p:nvSpPr>
        <p:spPr>
          <a:xfrm>
            <a:off x="556802" y="3284019"/>
            <a:ext cx="4320227" cy="580397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136D97AD-33E7-430D-BE65-C6E37F0AA0D8}"/>
              </a:ext>
            </a:extLst>
          </p:cNvPr>
          <p:cNvSpPr/>
          <p:nvPr/>
        </p:nvSpPr>
        <p:spPr>
          <a:xfrm>
            <a:off x="1143320" y="3424024"/>
            <a:ext cx="353647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Является образцом для подражания</a:t>
            </a: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54784EA4-0388-4A91-80AB-D0D1FEB0DFBD}"/>
              </a:ext>
            </a:extLst>
          </p:cNvPr>
          <p:cNvSpPr/>
          <p:nvPr/>
        </p:nvSpPr>
        <p:spPr>
          <a:xfrm>
            <a:off x="551395" y="3284908"/>
            <a:ext cx="580398" cy="580396"/>
          </a:xfrm>
          <a:prstGeom prst="ellipse">
            <a:avLst/>
          </a:prstGeom>
          <a:solidFill>
            <a:srgbClr val="436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4" name="Рисунок 113" descr="Маркетинг со сплошной заливкой">
            <a:extLst>
              <a:ext uri="{FF2B5EF4-FFF2-40B4-BE49-F238E27FC236}">
                <a16:creationId xmlns:a16="http://schemas.microsoft.com/office/drawing/2014/main" id="{44CC2086-3977-4FD3-B748-9B569F780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9620" y="3357884"/>
            <a:ext cx="428210" cy="428210"/>
          </a:xfrm>
          <a:prstGeom prst="rect">
            <a:avLst/>
          </a:prstGeom>
        </p:spPr>
      </p:pic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id="{F57093DA-375D-4E28-B670-F56129429317}"/>
              </a:ext>
            </a:extLst>
          </p:cNvPr>
          <p:cNvSpPr/>
          <p:nvPr/>
        </p:nvSpPr>
        <p:spPr>
          <a:xfrm>
            <a:off x="557335" y="4675697"/>
            <a:ext cx="4320227" cy="578862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1BEE9B90-779B-4415-8977-25999333DC9C}"/>
              </a:ext>
            </a:extLst>
          </p:cNvPr>
          <p:cNvSpPr/>
          <p:nvPr/>
        </p:nvSpPr>
        <p:spPr>
          <a:xfrm>
            <a:off x="1138968" y="4689709"/>
            <a:ext cx="304184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Проводит просветительские</a:t>
            </a:r>
            <a:b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</a:b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и проектные активности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40CED31E-FB38-4DBD-8286-066003C27E77}"/>
              </a:ext>
            </a:extLst>
          </p:cNvPr>
          <p:cNvSpPr/>
          <p:nvPr/>
        </p:nvSpPr>
        <p:spPr>
          <a:xfrm>
            <a:off x="551129" y="4675050"/>
            <a:ext cx="580398" cy="580396"/>
          </a:xfrm>
          <a:prstGeom prst="ellipse">
            <a:avLst/>
          </a:prstGeom>
          <a:solidFill>
            <a:srgbClr val="436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 descr="Школьный класс со сплошной заливкой">
            <a:extLst>
              <a:ext uri="{FF2B5EF4-FFF2-40B4-BE49-F238E27FC236}">
                <a16:creationId xmlns:a16="http://schemas.microsoft.com/office/drawing/2014/main" id="{5A50BA1F-7727-4656-8CBF-7CEF6AC9C7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6237" y="4746228"/>
            <a:ext cx="410182" cy="410182"/>
          </a:xfrm>
          <a:prstGeom prst="rect">
            <a:avLst/>
          </a:prstGeom>
        </p:spPr>
      </p:pic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C445E9E8-79F7-4B69-95CE-34381E6FB25D}"/>
              </a:ext>
            </a:extLst>
          </p:cNvPr>
          <p:cNvSpPr/>
          <p:nvPr/>
        </p:nvSpPr>
        <p:spPr>
          <a:xfrm>
            <a:off x="557069" y="3985639"/>
            <a:ext cx="4320227" cy="574183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343FB35-31AE-46A4-B038-6C3744B2E1F4}"/>
              </a:ext>
            </a:extLst>
          </p:cNvPr>
          <p:cNvSpPr/>
          <p:nvPr/>
        </p:nvSpPr>
        <p:spPr>
          <a:xfrm>
            <a:off x="1138702" y="3997540"/>
            <a:ext cx="392174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Даёт информацию, совет, анализирует поведение наставляемых</a:t>
            </a: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14154BA6-B12E-4F1E-B055-255CF4A3FB7C}"/>
              </a:ext>
            </a:extLst>
          </p:cNvPr>
          <p:cNvSpPr/>
          <p:nvPr/>
        </p:nvSpPr>
        <p:spPr>
          <a:xfrm>
            <a:off x="550863" y="3980314"/>
            <a:ext cx="580398" cy="580396"/>
          </a:xfrm>
          <a:prstGeom prst="ellipse">
            <a:avLst/>
          </a:prstGeom>
          <a:solidFill>
            <a:srgbClr val="436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 descr="Вопросы со сплошной заливкой">
            <a:extLst>
              <a:ext uri="{FF2B5EF4-FFF2-40B4-BE49-F238E27FC236}">
                <a16:creationId xmlns:a16="http://schemas.microsoft.com/office/drawing/2014/main" id="{C666796E-2D20-4BE5-9A02-4700E586AF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8616" y="4053558"/>
            <a:ext cx="391367" cy="391367"/>
          </a:xfrm>
          <a:prstGeom prst="rect">
            <a:avLst/>
          </a:prstGeom>
        </p:spPr>
      </p:pic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83D1F267-C663-4327-928F-C1CD82753D9D}"/>
              </a:ext>
            </a:extLst>
          </p:cNvPr>
          <p:cNvSpPr/>
          <p:nvPr/>
        </p:nvSpPr>
        <p:spPr>
          <a:xfrm>
            <a:off x="6096000" y="1156814"/>
            <a:ext cx="3194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552E3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НАУЧНО-ПЕДАГОГИЧЕСКАЯ МОДЕЛЬ НАСТАВНИЧЕСТВА 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21518AC-2384-415B-8EDA-0F72B7118CC8}"/>
              </a:ext>
            </a:extLst>
          </p:cNvPr>
          <p:cNvCxnSpPr>
            <a:cxnSpLocks/>
          </p:cNvCxnSpPr>
          <p:nvPr/>
        </p:nvCxnSpPr>
        <p:spPr>
          <a:xfrm>
            <a:off x="6228024" y="1716493"/>
            <a:ext cx="0" cy="3407138"/>
          </a:xfrm>
          <a:prstGeom prst="line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id="{9C751990-7E8B-4A47-B466-9AE2283C74D1}"/>
              </a:ext>
            </a:extLst>
          </p:cNvPr>
          <p:cNvSpPr/>
          <p:nvPr/>
        </p:nvSpPr>
        <p:spPr>
          <a:xfrm>
            <a:off x="6156590" y="1928561"/>
            <a:ext cx="142867" cy="142867"/>
          </a:xfrm>
          <a:prstGeom prst="ellipse">
            <a:avLst/>
          </a:prstGeom>
          <a:solidFill>
            <a:srgbClr val="C5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4E86D6FB-F97F-4FC4-94E3-7BD2AB923586}"/>
              </a:ext>
            </a:extLst>
          </p:cNvPr>
          <p:cNvSpPr/>
          <p:nvPr/>
        </p:nvSpPr>
        <p:spPr>
          <a:xfrm rot="10800000">
            <a:off x="6370448" y="1928561"/>
            <a:ext cx="1467969" cy="358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6C217F4-5C00-4735-B3D0-C16F013D8A70}"/>
              </a:ext>
            </a:extLst>
          </p:cNvPr>
          <p:cNvSpPr/>
          <p:nvPr/>
        </p:nvSpPr>
        <p:spPr>
          <a:xfrm>
            <a:off x="6481527" y="1953708"/>
            <a:ext cx="1170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2024 год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D3CF6EE5-05CE-4369-8788-4F4822790ADD}"/>
              </a:ext>
            </a:extLst>
          </p:cNvPr>
          <p:cNvSpPr/>
          <p:nvPr/>
        </p:nvSpPr>
        <p:spPr>
          <a:xfrm>
            <a:off x="6481527" y="2331369"/>
            <a:ext cx="3549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разработана совместно </a:t>
            </a:r>
          </a:p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с Российской академией образования</a:t>
            </a:r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8EE47B2-1087-461E-A031-975F6A4E2ADD}"/>
              </a:ext>
            </a:extLst>
          </p:cNvPr>
          <p:cNvSpPr/>
          <p:nvPr/>
        </p:nvSpPr>
        <p:spPr>
          <a:xfrm rot="10800000">
            <a:off x="6370445" y="2987623"/>
            <a:ext cx="2139618" cy="358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E4B667E2-33C9-40C1-87F0-02CF9A841BE9}"/>
              </a:ext>
            </a:extLst>
          </p:cNvPr>
          <p:cNvSpPr/>
          <p:nvPr/>
        </p:nvSpPr>
        <p:spPr>
          <a:xfrm>
            <a:off x="6481527" y="3012769"/>
            <a:ext cx="1874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Июль 2025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6C78AF88-8B0E-43C5-8B2E-82635124AD45}"/>
              </a:ext>
            </a:extLst>
          </p:cNvPr>
          <p:cNvSpPr/>
          <p:nvPr/>
        </p:nvSpPr>
        <p:spPr>
          <a:xfrm>
            <a:off x="6481527" y="3390431"/>
            <a:ext cx="3549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завершена апробация модели </a:t>
            </a:r>
          </a:p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в 20 регионах России </a:t>
            </a: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8DE825E-97CC-4BCE-B7EF-B0D2278FBFFC}"/>
              </a:ext>
            </a:extLst>
          </p:cNvPr>
          <p:cNvSpPr/>
          <p:nvPr/>
        </p:nvSpPr>
        <p:spPr>
          <a:xfrm>
            <a:off x="6156590" y="3095223"/>
            <a:ext cx="142867" cy="142867"/>
          </a:xfrm>
          <a:prstGeom prst="ellipse">
            <a:avLst/>
          </a:prstGeom>
          <a:solidFill>
            <a:srgbClr val="C5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223ED0E-9806-4A42-9FE4-BE009A7471AC}"/>
              </a:ext>
            </a:extLst>
          </p:cNvPr>
          <p:cNvSpPr/>
          <p:nvPr/>
        </p:nvSpPr>
        <p:spPr>
          <a:xfrm rot="10800000">
            <a:off x="6370444" y="4071693"/>
            <a:ext cx="2651196" cy="358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748BBC26-1F8B-4DD8-B1BC-7B619BE01673}"/>
              </a:ext>
            </a:extLst>
          </p:cNvPr>
          <p:cNvSpPr/>
          <p:nvPr/>
        </p:nvSpPr>
        <p:spPr>
          <a:xfrm>
            <a:off x="6481527" y="4096839"/>
            <a:ext cx="2310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Сентябрь 2025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7B72E58-409A-45E1-9152-464A7ED184B1}"/>
              </a:ext>
            </a:extLst>
          </p:cNvPr>
          <p:cNvSpPr/>
          <p:nvPr/>
        </p:nvSpPr>
        <p:spPr>
          <a:xfrm>
            <a:off x="6426399" y="4494615"/>
            <a:ext cx="2758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внедрение модели во всех </a:t>
            </a:r>
          </a:p>
          <a:p>
            <a:pPr>
              <a:defRPr/>
            </a:pPr>
            <a:r>
              <a:rPr lang="ru-RU" sz="1400" kern="0" dirty="0">
                <a:solidFill>
                  <a:prstClr val="black"/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Inter Medium" panose="02000603000000020004" pitchFamily="50" charset="0"/>
              </a:rPr>
              <a:t>первичных отделениях 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747CB0B6-C019-4F86-B4E7-42FFB1AB5696}"/>
              </a:ext>
            </a:extLst>
          </p:cNvPr>
          <p:cNvSpPr/>
          <p:nvPr/>
        </p:nvSpPr>
        <p:spPr>
          <a:xfrm>
            <a:off x="6156590" y="4234031"/>
            <a:ext cx="142867" cy="142867"/>
          </a:xfrm>
          <a:prstGeom prst="ellipse">
            <a:avLst/>
          </a:prstGeom>
          <a:solidFill>
            <a:srgbClr val="C5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4E45669A-6C67-47BC-AD62-CF3E826AA19C}"/>
              </a:ext>
            </a:extLst>
          </p:cNvPr>
          <p:cNvCxnSpPr>
            <a:stCxn id="133" idx="2"/>
            <a:endCxn id="133" idx="2"/>
          </p:cNvCxnSpPr>
          <p:nvPr/>
        </p:nvCxnSpPr>
        <p:spPr>
          <a:xfrm>
            <a:off x="11658918" y="16564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уга 32">
            <a:extLst>
              <a:ext uri="{FF2B5EF4-FFF2-40B4-BE49-F238E27FC236}">
                <a16:creationId xmlns:a16="http://schemas.microsoft.com/office/drawing/2014/main" id="{F3F08057-3B40-4C43-B98A-7600901DCFD7}"/>
              </a:ext>
            </a:extLst>
          </p:cNvPr>
          <p:cNvSpPr/>
          <p:nvPr/>
        </p:nvSpPr>
        <p:spPr>
          <a:xfrm rot="10800000">
            <a:off x="6228023" y="4910232"/>
            <a:ext cx="358070" cy="356234"/>
          </a:xfrm>
          <a:prstGeom prst="arc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D8EB1EB-D3C0-427C-A643-59B759036446}"/>
              </a:ext>
            </a:extLst>
          </p:cNvPr>
          <p:cNvCxnSpPr>
            <a:cxnSpLocks/>
            <a:endCxn id="133" idx="0"/>
          </p:cNvCxnSpPr>
          <p:nvPr/>
        </p:nvCxnSpPr>
        <p:spPr>
          <a:xfrm flipV="1">
            <a:off x="9266680" y="1478378"/>
            <a:ext cx="2213203" cy="4630"/>
          </a:xfrm>
          <a:prstGeom prst="line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Дуга 132">
            <a:extLst>
              <a:ext uri="{FF2B5EF4-FFF2-40B4-BE49-F238E27FC236}">
                <a16:creationId xmlns:a16="http://schemas.microsoft.com/office/drawing/2014/main" id="{183F3707-9922-4633-909E-F9D7786EFEC6}"/>
              </a:ext>
            </a:extLst>
          </p:cNvPr>
          <p:cNvSpPr/>
          <p:nvPr/>
        </p:nvSpPr>
        <p:spPr>
          <a:xfrm>
            <a:off x="11300848" y="1478378"/>
            <a:ext cx="358070" cy="356234"/>
          </a:xfrm>
          <a:prstGeom prst="arc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8DFDC2A7-2039-49F5-B456-D8D22EC376E7}"/>
              </a:ext>
            </a:extLst>
          </p:cNvPr>
          <p:cNvCxnSpPr>
            <a:cxnSpLocks/>
            <a:stCxn id="133" idx="2"/>
            <a:endCxn id="139" idx="0"/>
          </p:cNvCxnSpPr>
          <p:nvPr/>
        </p:nvCxnSpPr>
        <p:spPr>
          <a:xfrm>
            <a:off x="11658918" y="1656495"/>
            <a:ext cx="9024" cy="3419947"/>
          </a:xfrm>
          <a:prstGeom prst="line">
            <a:avLst/>
          </a:prstGeom>
          <a:ln w="12700"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D22A2F31-217A-41D8-A77A-8FA5376A50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845574">
            <a:off x="5420073" y="5456450"/>
            <a:ext cx="451404" cy="451404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0AFFE48-43C6-43FE-AACD-010E142CCE9D}"/>
              </a:ext>
            </a:extLst>
          </p:cNvPr>
          <p:cNvGrpSpPr/>
          <p:nvPr/>
        </p:nvGrpSpPr>
        <p:grpSpPr>
          <a:xfrm>
            <a:off x="9612136" y="4289312"/>
            <a:ext cx="1600092" cy="1600092"/>
            <a:chOff x="9583651" y="3936065"/>
            <a:chExt cx="1600092" cy="1600092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A60BD4FF-6369-434B-A86E-83340D4ED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407" y="4060838"/>
              <a:ext cx="1354581" cy="1354580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E44765DC-2B07-4712-BA02-13FB7F56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9583651" y="3936065"/>
              <a:ext cx="1600092" cy="1600092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ADB4993F-2971-44DC-9B5D-406F40670D03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9B85B3F-39B1-4666-B8CD-9F5F09646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37765790-5D80-416D-92C8-CB1E3B4C8C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62693B7D-C35A-46B6-8609-170DE2A47B43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94B75C9-6F9C-4A27-96AB-57C8E256AC7C}"/>
              </a:ext>
            </a:extLst>
          </p:cNvPr>
          <p:cNvSpPr txBox="1"/>
          <p:nvPr/>
        </p:nvSpPr>
        <p:spPr>
          <a:xfrm>
            <a:off x="1884434" y="2237773"/>
            <a:ext cx="1941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НАСТАВНИК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6FB9D14-82BC-4508-BBA7-A373D0862C79}"/>
              </a:ext>
            </a:extLst>
          </p:cNvPr>
          <p:cNvSpPr/>
          <p:nvPr/>
        </p:nvSpPr>
        <p:spPr>
          <a:xfrm>
            <a:off x="11384527" y="6180203"/>
            <a:ext cx="489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18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2E442227-957F-47EA-9D6A-9AE0D520B052}"/>
              </a:ext>
            </a:extLst>
          </p:cNvPr>
          <p:cNvSpPr/>
          <p:nvPr/>
        </p:nvSpPr>
        <p:spPr>
          <a:xfrm rot="10800000">
            <a:off x="-190500" y="2961420"/>
            <a:ext cx="12555370" cy="4372997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BDCF9D-BEF1-409C-9F0B-EF2996EF5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2106" r="1645" b="10671"/>
          <a:stretch/>
        </p:blipFill>
        <p:spPr>
          <a:xfrm>
            <a:off x="6299173" y="2957692"/>
            <a:ext cx="5350508" cy="2909708"/>
          </a:xfrm>
          <a:prstGeom prst="roundRect">
            <a:avLst>
              <a:gd name="adj" fmla="val 2961"/>
            </a:avLst>
          </a:prstGeom>
        </p:spPr>
      </p:pic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29708E10-2CD1-4260-952E-3518496834FA}"/>
              </a:ext>
            </a:extLst>
          </p:cNvPr>
          <p:cNvSpPr/>
          <p:nvPr/>
        </p:nvSpPr>
        <p:spPr>
          <a:xfrm rot="10800000">
            <a:off x="-272955" y="1484313"/>
            <a:ext cx="12637826" cy="1394707"/>
          </a:xfrm>
          <a:prstGeom prst="roundRect">
            <a:avLst>
              <a:gd name="adj" fmla="val 6709"/>
            </a:avLst>
          </a:prstGeom>
          <a:solidFill>
            <a:schemeClr val="bg1"/>
          </a:solidFill>
          <a:ln w="19050">
            <a:solidFill>
              <a:srgbClr val="3F69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: скругленные углы 145">
            <a:extLst>
              <a:ext uri="{FF2B5EF4-FFF2-40B4-BE49-F238E27FC236}">
                <a16:creationId xmlns:a16="http://schemas.microsoft.com/office/drawing/2014/main" id="{83B1E263-A175-4ED4-A7CD-243CE9311438}"/>
              </a:ext>
            </a:extLst>
          </p:cNvPr>
          <p:cNvSpPr/>
          <p:nvPr/>
        </p:nvSpPr>
        <p:spPr>
          <a:xfrm rot="10800000">
            <a:off x="554591" y="4644472"/>
            <a:ext cx="1495233" cy="1221382"/>
          </a:xfrm>
          <a:prstGeom prst="roundRect">
            <a:avLst>
              <a:gd name="adj" fmla="val 6709"/>
            </a:avLst>
          </a:prstGeom>
          <a:solidFill>
            <a:schemeClr val="bg1"/>
          </a:solidFill>
          <a:ln w="12700">
            <a:solidFill>
              <a:srgbClr val="3F69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5F13B5D-7B68-4857-A947-82051D7547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63" y="461121"/>
            <a:ext cx="2057950" cy="93114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9F2817-1D35-4AF9-BF8F-784816A5787C}"/>
              </a:ext>
            </a:extLst>
          </p:cNvPr>
          <p:cNvSpPr/>
          <p:nvPr/>
        </p:nvSpPr>
        <p:spPr>
          <a:xfrm>
            <a:off x="869815" y="1762899"/>
            <a:ext cx="2770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Работа по единой повестке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Движения Первых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и Навигаторов детства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D4070470-20B5-4B04-8A11-1E894D05A4F2}"/>
              </a:ext>
            </a:extLst>
          </p:cNvPr>
          <p:cNvSpPr/>
          <p:nvPr/>
        </p:nvSpPr>
        <p:spPr>
          <a:xfrm rot="10800000">
            <a:off x="540305" y="4048288"/>
            <a:ext cx="1577302" cy="3677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87EC5C9D-4860-457A-A48F-2FD46D2526E7}"/>
              </a:ext>
            </a:extLst>
          </p:cNvPr>
          <p:cNvSpPr/>
          <p:nvPr/>
        </p:nvSpPr>
        <p:spPr>
          <a:xfrm>
            <a:off x="618935" y="4078264"/>
            <a:ext cx="1425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В 2025 году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0E235C-B572-4730-860E-EEB5D46000F4}"/>
              </a:ext>
            </a:extLst>
          </p:cNvPr>
          <p:cNvSpPr/>
          <p:nvPr/>
        </p:nvSpPr>
        <p:spPr>
          <a:xfrm>
            <a:off x="464721" y="3211767"/>
            <a:ext cx="5316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ОКРУЖНЫЕ СЕМИНАРЫ МУНИЦИПАЛЬНЫХ КОМАНД ДВИЖЕНИЯ ПЕРВЫХ </a:t>
            </a:r>
          </a:p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И НАВИГАТОРОВ ДЕТСТВА 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F6100C63-F08F-4027-94B8-439C819D5964}"/>
              </a:ext>
            </a:extLst>
          </p:cNvPr>
          <p:cNvSpPr/>
          <p:nvPr/>
        </p:nvSpPr>
        <p:spPr>
          <a:xfrm>
            <a:off x="6492019" y="1750159"/>
            <a:ext cx="2211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Обновлён модуль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Движения Первых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в программу обучения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советников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DAA6264B-1970-47FF-9D0C-097F4A669720}"/>
              </a:ext>
            </a:extLst>
          </p:cNvPr>
          <p:cNvSpPr/>
          <p:nvPr/>
        </p:nvSpPr>
        <p:spPr>
          <a:xfrm>
            <a:off x="3910583" y="1750159"/>
            <a:ext cx="2257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Еженедельная Афиша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мероприятий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для советников </a:t>
            </a:r>
          </a:p>
          <a:p>
            <a:endParaRPr lang="ru-RU" sz="1400" b="1" dirty="0"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A26B17E-CDE4-4877-9DEC-6B7A9F348A53}"/>
              </a:ext>
            </a:extLst>
          </p:cNvPr>
          <p:cNvSpPr/>
          <p:nvPr/>
        </p:nvSpPr>
        <p:spPr>
          <a:xfrm>
            <a:off x="9114501" y="1715265"/>
            <a:ext cx="40591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Всероссийские акции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в формате Дней единых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действий по единым </a:t>
            </a:r>
          </a:p>
          <a:p>
            <a:r>
              <a:rPr lang="ru-RU" sz="1400" b="1" dirty="0">
                <a:latin typeface="Pervye Book" panose="020B0403040502020204" pitchFamily="34" charset="0"/>
                <a:ea typeface="Pervye Book" panose="020B0403040502020204" pitchFamily="34" charset="0"/>
              </a:rPr>
              <a:t>методическим материалам </a:t>
            </a:r>
          </a:p>
          <a:p>
            <a:endParaRPr lang="ru-RU" sz="1400" b="1" dirty="0"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09DD146-C22B-4E8A-B0E2-B9CDC169234E}"/>
              </a:ext>
            </a:extLst>
          </p:cNvPr>
          <p:cNvSpPr/>
          <p:nvPr/>
        </p:nvSpPr>
        <p:spPr>
          <a:xfrm>
            <a:off x="501351" y="5303899"/>
            <a:ext cx="16017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ЦФО  </a:t>
            </a:r>
          </a:p>
          <a:p>
            <a:pPr algn="ctr"/>
            <a:r>
              <a:rPr lang="ru-RU" sz="105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Московская область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E46D7F6-0CE8-4559-B0E2-81B29E44943B}"/>
              </a:ext>
            </a:extLst>
          </p:cNvPr>
          <p:cNvSpPr/>
          <p:nvPr/>
        </p:nvSpPr>
        <p:spPr>
          <a:xfrm>
            <a:off x="814097" y="4803822"/>
            <a:ext cx="976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F69EE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21-24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D5B1614-F17B-4F84-8F79-1B817EA9AE66}"/>
              </a:ext>
            </a:extLst>
          </p:cNvPr>
          <p:cNvSpPr/>
          <p:nvPr/>
        </p:nvSpPr>
        <p:spPr>
          <a:xfrm>
            <a:off x="848401" y="5058318"/>
            <a:ext cx="907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F69EE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октября </a:t>
            </a:r>
          </a:p>
        </p:txBody>
      </p:sp>
      <p:sp>
        <p:nvSpPr>
          <p:cNvPr id="159" name="Прямоугольник: скругленные углы 158">
            <a:extLst>
              <a:ext uri="{FF2B5EF4-FFF2-40B4-BE49-F238E27FC236}">
                <a16:creationId xmlns:a16="http://schemas.microsoft.com/office/drawing/2014/main" id="{02FA1759-C359-43FC-A75A-7E3A12A50C1F}"/>
              </a:ext>
            </a:extLst>
          </p:cNvPr>
          <p:cNvSpPr/>
          <p:nvPr/>
        </p:nvSpPr>
        <p:spPr>
          <a:xfrm rot="10800000">
            <a:off x="2239636" y="4644472"/>
            <a:ext cx="1495233" cy="1221382"/>
          </a:xfrm>
          <a:prstGeom prst="roundRect">
            <a:avLst>
              <a:gd name="adj" fmla="val 6710"/>
            </a:avLst>
          </a:prstGeom>
          <a:solidFill>
            <a:schemeClr val="bg1"/>
          </a:solidFill>
          <a:ln w="12700">
            <a:solidFill>
              <a:srgbClr val="3F69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AD28668E-1741-412A-A860-C6532728E342}"/>
              </a:ext>
            </a:extLst>
          </p:cNvPr>
          <p:cNvSpPr/>
          <p:nvPr/>
        </p:nvSpPr>
        <p:spPr>
          <a:xfrm>
            <a:off x="2186396" y="5303899"/>
            <a:ext cx="16017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ПФО  </a:t>
            </a:r>
          </a:p>
          <a:p>
            <a:pPr algn="ctr"/>
            <a:r>
              <a:rPr lang="ru-RU" sz="105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г. Самара</a:t>
            </a: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F84ED81-353A-4F4E-9DF8-8D4BD98902B3}"/>
              </a:ext>
            </a:extLst>
          </p:cNvPr>
          <p:cNvSpPr/>
          <p:nvPr/>
        </p:nvSpPr>
        <p:spPr>
          <a:xfrm>
            <a:off x="2499142" y="4803822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F69EE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27-30</a:t>
            </a:r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F08C5262-2A45-45A3-BF21-8C2FC640E499}"/>
              </a:ext>
            </a:extLst>
          </p:cNvPr>
          <p:cNvSpPr/>
          <p:nvPr/>
        </p:nvSpPr>
        <p:spPr>
          <a:xfrm>
            <a:off x="2533446" y="5058318"/>
            <a:ext cx="907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F69EE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октября </a:t>
            </a:r>
          </a:p>
        </p:txBody>
      </p:sp>
      <p:sp>
        <p:nvSpPr>
          <p:cNvPr id="163" name="Прямоугольник: скругленные углы 162">
            <a:extLst>
              <a:ext uri="{FF2B5EF4-FFF2-40B4-BE49-F238E27FC236}">
                <a16:creationId xmlns:a16="http://schemas.microsoft.com/office/drawing/2014/main" id="{F15A18D1-1E5F-4D96-AF52-BDD8F8B1A8AC}"/>
              </a:ext>
            </a:extLst>
          </p:cNvPr>
          <p:cNvSpPr/>
          <p:nvPr/>
        </p:nvSpPr>
        <p:spPr>
          <a:xfrm rot="10800000">
            <a:off x="3887737" y="4644472"/>
            <a:ext cx="1495233" cy="1221382"/>
          </a:xfrm>
          <a:prstGeom prst="roundRect">
            <a:avLst>
              <a:gd name="adj" fmla="val 6709"/>
            </a:avLst>
          </a:prstGeom>
          <a:solidFill>
            <a:schemeClr val="bg1"/>
          </a:solidFill>
          <a:ln w="12700">
            <a:solidFill>
              <a:srgbClr val="3F69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221045F6-7D7E-4197-9731-987692300181}"/>
              </a:ext>
            </a:extLst>
          </p:cNvPr>
          <p:cNvSpPr/>
          <p:nvPr/>
        </p:nvSpPr>
        <p:spPr>
          <a:xfrm>
            <a:off x="3834497" y="5316417"/>
            <a:ext cx="16017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СЗФО  </a:t>
            </a:r>
          </a:p>
          <a:p>
            <a:pPr algn="ctr"/>
            <a:r>
              <a:rPr lang="ru-RU" sz="1050" dirty="0">
                <a:solidFill>
                  <a:srgbClr val="000000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г. Санкт-Петербург</a:t>
            </a:r>
            <a:endParaRPr lang="ru-RU" sz="1050" dirty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D33584AC-D99B-4FC1-B9D8-021C3C7D47F8}"/>
              </a:ext>
            </a:extLst>
          </p:cNvPr>
          <p:cNvSpPr/>
          <p:nvPr/>
        </p:nvSpPr>
        <p:spPr>
          <a:xfrm>
            <a:off x="4143075" y="4803822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F69EE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10-13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8DC0BFBE-2583-4E67-91AF-7725F1A9B7E3}"/>
              </a:ext>
            </a:extLst>
          </p:cNvPr>
          <p:cNvSpPr/>
          <p:nvPr/>
        </p:nvSpPr>
        <p:spPr>
          <a:xfrm>
            <a:off x="4234446" y="5070836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F69EE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ноября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466B4C-3F9D-4980-ABCC-E25F0D9F8C0A}"/>
              </a:ext>
            </a:extLst>
          </p:cNvPr>
          <p:cNvSpPr/>
          <p:nvPr/>
        </p:nvSpPr>
        <p:spPr>
          <a:xfrm>
            <a:off x="2117607" y="4093652"/>
            <a:ext cx="2702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семинары запланированы: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DE4FCD8-66B3-4045-93CE-4D1971D2F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535642" y="1926255"/>
            <a:ext cx="337977" cy="33644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9C976A16-0328-494B-A91B-3582BB1FD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3564073" y="1926255"/>
            <a:ext cx="337977" cy="3364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956ABD-A1BA-4EB9-A465-CFD1DF5D7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6143248" y="1926255"/>
            <a:ext cx="337977" cy="33644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3525B1D-4F0B-46F9-A5D9-7081059FB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8739860" y="1926255"/>
            <a:ext cx="337977" cy="33644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1ED3ABD-C804-4595-99EB-AFB384BF4A9D}"/>
              </a:ext>
            </a:extLst>
          </p:cNvPr>
          <p:cNvGrpSpPr/>
          <p:nvPr/>
        </p:nvGrpSpPr>
        <p:grpSpPr>
          <a:xfrm>
            <a:off x="4297985" y="4585810"/>
            <a:ext cx="708244" cy="148295"/>
            <a:chOff x="4297985" y="4540446"/>
            <a:chExt cx="708244" cy="148295"/>
          </a:xfrm>
          <a:solidFill>
            <a:schemeClr val="bg1"/>
          </a:solidFill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927C7485-8420-41C9-9DBF-58CD7355208B}"/>
                </a:ext>
              </a:extLst>
            </p:cNvPr>
            <p:cNvSpPr/>
            <p:nvPr/>
          </p:nvSpPr>
          <p:spPr>
            <a:xfrm flipH="1">
              <a:off x="4297985" y="4540446"/>
              <a:ext cx="45719" cy="148295"/>
            </a:xfrm>
            <a:prstGeom prst="roundRect">
              <a:avLst>
                <a:gd name="adj" fmla="val 44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2C59220D-779C-42CA-8522-5AB5C0312095}"/>
                </a:ext>
              </a:extLst>
            </p:cNvPr>
            <p:cNvSpPr/>
            <p:nvPr/>
          </p:nvSpPr>
          <p:spPr>
            <a:xfrm flipH="1">
              <a:off x="4960510" y="4540446"/>
              <a:ext cx="45719" cy="148295"/>
            </a:xfrm>
            <a:prstGeom prst="roundRect">
              <a:avLst>
                <a:gd name="adj" fmla="val 44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CFDF8B53-A8BE-40E5-B732-518D9E8EEBB4}"/>
              </a:ext>
            </a:extLst>
          </p:cNvPr>
          <p:cNvGrpSpPr/>
          <p:nvPr/>
        </p:nvGrpSpPr>
        <p:grpSpPr>
          <a:xfrm>
            <a:off x="2633130" y="4585810"/>
            <a:ext cx="708244" cy="148295"/>
            <a:chOff x="4297985" y="4540446"/>
            <a:chExt cx="708244" cy="148295"/>
          </a:xfrm>
          <a:solidFill>
            <a:schemeClr val="bg1"/>
          </a:solidFill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8AF995C0-4821-4729-9C7B-436F8226C389}"/>
                </a:ext>
              </a:extLst>
            </p:cNvPr>
            <p:cNvSpPr/>
            <p:nvPr/>
          </p:nvSpPr>
          <p:spPr>
            <a:xfrm flipH="1">
              <a:off x="4297985" y="4540446"/>
              <a:ext cx="45719" cy="148295"/>
            </a:xfrm>
            <a:prstGeom prst="roundRect">
              <a:avLst>
                <a:gd name="adj" fmla="val 44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6C02EB44-9605-4464-A937-66B402870D35}"/>
                </a:ext>
              </a:extLst>
            </p:cNvPr>
            <p:cNvSpPr/>
            <p:nvPr/>
          </p:nvSpPr>
          <p:spPr>
            <a:xfrm flipH="1">
              <a:off x="4960510" y="4540446"/>
              <a:ext cx="45719" cy="148295"/>
            </a:xfrm>
            <a:prstGeom prst="roundRect">
              <a:avLst>
                <a:gd name="adj" fmla="val 44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50C3A937-5608-4AFB-ABF0-7DCD0AA526F1}"/>
              </a:ext>
            </a:extLst>
          </p:cNvPr>
          <p:cNvGrpSpPr/>
          <p:nvPr/>
        </p:nvGrpSpPr>
        <p:grpSpPr>
          <a:xfrm>
            <a:off x="988945" y="4585810"/>
            <a:ext cx="708244" cy="148295"/>
            <a:chOff x="4297985" y="4540446"/>
            <a:chExt cx="708244" cy="148295"/>
          </a:xfrm>
          <a:solidFill>
            <a:schemeClr val="bg1"/>
          </a:solidFill>
        </p:grpSpPr>
        <p:sp>
          <p:nvSpPr>
            <p:cNvPr id="112" name="Прямоугольник: скругленные углы 111">
              <a:extLst>
                <a:ext uri="{FF2B5EF4-FFF2-40B4-BE49-F238E27FC236}">
                  <a16:creationId xmlns:a16="http://schemas.microsoft.com/office/drawing/2014/main" id="{E1B43920-D452-40C6-81FF-D749BAE494CE}"/>
                </a:ext>
              </a:extLst>
            </p:cNvPr>
            <p:cNvSpPr/>
            <p:nvPr/>
          </p:nvSpPr>
          <p:spPr>
            <a:xfrm flipH="1">
              <a:off x="4297985" y="4540446"/>
              <a:ext cx="45719" cy="148295"/>
            </a:xfrm>
            <a:prstGeom prst="roundRect">
              <a:avLst>
                <a:gd name="adj" fmla="val 44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B98D3E38-BBA5-4792-A01D-4FB19E3FE9BB}"/>
                </a:ext>
              </a:extLst>
            </p:cNvPr>
            <p:cNvSpPr/>
            <p:nvPr/>
          </p:nvSpPr>
          <p:spPr>
            <a:xfrm flipH="1">
              <a:off x="4960510" y="4540446"/>
              <a:ext cx="45719" cy="148295"/>
            </a:xfrm>
            <a:prstGeom prst="roundRect">
              <a:avLst>
                <a:gd name="adj" fmla="val 44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AA308B-2F82-4A91-8752-D2F4233CE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61" y="4469750"/>
            <a:ext cx="1779392" cy="1754590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0230E14-7B5F-4ACC-AD9F-7BE110B2C737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43FD58A-8369-4A33-A540-AD2E5BF21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40290F29-6F90-4972-BA36-E8B78DE172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00DC7DEB-C4AA-4805-851D-CF0B11EFB255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AD99736-90CB-47A4-8054-43D39E25E02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9177" y="1531411"/>
            <a:ext cx="24214" cy="612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27A54CD-8A48-4F88-A63B-902A12BF985A}"/>
              </a:ext>
            </a:extLst>
          </p:cNvPr>
          <p:cNvSpPr txBox="1"/>
          <p:nvPr/>
        </p:nvSpPr>
        <p:spPr>
          <a:xfrm>
            <a:off x="464721" y="502635"/>
            <a:ext cx="77348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ВЗАИМОДЕЙСТВИЕ С СОВЕТНИКАМИ </a:t>
            </a:r>
          </a:p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ДИРЕКТОРОВ ПО ВОСПИТАНИЮ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8F86224-6995-429E-9F46-23DD581B5E78}"/>
              </a:ext>
            </a:extLst>
          </p:cNvPr>
          <p:cNvSpPr/>
          <p:nvPr/>
        </p:nvSpPr>
        <p:spPr>
          <a:xfrm>
            <a:off x="11384527" y="6180203"/>
            <a:ext cx="489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5D2FF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68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D3D4EF4-9976-4C05-83B9-73D630A41E98}"/>
              </a:ext>
            </a:extLst>
          </p:cNvPr>
          <p:cNvSpPr/>
          <p:nvPr/>
        </p:nvSpPr>
        <p:spPr>
          <a:xfrm>
            <a:off x="555806" y="1625138"/>
            <a:ext cx="5561543" cy="4251787"/>
          </a:xfrm>
          <a:prstGeom prst="roundRect">
            <a:avLst>
              <a:gd name="adj" fmla="val 2390"/>
            </a:avLst>
          </a:prstGeom>
          <a:solidFill>
            <a:srgbClr val="E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D390EECB-2C43-4B88-BE15-6A000781448F}"/>
              </a:ext>
            </a:extLst>
          </p:cNvPr>
          <p:cNvSpPr/>
          <p:nvPr/>
        </p:nvSpPr>
        <p:spPr>
          <a:xfrm rot="10800000">
            <a:off x="2027236" y="3441432"/>
            <a:ext cx="3924302" cy="483271"/>
          </a:xfrm>
          <a:prstGeom prst="roundRect">
            <a:avLst>
              <a:gd name="adj" fmla="val 50000"/>
            </a:avLst>
          </a:prstGeom>
          <a:solidFill>
            <a:srgbClr val="C5D2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9205F7A-956E-465C-AEA5-132BD5CD341B}"/>
              </a:ext>
            </a:extLst>
          </p:cNvPr>
          <p:cNvSpPr/>
          <p:nvPr/>
        </p:nvSpPr>
        <p:spPr>
          <a:xfrm rot="10800000">
            <a:off x="2027236" y="4109166"/>
            <a:ext cx="3924302" cy="483271"/>
          </a:xfrm>
          <a:prstGeom prst="roundRect">
            <a:avLst>
              <a:gd name="adj" fmla="val 50000"/>
            </a:avLst>
          </a:prstGeom>
          <a:solidFill>
            <a:srgbClr val="C5D2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0EE77F66-800F-4933-A870-A22B84D94ADD}"/>
              </a:ext>
            </a:extLst>
          </p:cNvPr>
          <p:cNvSpPr/>
          <p:nvPr/>
        </p:nvSpPr>
        <p:spPr>
          <a:xfrm rot="10800000">
            <a:off x="2027236" y="4762483"/>
            <a:ext cx="3924302" cy="483271"/>
          </a:xfrm>
          <a:prstGeom prst="roundRect">
            <a:avLst>
              <a:gd name="adj" fmla="val 50000"/>
            </a:avLst>
          </a:prstGeom>
          <a:solidFill>
            <a:srgbClr val="C5D2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2FA631D-7CBB-4DF2-BE58-26457CD667DB}"/>
              </a:ext>
            </a:extLst>
          </p:cNvPr>
          <p:cNvSpPr/>
          <p:nvPr/>
        </p:nvSpPr>
        <p:spPr>
          <a:xfrm rot="10800000">
            <a:off x="2027236" y="2763424"/>
            <a:ext cx="3924302" cy="483271"/>
          </a:xfrm>
          <a:prstGeom prst="roundRect">
            <a:avLst>
              <a:gd name="adj" fmla="val 50000"/>
            </a:avLst>
          </a:prstGeom>
          <a:solidFill>
            <a:srgbClr val="C5D2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AB8050-D465-48DB-8956-8F6B547266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715" y="493803"/>
            <a:ext cx="1643746" cy="108287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815470E-BD9D-406C-9CD6-9F5BA2AC8B70}"/>
              </a:ext>
            </a:extLst>
          </p:cNvPr>
          <p:cNvSpPr/>
          <p:nvPr/>
        </p:nvSpPr>
        <p:spPr>
          <a:xfrm>
            <a:off x="602505" y="5347152"/>
            <a:ext cx="5240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Работа с наставниками-старшеклассниками Орлят России-</a:t>
            </a:r>
          </a:p>
          <a:p>
            <a:r>
              <a:rPr lang="ru-RU" sz="11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приоритетная задача 2025/2026 учебного года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55660E6-B4E9-44AD-B151-0B75B3902C86}"/>
              </a:ext>
            </a:extLst>
          </p:cNvPr>
          <p:cNvGrpSpPr/>
          <p:nvPr/>
        </p:nvGrpSpPr>
        <p:grpSpPr>
          <a:xfrm>
            <a:off x="532935" y="1209901"/>
            <a:ext cx="5418604" cy="1280819"/>
            <a:chOff x="343240" y="3102166"/>
            <a:chExt cx="6031888" cy="1297475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8219656-6FE2-4C64-959F-C7B7D7AAEDE2}"/>
                </a:ext>
              </a:extLst>
            </p:cNvPr>
            <p:cNvSpPr/>
            <p:nvPr/>
          </p:nvSpPr>
          <p:spPr bwMode="auto">
            <a:xfrm>
              <a:off x="357237" y="3102166"/>
              <a:ext cx="6017891" cy="1297475"/>
            </a:xfrm>
            <a:prstGeom prst="roundRect">
              <a:avLst>
                <a:gd name="adj" fmla="val 7696"/>
              </a:avLst>
            </a:prstGeom>
            <a:solidFill>
              <a:srgbClr val="FDFDFF"/>
            </a:solidFill>
            <a:ln w="12700" cap="flat" cmpd="sng" algn="ctr">
              <a:solidFill>
                <a:srgbClr val="214FE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vye Extended Bold"/>
                <a:ea typeface="Pervye Book" panose="020B0403040502020204" pitchFamily="34" charset="0"/>
                <a:cs typeface="Arial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3FB40B9-5B38-4A4E-B7B4-473E0B79E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62165" y="3083243"/>
              <a:ext cx="255487" cy="293337"/>
            </a:xfrm>
            <a:prstGeom prst="rect">
              <a:avLst/>
            </a:prstGeom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AE3A682-045C-4667-B03F-4AEB37A25541}"/>
              </a:ext>
            </a:extLst>
          </p:cNvPr>
          <p:cNvSpPr/>
          <p:nvPr/>
        </p:nvSpPr>
        <p:spPr>
          <a:xfrm>
            <a:off x="711320" y="1372930"/>
            <a:ext cx="532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УТВЕРЖДЕНО СОВМЕСТНО С МИНПРОСВЕЩЕНИЯ РОССИИ ПОЛОЖЕНИЕ О ПРОГРАММЕ РАЗВИТИЯ СОЦИАЛЬНОЙ АКТИВНОСТИ УЧАЩИХСЯ НАЧАЛЬНЫХ КЛАССОВ «ОРЛЯТА РОССИИ»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49A092-8724-4BF7-A369-26EFE5E19C53}"/>
              </a:ext>
            </a:extLst>
          </p:cNvPr>
          <p:cNvSpPr/>
          <p:nvPr/>
        </p:nvSpPr>
        <p:spPr>
          <a:xfrm>
            <a:off x="711319" y="2145583"/>
            <a:ext cx="44480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Движение Первых выступает соорганизатором программы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369053-ACBB-4751-8F1C-28A3C533F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15009" y="1282810"/>
            <a:ext cx="296608" cy="2966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76AB5E-245D-46A4-A623-BFDD24A295C0}"/>
              </a:ext>
            </a:extLst>
          </p:cNvPr>
          <p:cNvSpPr txBox="1"/>
          <p:nvPr/>
        </p:nvSpPr>
        <p:spPr>
          <a:xfrm>
            <a:off x="464721" y="511624"/>
            <a:ext cx="81197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ОТ ОРЛЯТ – К ПЕРВЫМ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DBFCC50-611D-46ED-A2B1-8DDA39D56C8F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7EDBE94-C285-4A51-9E1E-7B1DDE97D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1AF57A53-2989-48CB-9647-21B6A51E6A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362F8F6-1803-4132-8A20-4694D6EBF936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422374-BE33-4D81-A635-98E82E940E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/>
        </p:blipFill>
        <p:spPr>
          <a:xfrm>
            <a:off x="6179994" y="1636377"/>
            <a:ext cx="2698198" cy="1675942"/>
          </a:xfrm>
          <a:prstGeom prst="roundRect">
            <a:avLst>
              <a:gd name="adj" fmla="val 4164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FAF23F-DDD6-42F7-B578-DB39B13C07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6" b="8170"/>
          <a:stretch/>
        </p:blipFill>
        <p:spPr>
          <a:xfrm>
            <a:off x="6182564" y="3365063"/>
            <a:ext cx="5453630" cy="2509692"/>
          </a:xfrm>
          <a:prstGeom prst="roundRect">
            <a:avLst>
              <a:gd name="adj" fmla="val 3540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5886C5-46A4-4340-913C-74371F397E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9"/>
          <a:stretch/>
        </p:blipFill>
        <p:spPr>
          <a:xfrm>
            <a:off x="8920962" y="1628313"/>
            <a:ext cx="2715232" cy="1684006"/>
          </a:xfrm>
          <a:prstGeom prst="roundRect">
            <a:avLst>
              <a:gd name="adj" fmla="val 5355"/>
            </a:avLst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C10BFEBD-59A1-4CE6-9944-27BB5116730E}"/>
              </a:ext>
            </a:extLst>
          </p:cNvPr>
          <p:cNvSpPr/>
          <p:nvPr/>
        </p:nvSpPr>
        <p:spPr bwMode="auto">
          <a:xfrm>
            <a:off x="464721" y="2763424"/>
            <a:ext cx="4957688" cy="480832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 cap="flat" cmpd="sng" algn="ctr">
            <a:solidFill>
              <a:srgbClr val="214F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AC48A54-A0CA-4F4C-ABF1-6F92E86EB131}"/>
              </a:ext>
            </a:extLst>
          </p:cNvPr>
          <p:cNvSpPr/>
          <p:nvPr/>
        </p:nvSpPr>
        <p:spPr>
          <a:xfrm>
            <a:off x="1128661" y="2795540"/>
            <a:ext cx="42937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Организация деятельности старшеклассников – </a:t>
            </a:r>
          </a:p>
          <a:p>
            <a:r>
              <a:rPr lang="ru-RU" sz="105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юных наставников Орлят </a:t>
            </a:r>
            <a:endParaRPr lang="en-US" sz="1050" dirty="0">
              <a:latin typeface="Inter V Medium Italic" panose="02000503000000020004" pitchFamily="2" charset="0"/>
              <a:ea typeface="Inter V Medium Italic" panose="02000503000000020004" pitchFamily="2" charset="0"/>
              <a:cs typeface="Inter V Medium Italic" panose="02000503000000020004" pitchFamily="2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4FB631A-1335-47BB-8CAC-69A827B0763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2889934"/>
            <a:ext cx="266573" cy="265833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C0E81D5A-8294-4CC0-9768-D3C881EBB10E}"/>
              </a:ext>
            </a:extLst>
          </p:cNvPr>
          <p:cNvSpPr/>
          <p:nvPr/>
        </p:nvSpPr>
        <p:spPr bwMode="auto">
          <a:xfrm>
            <a:off x="464721" y="3434073"/>
            <a:ext cx="4957688" cy="480832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 cap="flat" cmpd="sng" algn="ctr">
            <a:solidFill>
              <a:srgbClr val="214F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0B99881-771D-4853-A09D-EBB1B7DBF95F}"/>
              </a:ext>
            </a:extLst>
          </p:cNvPr>
          <p:cNvSpPr/>
          <p:nvPr/>
        </p:nvSpPr>
        <p:spPr>
          <a:xfrm>
            <a:off x="1128661" y="3466189"/>
            <a:ext cx="42937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Включение младших в социально значимую деятельность вместе со старшеклассниками 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2BFFEB1-351B-4DDD-9D3C-D86FB58544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3560583"/>
            <a:ext cx="266573" cy="265833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BE86E007-0874-4999-9909-B6A4D11EACE5}"/>
              </a:ext>
            </a:extLst>
          </p:cNvPr>
          <p:cNvSpPr/>
          <p:nvPr/>
        </p:nvSpPr>
        <p:spPr bwMode="auto">
          <a:xfrm>
            <a:off x="464721" y="4104622"/>
            <a:ext cx="4957688" cy="480832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 cap="flat" cmpd="sng" algn="ctr">
            <a:solidFill>
              <a:srgbClr val="214F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31F08D9-4E52-4C85-BFAF-8C9531AA2DC3}"/>
              </a:ext>
            </a:extLst>
          </p:cNvPr>
          <p:cNvSpPr/>
          <p:nvPr/>
        </p:nvSpPr>
        <p:spPr>
          <a:xfrm>
            <a:off x="1128661" y="4147431"/>
            <a:ext cx="42232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Совместная деятельность с родителями (законными представителями)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4CD1DFD-12DE-49F2-999F-C89C4777CB7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4231132"/>
            <a:ext cx="266573" cy="265833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D9E5FFB-CF8B-4D30-A15E-25942D9B6453}"/>
              </a:ext>
            </a:extLst>
          </p:cNvPr>
          <p:cNvSpPr/>
          <p:nvPr/>
        </p:nvSpPr>
        <p:spPr bwMode="auto">
          <a:xfrm>
            <a:off x="464721" y="4757636"/>
            <a:ext cx="4957688" cy="480832"/>
          </a:xfrm>
          <a:prstGeom prst="roundRect">
            <a:avLst>
              <a:gd name="adj" fmla="val 50000"/>
            </a:avLst>
          </a:prstGeom>
          <a:solidFill>
            <a:srgbClr val="FDFDFF"/>
          </a:solidFill>
          <a:ln w="12700" cap="flat" cmpd="sng" algn="ctr">
            <a:solidFill>
              <a:srgbClr val="214F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B0F809C-4B85-4052-BACB-5A7022A51965}"/>
              </a:ext>
            </a:extLst>
          </p:cNvPr>
          <p:cNvSpPr/>
          <p:nvPr/>
        </p:nvSpPr>
        <p:spPr>
          <a:xfrm>
            <a:off x="1128661" y="4793620"/>
            <a:ext cx="42937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Обеспечение сувенирной продукцией участников </a:t>
            </a:r>
          </a:p>
          <a:p>
            <a:r>
              <a:rPr lang="ru-RU" sz="105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программы «Орлята России»</a:t>
            </a:r>
            <a:endParaRPr lang="en-US" sz="1050" dirty="0">
              <a:latin typeface="Inter V Medium Italic" panose="02000503000000020004" pitchFamily="2" charset="0"/>
              <a:ea typeface="Inter V Medium Italic" panose="02000503000000020004" pitchFamily="2" charset="0"/>
              <a:cs typeface="Inter V Medium Italic" panose="02000503000000020004" pitchFamily="2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EB8EEF1-1385-4A97-8306-CC47DE5B3B7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4884146"/>
            <a:ext cx="266573" cy="265833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E446BE6-F2ED-4FDC-97C5-716C40D8A57B}"/>
              </a:ext>
            </a:extLst>
          </p:cNvPr>
          <p:cNvSpPr/>
          <p:nvPr/>
        </p:nvSpPr>
        <p:spPr>
          <a:xfrm>
            <a:off x="11384527" y="6180203"/>
            <a:ext cx="489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3462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38CB0130-23D5-4ED6-8445-52363EB6E34C}"/>
              </a:ext>
            </a:extLst>
          </p:cNvPr>
          <p:cNvSpPr/>
          <p:nvPr/>
        </p:nvSpPr>
        <p:spPr>
          <a:xfrm rot="10800000">
            <a:off x="5105586" y="1752146"/>
            <a:ext cx="3158667" cy="847507"/>
          </a:xfrm>
          <a:prstGeom prst="roundRect">
            <a:avLst>
              <a:gd name="adj" fmla="val 1452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C3E5AB40-F809-4D51-B2E5-173E1FB4CF54}"/>
              </a:ext>
            </a:extLst>
          </p:cNvPr>
          <p:cNvSpPr/>
          <p:nvPr/>
        </p:nvSpPr>
        <p:spPr>
          <a:xfrm rot="10800000">
            <a:off x="565026" y="2076590"/>
            <a:ext cx="4469624" cy="3800333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0AF3FD3-9819-4904-9B0A-C41E8536C813}"/>
              </a:ext>
            </a:extLst>
          </p:cNvPr>
          <p:cNvSpPr/>
          <p:nvPr/>
        </p:nvSpPr>
        <p:spPr>
          <a:xfrm rot="10800000">
            <a:off x="456902" y="2927337"/>
            <a:ext cx="2733795" cy="351007"/>
          </a:xfrm>
          <a:prstGeom prst="roundRect">
            <a:avLst>
              <a:gd name="adj" fmla="val 22864"/>
            </a:avLst>
          </a:prstGeom>
          <a:solidFill>
            <a:schemeClr val="bg1"/>
          </a:solidFill>
          <a:ln w="19050">
            <a:solidFill>
              <a:srgbClr val="214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095B27C6-B5C1-421C-8112-70E3DAFDE12B}"/>
              </a:ext>
            </a:extLst>
          </p:cNvPr>
          <p:cNvSpPr/>
          <p:nvPr/>
        </p:nvSpPr>
        <p:spPr>
          <a:xfrm rot="10800000">
            <a:off x="2938516" y="1759319"/>
            <a:ext cx="1970033" cy="589151"/>
          </a:xfrm>
          <a:prstGeom prst="roundRect">
            <a:avLst>
              <a:gd name="adj" fmla="val 14432"/>
            </a:avLst>
          </a:prstGeom>
          <a:solidFill>
            <a:schemeClr val="bg1"/>
          </a:solidFill>
          <a:ln w="19050">
            <a:solidFill>
              <a:srgbClr val="214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FC06D334-5E4D-4B86-B87B-5C9FF8E29824}"/>
              </a:ext>
            </a:extLst>
          </p:cNvPr>
          <p:cNvSpPr/>
          <p:nvPr/>
        </p:nvSpPr>
        <p:spPr>
          <a:xfrm rot="10800000">
            <a:off x="442144" y="1759320"/>
            <a:ext cx="2397207" cy="589151"/>
          </a:xfrm>
          <a:prstGeom prst="roundRect">
            <a:avLst>
              <a:gd name="adj" fmla="val 20899"/>
            </a:avLst>
          </a:prstGeom>
          <a:solidFill>
            <a:schemeClr val="bg1"/>
          </a:solidFill>
          <a:ln w="19050">
            <a:solidFill>
              <a:srgbClr val="214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86193-7680-4E8F-AEF9-35844114F835}"/>
              </a:ext>
            </a:extLst>
          </p:cNvPr>
          <p:cNvSpPr txBox="1"/>
          <p:nvPr/>
        </p:nvSpPr>
        <p:spPr>
          <a:xfrm>
            <a:off x="481217" y="993919"/>
            <a:ext cx="4929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ПЛАНИРУЕМЫЙ ОХВАТ ПРОГРАММАМИ ДВИЖЕНИЯ ПЕРВЫХ ПОРЯДКА </a:t>
            </a:r>
            <a:r>
              <a:rPr lang="ru-RU" sz="11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5 МЛН ДЕТЕЙ</a:t>
            </a:r>
            <a:endParaRPr lang="ru-RU" sz="11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1AF19-122E-4382-AE0A-C760D54A22C2}"/>
              </a:ext>
            </a:extLst>
          </p:cNvPr>
          <p:cNvSpPr txBox="1"/>
          <p:nvPr/>
        </p:nvSpPr>
        <p:spPr>
          <a:xfrm>
            <a:off x="570592" y="1749087"/>
            <a:ext cx="18053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В ФЕДЕРАЛЬНЫХ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ДЕТСКИХ ЦЕНТРАХ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CFFD04-7301-40BF-8BDF-E914431BF9EB}"/>
              </a:ext>
            </a:extLst>
          </p:cNvPr>
          <p:cNvSpPr txBox="1"/>
          <p:nvPr/>
        </p:nvSpPr>
        <p:spPr>
          <a:xfrm>
            <a:off x="616026" y="2351365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7 221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7012A6-E1CA-44B0-B8D6-3CD3BC14CA37}"/>
              </a:ext>
            </a:extLst>
          </p:cNvPr>
          <p:cNvSpPr/>
          <p:nvPr/>
        </p:nvSpPr>
        <p:spPr>
          <a:xfrm>
            <a:off x="743241" y="2599660"/>
            <a:ext cx="8547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квота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A07CCD4-9828-4F4A-A06E-014C0128E1E7}"/>
              </a:ext>
            </a:extLst>
          </p:cNvPr>
          <p:cNvSpPr/>
          <p:nvPr/>
        </p:nvSpPr>
        <p:spPr>
          <a:xfrm>
            <a:off x="616025" y="4007916"/>
            <a:ext cx="3478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техническое, гуманитарное, ИТ, творческое, медицинское, сельскохозяйственное, спортивное и педагогическое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00C956-CA0B-45DB-B81A-682F4FF5D07B}"/>
              </a:ext>
            </a:extLst>
          </p:cNvPr>
          <p:cNvSpPr txBox="1"/>
          <p:nvPr/>
        </p:nvSpPr>
        <p:spPr>
          <a:xfrm>
            <a:off x="1868983" y="2351365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CFC271-F1DB-42F7-BD32-4B8B1E5457D7}"/>
              </a:ext>
            </a:extLst>
          </p:cNvPr>
          <p:cNvSpPr/>
          <p:nvPr/>
        </p:nvSpPr>
        <p:spPr>
          <a:xfrm>
            <a:off x="1251172" y="2599660"/>
            <a:ext cx="17395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профильная смена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EC649A-F4F9-4C09-B7B5-8AD9667EAF2E}"/>
              </a:ext>
            </a:extLst>
          </p:cNvPr>
          <p:cNvSpPr txBox="1"/>
          <p:nvPr/>
        </p:nvSpPr>
        <p:spPr>
          <a:xfrm>
            <a:off x="1563868" y="3289812"/>
            <a:ext cx="118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&gt;15 тыс.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DBE2DF7-58A9-4C1A-A402-DF2790FBE2DD}"/>
              </a:ext>
            </a:extLst>
          </p:cNvPr>
          <p:cNvSpPr/>
          <p:nvPr/>
        </p:nvSpPr>
        <p:spPr>
          <a:xfrm>
            <a:off x="1492932" y="3530331"/>
            <a:ext cx="131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человек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356220-890B-4D0C-9082-01BA28EF3F82}"/>
              </a:ext>
            </a:extLst>
          </p:cNvPr>
          <p:cNvSpPr txBox="1"/>
          <p:nvPr/>
        </p:nvSpPr>
        <p:spPr>
          <a:xfrm>
            <a:off x="3248412" y="2351365"/>
            <a:ext cx="121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&gt;1,6 тыс.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B7D3193-8408-42B0-9833-4B7678F3A894}"/>
              </a:ext>
            </a:extLst>
          </p:cNvPr>
          <p:cNvSpPr/>
          <p:nvPr/>
        </p:nvSpPr>
        <p:spPr>
          <a:xfrm>
            <a:off x="3158937" y="2599660"/>
            <a:ext cx="131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участников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F67992-45E4-4279-8996-D89E88F88909}"/>
              </a:ext>
            </a:extLst>
          </p:cNvPr>
          <p:cNvSpPr txBox="1"/>
          <p:nvPr/>
        </p:nvSpPr>
        <p:spPr>
          <a:xfrm>
            <a:off x="575825" y="2976058"/>
            <a:ext cx="2686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УНИВЕРСИТЕТСКИЕ СМЕНЫ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73DF46-7509-4D46-8659-3125BD5EEEE2}"/>
              </a:ext>
            </a:extLst>
          </p:cNvPr>
          <p:cNvSpPr txBox="1"/>
          <p:nvPr/>
        </p:nvSpPr>
        <p:spPr>
          <a:xfrm>
            <a:off x="641025" y="3286389"/>
            <a:ext cx="7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&gt;100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12C8471-B12D-4232-A7A8-C210E7B3A062}"/>
              </a:ext>
            </a:extLst>
          </p:cNvPr>
          <p:cNvSpPr/>
          <p:nvPr/>
        </p:nvSpPr>
        <p:spPr>
          <a:xfrm>
            <a:off x="434954" y="3524532"/>
            <a:ext cx="131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вузов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D6EE31-A4AF-4DCD-B8ED-E4A5617FBF38}"/>
              </a:ext>
            </a:extLst>
          </p:cNvPr>
          <p:cNvSpPr txBox="1"/>
          <p:nvPr/>
        </p:nvSpPr>
        <p:spPr>
          <a:xfrm>
            <a:off x="616026" y="3802920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8 НАПРАВЛЕНИЙ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2E4FDD-B152-4F41-9873-EB0CA977B1FB}"/>
              </a:ext>
            </a:extLst>
          </p:cNvPr>
          <p:cNvSpPr txBox="1"/>
          <p:nvPr/>
        </p:nvSpPr>
        <p:spPr>
          <a:xfrm>
            <a:off x="3046437" y="1749087"/>
            <a:ext cx="16129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«СОДРУЖЕСТВО 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ОРЛЯТ РОССИИ»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CE41496-5186-4350-AB24-EB667952E9BB}"/>
              </a:ext>
            </a:extLst>
          </p:cNvPr>
          <p:cNvCxnSpPr>
            <a:cxnSpLocks/>
          </p:cNvCxnSpPr>
          <p:nvPr/>
        </p:nvCxnSpPr>
        <p:spPr>
          <a:xfrm>
            <a:off x="2905066" y="2433782"/>
            <a:ext cx="0" cy="327554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8132F3EC-33F2-4B43-ABF9-48B5CC57F577}"/>
              </a:ext>
            </a:extLst>
          </p:cNvPr>
          <p:cNvCxnSpPr>
            <a:cxnSpLocks/>
          </p:cNvCxnSpPr>
          <p:nvPr/>
        </p:nvCxnSpPr>
        <p:spPr>
          <a:xfrm flipH="1">
            <a:off x="3262410" y="3090520"/>
            <a:ext cx="1238929" cy="0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AD3119E7-93A5-40EE-9AA9-003E1D59B1D5}"/>
              </a:ext>
            </a:extLst>
          </p:cNvPr>
          <p:cNvCxnSpPr>
            <a:cxnSpLocks/>
          </p:cNvCxnSpPr>
          <p:nvPr/>
        </p:nvCxnSpPr>
        <p:spPr>
          <a:xfrm flipH="1">
            <a:off x="716922" y="4618604"/>
            <a:ext cx="3778489" cy="0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CCF8D44-C5EF-47E2-9BA2-F4742E060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4010" r="2714" b="6434"/>
          <a:stretch/>
        </p:blipFill>
        <p:spPr>
          <a:xfrm>
            <a:off x="8346884" y="1115568"/>
            <a:ext cx="3280092" cy="2509370"/>
          </a:xfrm>
          <a:prstGeom prst="roundRect">
            <a:avLst>
              <a:gd name="adj" fmla="val 3953"/>
            </a:avLst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150F486-6AC6-424F-A6CA-C9CA75D29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r="3249" b="13821"/>
          <a:stretch/>
        </p:blipFill>
        <p:spPr>
          <a:xfrm>
            <a:off x="8347531" y="3707833"/>
            <a:ext cx="3279444" cy="2169092"/>
          </a:xfrm>
          <a:prstGeom prst="roundRect">
            <a:avLst>
              <a:gd name="adj" fmla="val 3232"/>
            </a:avLst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ED8D29E-183B-4FE5-A46B-7EF43410111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AD7C713-3911-48A1-AA09-3FB121F0A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60C2FB33-AEE2-4DDB-B78F-FCB9B3379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EE433596-F7B3-451D-9453-C578F0E51C00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3CFFEFA-7761-421A-A986-B39F08C046EA}"/>
              </a:ext>
            </a:extLst>
          </p:cNvPr>
          <p:cNvSpPr txBox="1"/>
          <p:nvPr/>
        </p:nvSpPr>
        <p:spPr>
          <a:xfrm>
            <a:off x="464721" y="516575"/>
            <a:ext cx="4713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ПЕРВЫХ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1969A-8E49-40C7-BEC4-998CB1D90126}"/>
              </a:ext>
            </a:extLst>
          </p:cNvPr>
          <p:cNvSpPr txBox="1"/>
          <p:nvPr/>
        </p:nvSpPr>
        <p:spPr>
          <a:xfrm>
            <a:off x="643421" y="4659576"/>
            <a:ext cx="40825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  <a:cs typeface="+mn-cs"/>
              </a:rPr>
              <a:t>УЧАСТИЕ ДЕТЕЙ В ТЖС, СОСТОЯЩИХ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  <a:cs typeface="+mn-cs"/>
              </a:rPr>
              <a:t>НА УЧЕТЕ В ОРГАНАХ И УЧРЕЖДЕНИЯХ СИСТЕМЫ ПРОФИЛАКТИКИ, В СМЕНАХ ПЕРВЫХ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  <a:cs typeface="+mn-cs"/>
              </a:rPr>
              <a:t> </a:t>
            </a: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&gt;150 тыс.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     человек</a:t>
            </a:r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vye Extended Bold" panose="020B0705040502020204" pitchFamily="34" charset="0"/>
              <a:ea typeface="Pervye Extended Bold" panose="020B0705040502020204" pitchFamily="34" charset="0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C27EFA-B93E-4ABB-A269-A877E9994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950648">
            <a:off x="4710352" y="1155976"/>
            <a:ext cx="575345" cy="56652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907F90-0068-45BD-BE28-9B5DB54F71C2}"/>
              </a:ext>
            </a:extLst>
          </p:cNvPr>
          <p:cNvSpPr/>
          <p:nvPr/>
        </p:nvSpPr>
        <p:spPr>
          <a:xfrm>
            <a:off x="464721" y="1419114"/>
            <a:ext cx="4335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(ЭТО </a:t>
            </a:r>
            <a:r>
              <a:rPr lang="ru-RU" sz="11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 2 МЛН  БОЛЬШЕ, </a:t>
            </a:r>
            <a:r>
              <a:rPr lang="ru-RU" sz="11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ЧЕМ В 2024 ГОДУ)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317F4733-6FD1-4492-A556-B95659AF6D03}"/>
              </a:ext>
            </a:extLst>
          </p:cNvPr>
          <p:cNvSpPr/>
          <p:nvPr/>
        </p:nvSpPr>
        <p:spPr>
          <a:xfrm>
            <a:off x="11218608" y="6180203"/>
            <a:ext cx="575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10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4A6583-A61F-4CCB-85A7-988D776952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886" r="36415" b="3139"/>
          <a:stretch/>
        </p:blipFill>
        <p:spPr>
          <a:xfrm>
            <a:off x="5115627" y="2689919"/>
            <a:ext cx="3150927" cy="3187006"/>
          </a:xfrm>
          <a:prstGeom prst="roundRect">
            <a:avLst>
              <a:gd name="adj" fmla="val 3232"/>
            </a:avLst>
          </a:prstGeom>
          <a:ln w="571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224002-CE8B-4858-A82A-BD44FF88DA37}"/>
              </a:ext>
            </a:extLst>
          </p:cNvPr>
          <p:cNvSpPr txBox="1"/>
          <p:nvPr/>
        </p:nvSpPr>
        <p:spPr>
          <a:xfrm>
            <a:off x="5517395" y="1960456"/>
            <a:ext cx="2453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ПЕРВЫХ ПРОШЛИ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ВО ВСЕХ РЕГИОНАХ  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098BC5F-9417-4DCC-8E0A-91FB76300187}"/>
              </a:ext>
            </a:extLst>
          </p:cNvPr>
          <p:cNvGrpSpPr/>
          <p:nvPr/>
        </p:nvGrpSpPr>
        <p:grpSpPr>
          <a:xfrm>
            <a:off x="5178506" y="1115568"/>
            <a:ext cx="3085747" cy="556012"/>
            <a:chOff x="5178506" y="1115568"/>
            <a:chExt cx="3085747" cy="556012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12A844CF-52CE-48BD-A3C1-06D375F730C8}"/>
                </a:ext>
              </a:extLst>
            </p:cNvPr>
            <p:cNvCxnSpPr/>
            <p:nvPr/>
          </p:nvCxnSpPr>
          <p:spPr>
            <a:xfrm>
              <a:off x="5178506" y="1115568"/>
              <a:ext cx="2940237" cy="0"/>
            </a:xfrm>
            <a:prstGeom prst="line">
              <a:avLst/>
            </a:prstGeom>
            <a:ln w="19050">
              <a:solidFill>
                <a:srgbClr val="3F69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Дуга 16">
              <a:extLst>
                <a:ext uri="{FF2B5EF4-FFF2-40B4-BE49-F238E27FC236}">
                  <a16:creationId xmlns:a16="http://schemas.microsoft.com/office/drawing/2014/main" id="{67D3E96F-0817-499C-90AA-9CE4920CD9CF}"/>
                </a:ext>
              </a:extLst>
            </p:cNvPr>
            <p:cNvSpPr/>
            <p:nvPr/>
          </p:nvSpPr>
          <p:spPr>
            <a:xfrm>
              <a:off x="7960707" y="1115568"/>
              <a:ext cx="303546" cy="303546"/>
            </a:xfrm>
            <a:prstGeom prst="arc">
              <a:avLst/>
            </a:prstGeom>
            <a:ln w="19050">
              <a:solidFill>
                <a:srgbClr val="436C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0D5F2133-D030-4565-BCF6-B2ED544D0310}"/>
                </a:ext>
              </a:extLst>
            </p:cNvPr>
            <p:cNvCxnSpPr>
              <a:cxnSpLocks/>
            </p:cNvCxnSpPr>
            <p:nvPr/>
          </p:nvCxnSpPr>
          <p:spPr>
            <a:xfrm>
              <a:off x="8264253" y="1258197"/>
              <a:ext cx="0" cy="413383"/>
            </a:xfrm>
            <a:prstGeom prst="line">
              <a:avLst/>
            </a:prstGeom>
            <a:ln w="19050">
              <a:solidFill>
                <a:srgbClr val="436C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03E29F-7166-49D5-BBC1-07D3D1CB3B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07723" y="1222615"/>
            <a:ext cx="175162" cy="17516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8694FCC-0A39-43B2-8290-5838F2FC0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006457" y="2348470"/>
            <a:ext cx="177694" cy="17769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605EF3-6189-4047-979D-85B54A392D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730856" y="5592110"/>
            <a:ext cx="177694" cy="17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B6500C29-2677-4358-9C0A-0EA99E31EC78}"/>
              </a:ext>
            </a:extLst>
          </p:cNvPr>
          <p:cNvSpPr/>
          <p:nvPr/>
        </p:nvSpPr>
        <p:spPr>
          <a:xfrm rot="10800000">
            <a:off x="464719" y="1104697"/>
            <a:ext cx="11276176" cy="3420907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22F4D82F-6E23-4CC5-BD42-B411B7D4534E}"/>
              </a:ext>
            </a:extLst>
          </p:cNvPr>
          <p:cNvSpPr/>
          <p:nvPr/>
        </p:nvSpPr>
        <p:spPr bwMode="auto">
          <a:xfrm>
            <a:off x="550858" y="4779401"/>
            <a:ext cx="2293970" cy="1097524"/>
          </a:xfrm>
          <a:prstGeom prst="roundRect">
            <a:avLst>
              <a:gd name="adj" fmla="val 7642"/>
            </a:avLst>
          </a:prstGeom>
          <a:solidFill>
            <a:schemeClr val="bg1"/>
          </a:solidFill>
          <a:ln w="12700" cap="flat" cmpd="sng" algn="ctr">
            <a:solidFill>
              <a:srgbClr val="C5D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6858941-7870-4653-AD11-E8B6300ECB87}"/>
              </a:ext>
            </a:extLst>
          </p:cNvPr>
          <p:cNvSpPr/>
          <p:nvPr/>
        </p:nvSpPr>
        <p:spPr bwMode="auto">
          <a:xfrm>
            <a:off x="2922350" y="4779401"/>
            <a:ext cx="2274303" cy="1097524"/>
          </a:xfrm>
          <a:prstGeom prst="roundRect">
            <a:avLst>
              <a:gd name="adj" fmla="val 6641"/>
            </a:avLst>
          </a:prstGeom>
          <a:solidFill>
            <a:schemeClr val="bg1"/>
          </a:solidFill>
          <a:ln w="12700" cap="flat" cmpd="sng" algn="ctr">
            <a:solidFill>
              <a:srgbClr val="C5D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FDAE4D6E-137C-40E9-832D-654307324B60}"/>
              </a:ext>
            </a:extLst>
          </p:cNvPr>
          <p:cNvSpPr/>
          <p:nvPr/>
        </p:nvSpPr>
        <p:spPr bwMode="auto">
          <a:xfrm>
            <a:off x="5271569" y="4779401"/>
            <a:ext cx="2972903" cy="1097524"/>
          </a:xfrm>
          <a:prstGeom prst="roundRect">
            <a:avLst>
              <a:gd name="adj" fmla="val 7643"/>
            </a:avLst>
          </a:prstGeom>
          <a:solidFill>
            <a:schemeClr val="bg1"/>
          </a:solidFill>
          <a:ln w="12700" cap="flat" cmpd="sng" algn="ctr">
            <a:solidFill>
              <a:srgbClr val="C5D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black"/>
                </a:solidFill>
                <a:latin typeface="Pervye Extended Bold"/>
                <a:ea typeface="Pervye Book" panose="020B0403040502020204" pitchFamily="34" charset="0"/>
                <a:cs typeface="Arial"/>
              </a:rPr>
              <a:t>                  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B5FDC66E-E1ED-41D1-9BC9-29051CC9E2BF}"/>
              </a:ext>
            </a:extLst>
          </p:cNvPr>
          <p:cNvSpPr/>
          <p:nvPr/>
        </p:nvSpPr>
        <p:spPr bwMode="auto">
          <a:xfrm>
            <a:off x="692255" y="4698106"/>
            <a:ext cx="1654516" cy="1972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3D9909E0-24D4-460E-906B-A232927EF2F7}"/>
              </a:ext>
            </a:extLst>
          </p:cNvPr>
          <p:cNvSpPr/>
          <p:nvPr/>
        </p:nvSpPr>
        <p:spPr bwMode="auto">
          <a:xfrm>
            <a:off x="3004684" y="4660976"/>
            <a:ext cx="1502693" cy="2344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8E60844A-AA7E-434B-B19E-455E584BEE5A}"/>
              </a:ext>
            </a:extLst>
          </p:cNvPr>
          <p:cNvSpPr/>
          <p:nvPr/>
        </p:nvSpPr>
        <p:spPr bwMode="auto">
          <a:xfrm>
            <a:off x="5359547" y="4660976"/>
            <a:ext cx="2342092" cy="2344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3830D699-F7C8-4D02-8C24-46FF17B4D695}"/>
              </a:ext>
            </a:extLst>
          </p:cNvPr>
          <p:cNvSpPr/>
          <p:nvPr/>
        </p:nvSpPr>
        <p:spPr bwMode="auto">
          <a:xfrm>
            <a:off x="5118868" y="2772110"/>
            <a:ext cx="1961607" cy="316194"/>
          </a:xfrm>
          <a:prstGeom prst="roundRect">
            <a:avLst>
              <a:gd name="adj" fmla="val 9645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C39C7C83-904D-4AD4-9A21-B7BF7A1BDF26}"/>
              </a:ext>
            </a:extLst>
          </p:cNvPr>
          <p:cNvSpPr/>
          <p:nvPr/>
        </p:nvSpPr>
        <p:spPr bwMode="auto">
          <a:xfrm>
            <a:off x="5118868" y="1731603"/>
            <a:ext cx="2167606" cy="316194"/>
          </a:xfrm>
          <a:prstGeom prst="roundRect">
            <a:avLst>
              <a:gd name="adj" fmla="val 9645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B5877E1-558A-41CC-9D27-F9071A58393C}"/>
              </a:ext>
            </a:extLst>
          </p:cNvPr>
          <p:cNvSpPr/>
          <p:nvPr/>
        </p:nvSpPr>
        <p:spPr bwMode="auto">
          <a:xfrm>
            <a:off x="5118868" y="3829893"/>
            <a:ext cx="2167606" cy="316194"/>
          </a:xfrm>
          <a:prstGeom prst="roundRect">
            <a:avLst>
              <a:gd name="adj" fmla="val 9645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25005C4-A0D6-422B-91EA-15EA66E718C9}"/>
              </a:ext>
            </a:extLst>
          </p:cNvPr>
          <p:cNvSpPr/>
          <p:nvPr/>
        </p:nvSpPr>
        <p:spPr bwMode="auto">
          <a:xfrm>
            <a:off x="570524" y="1370757"/>
            <a:ext cx="3784465" cy="2564078"/>
          </a:xfrm>
          <a:prstGeom prst="roundRect">
            <a:avLst>
              <a:gd name="adj" fmla="val 340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50F55CA-1E2D-42D6-95B7-4C4BF7D5F6A6}"/>
              </a:ext>
            </a:extLst>
          </p:cNvPr>
          <p:cNvSpPr/>
          <p:nvPr/>
        </p:nvSpPr>
        <p:spPr>
          <a:xfrm rot="10800000">
            <a:off x="550859" y="2162775"/>
            <a:ext cx="3232245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660FF-E773-423A-827C-8366C8728EA7}"/>
              </a:ext>
            </a:extLst>
          </p:cNvPr>
          <p:cNvSpPr txBox="1"/>
          <p:nvPr/>
        </p:nvSpPr>
        <p:spPr>
          <a:xfrm>
            <a:off x="464721" y="57541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6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A7465B-4F19-4CB4-9637-A3B18A9A98C4}"/>
              </a:ext>
            </a:extLst>
          </p:cNvPr>
          <p:cNvSpPr/>
          <p:nvPr/>
        </p:nvSpPr>
        <p:spPr>
          <a:xfrm>
            <a:off x="692255" y="2154149"/>
            <a:ext cx="318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ПОБЕДИТЕЛИ КОНКУРСА</a:t>
            </a:r>
            <a:endParaRPr lang="ru-RU" sz="1400" dirty="0">
              <a:solidFill>
                <a:schemeClr val="bg1"/>
              </a:solidFill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DBB9CD-2989-4A49-BEA0-1FBE35EAF546}"/>
              </a:ext>
            </a:extLst>
          </p:cNvPr>
          <p:cNvSpPr/>
          <p:nvPr/>
        </p:nvSpPr>
        <p:spPr>
          <a:xfrm>
            <a:off x="692255" y="1409903"/>
            <a:ext cx="1600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5,5 тыс.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7EF3A6-ADCB-49E0-9696-C9F47F36EEA0}"/>
              </a:ext>
            </a:extLst>
          </p:cNvPr>
          <p:cNvSpPr/>
          <p:nvPr/>
        </p:nvSpPr>
        <p:spPr>
          <a:xfrm>
            <a:off x="695325" y="1786976"/>
            <a:ext cx="3328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Pervye Book" panose="020B0403040502020204" pitchFamily="34" charset="0"/>
                <a:ea typeface="Pervye Book" panose="020B0403040502020204" pitchFamily="34" charset="0"/>
              </a:rPr>
              <a:t>заявок из всех регионов России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3E3FC6-DEAF-4F95-8C79-799404060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712859" flipH="1">
            <a:off x="3982289" y="1287001"/>
            <a:ext cx="174563" cy="57035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E7E2E4-9713-45C5-A01F-64DA2C4BFE8B}"/>
              </a:ext>
            </a:extLst>
          </p:cNvPr>
          <p:cNvSpPr/>
          <p:nvPr/>
        </p:nvSpPr>
        <p:spPr>
          <a:xfrm>
            <a:off x="692255" y="2507395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513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1084F9-4DA9-4BA5-A18C-252584F8324B}"/>
              </a:ext>
            </a:extLst>
          </p:cNvPr>
          <p:cNvSpPr/>
          <p:nvPr/>
        </p:nvSpPr>
        <p:spPr>
          <a:xfrm>
            <a:off x="695325" y="2772724"/>
            <a:ext cx="859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проектов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8F2C1E7-DA68-4B75-907D-53EB60F9AD33}"/>
              </a:ext>
            </a:extLst>
          </p:cNvPr>
          <p:cNvSpPr/>
          <p:nvPr/>
        </p:nvSpPr>
        <p:spPr>
          <a:xfrm>
            <a:off x="1676588" y="250739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из</a:t>
            </a:r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79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1746725-802D-4041-8950-FDA24602CC11}"/>
              </a:ext>
            </a:extLst>
          </p:cNvPr>
          <p:cNvSpPr/>
          <p:nvPr/>
        </p:nvSpPr>
        <p:spPr>
          <a:xfrm>
            <a:off x="1679658" y="2772724"/>
            <a:ext cx="930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субъектов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E581A4-E035-45CA-9875-ED664AAC7DF8}"/>
              </a:ext>
            </a:extLst>
          </p:cNvPr>
          <p:cNvSpPr/>
          <p:nvPr/>
        </p:nvSpPr>
        <p:spPr>
          <a:xfrm>
            <a:off x="2643558" y="2507395"/>
            <a:ext cx="1711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1,4</a:t>
            </a:r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млрд. руб.</a:t>
            </a:r>
            <a:endParaRPr lang="ru-RU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F2687C8-2575-4F0F-B96D-38696B3EAEE6}"/>
              </a:ext>
            </a:extLst>
          </p:cNvPr>
          <p:cNvSpPr/>
          <p:nvPr/>
        </p:nvSpPr>
        <p:spPr>
          <a:xfrm>
            <a:off x="2646628" y="2772724"/>
            <a:ext cx="1162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общая сумма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D020CED-F120-4CBB-AEEB-F9027FDCB752}"/>
              </a:ext>
            </a:extLst>
          </p:cNvPr>
          <p:cNvSpPr/>
          <p:nvPr/>
        </p:nvSpPr>
        <p:spPr>
          <a:xfrm>
            <a:off x="692255" y="3107004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233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53740B0-DC79-4443-A195-54B84ECAA250}"/>
              </a:ext>
            </a:extLst>
          </p:cNvPr>
          <p:cNvSpPr/>
          <p:nvPr/>
        </p:nvSpPr>
        <p:spPr>
          <a:xfrm>
            <a:off x="695325" y="3366633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муниципальные </a:t>
            </a:r>
          </a:p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инициативы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71F34E-974C-4F1C-9476-3AABBBA24A0F}"/>
              </a:ext>
            </a:extLst>
          </p:cNvPr>
          <p:cNvSpPr/>
          <p:nvPr/>
        </p:nvSpPr>
        <p:spPr>
          <a:xfrm>
            <a:off x="2092290" y="3107004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27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145C57B-2267-4D6A-8EBE-5955519F3429}"/>
              </a:ext>
            </a:extLst>
          </p:cNvPr>
          <p:cNvSpPr/>
          <p:nvPr/>
        </p:nvSpPr>
        <p:spPr>
          <a:xfrm>
            <a:off x="2095360" y="3366633"/>
            <a:ext cx="1345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всероссийские </a:t>
            </a:r>
          </a:p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мероприятия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8B5A13B3-BF30-4B98-952B-3D04A7E5D97C}"/>
              </a:ext>
            </a:extLst>
          </p:cNvPr>
          <p:cNvSpPr/>
          <p:nvPr/>
        </p:nvSpPr>
        <p:spPr>
          <a:xfrm rot="10800000">
            <a:off x="514329" y="4176036"/>
            <a:ext cx="3536350" cy="3494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DADE7E9-30B1-4DC8-8B1B-A6F4E5680F5C}"/>
              </a:ext>
            </a:extLst>
          </p:cNvPr>
          <p:cNvSpPr/>
          <p:nvPr/>
        </p:nvSpPr>
        <p:spPr>
          <a:xfrm>
            <a:off x="620538" y="4196849"/>
            <a:ext cx="4051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ИТОГИ КОНКУРСА В РЕГИОНЕ: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D00A354-6D1C-430B-A436-7AA12BC45B3A}"/>
              </a:ext>
            </a:extLst>
          </p:cNvPr>
          <p:cNvSpPr/>
          <p:nvPr/>
        </p:nvSpPr>
        <p:spPr>
          <a:xfrm>
            <a:off x="613469" y="4634721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ПОДАНО ЗАЯВОК 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C8DFC51-E9DF-4B6E-BCEA-A4DB2A9DB07A}"/>
              </a:ext>
            </a:extLst>
          </p:cNvPr>
          <p:cNvGrpSpPr/>
          <p:nvPr/>
        </p:nvGrpSpPr>
        <p:grpSpPr>
          <a:xfrm>
            <a:off x="10505759" y="4740810"/>
            <a:ext cx="1135384" cy="1135382"/>
            <a:chOff x="9900359" y="4317124"/>
            <a:chExt cx="1596316" cy="159631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A23D578-4137-472A-B55E-78C93DA70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900359" y="4317124"/>
              <a:ext cx="1596316" cy="1596314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991983C1-76BA-4C4C-B6AD-C7401311F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681" y="4358446"/>
              <a:ext cx="1513672" cy="15136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D151D77-C0ED-40AE-86D6-A54F78E4A83A}"/>
              </a:ext>
            </a:extLst>
          </p:cNvPr>
          <p:cNvSpPr/>
          <p:nvPr/>
        </p:nvSpPr>
        <p:spPr>
          <a:xfrm>
            <a:off x="8361857" y="4991554"/>
            <a:ext cx="1894108" cy="80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14FE2"/>
                </a:solidFill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ОКТЯБРЬ </a:t>
            </a:r>
            <a:r>
              <a:rPr lang="ru-RU" sz="120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– </a:t>
            </a:r>
            <a:endParaRPr lang="en-US" sz="1200" dirty="0">
              <a:latin typeface="Inter V Medium Italic" panose="02000503000000020004" pitchFamily="2" charset="0"/>
              <a:ea typeface="Inter V Medium Italic" panose="02000503000000020004" pitchFamily="2" charset="0"/>
              <a:cs typeface="Inter V Medium Italic" panose="02000503000000020004" pitchFamily="2" charset="0"/>
            </a:endParaRPr>
          </a:p>
          <a:p>
            <a:r>
              <a:rPr lang="ru-RU" sz="120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СТАРТ ПРОЕКТНЫХ </a:t>
            </a:r>
            <a:endParaRPr lang="en-US" sz="1200" dirty="0">
              <a:latin typeface="Inter V Medium Italic" panose="02000503000000020004" pitchFamily="2" charset="0"/>
              <a:ea typeface="Inter V Medium Italic" panose="02000503000000020004" pitchFamily="2" charset="0"/>
              <a:cs typeface="Inter V Medium Italic" panose="02000503000000020004" pitchFamily="2" charset="0"/>
            </a:endParaRPr>
          </a:p>
          <a:p>
            <a:r>
              <a:rPr lang="ru-RU" sz="1200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ОНЛАЙН-КОНСУЛЬТАЦИЙ </a:t>
            </a:r>
          </a:p>
          <a:p>
            <a:endParaRPr lang="ru-RU" sz="1050" dirty="0"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7CE3D7D2-27EF-42AE-ACE4-EA4885E7EEBC}"/>
              </a:ext>
            </a:extLst>
          </p:cNvPr>
          <p:cNvSpPr/>
          <p:nvPr/>
        </p:nvSpPr>
        <p:spPr>
          <a:xfrm>
            <a:off x="2966411" y="4634721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ПОБЕДИТЕЛЕЙ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22DE7C0-553A-4BB6-A3A5-BBF890276060}"/>
              </a:ext>
            </a:extLst>
          </p:cNvPr>
          <p:cNvSpPr/>
          <p:nvPr/>
        </p:nvSpPr>
        <p:spPr>
          <a:xfrm>
            <a:off x="5312844" y="4634721"/>
            <a:ext cx="2388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ПРИВЛЕЧЕНО  СРЕДСТВ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E873086-3158-4ADA-8799-F226D83B3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25231">
            <a:off x="9844719" y="4800642"/>
            <a:ext cx="415007" cy="464666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B91D71E-E8FF-42F5-8AF5-6F9D3A2D269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6F73FDB-B380-45A9-A8AC-5442208A3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26E06185-50AF-4FC3-896F-248A12DB07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D68BABC-6721-4005-88D4-F0D0243E9562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2E465DD-326D-4DB6-AD00-6B13CD600988}"/>
              </a:ext>
            </a:extLst>
          </p:cNvPr>
          <p:cNvSpPr txBox="1"/>
          <p:nvPr/>
        </p:nvSpPr>
        <p:spPr>
          <a:xfrm>
            <a:off x="464721" y="513927"/>
            <a:ext cx="9592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ГРАНТОВЫЙ КОНКУРС ДВИЖЕНИЯ ПЕРВЫХ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C4192-18AD-4CBA-A0BE-4F10C723DB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12108" r="27452" b="10975"/>
          <a:stretch/>
        </p:blipFill>
        <p:spPr>
          <a:xfrm>
            <a:off x="8181669" y="1191540"/>
            <a:ext cx="3459473" cy="3214207"/>
          </a:xfrm>
          <a:prstGeom prst="roundRect">
            <a:avLst>
              <a:gd name="adj" fmla="val 1874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3717D2-D5EF-4EB9-BF79-5554E64C55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-405" r="14640" b="-1"/>
          <a:stretch/>
        </p:blipFill>
        <p:spPr>
          <a:xfrm>
            <a:off x="4460794" y="1191539"/>
            <a:ext cx="3636451" cy="3214207"/>
          </a:xfrm>
          <a:prstGeom prst="roundRect">
            <a:avLst>
              <a:gd name="adj" fmla="val 3296"/>
            </a:avLst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D5A0FD4-3C0A-4E1C-81E2-19E01E5F4546}"/>
              </a:ext>
            </a:extLst>
          </p:cNvPr>
          <p:cNvSpPr/>
          <p:nvPr/>
        </p:nvSpPr>
        <p:spPr>
          <a:xfrm>
            <a:off x="11218608" y="6180203"/>
            <a:ext cx="575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11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5FC058-A4F5-4524-8CFA-73D594BCC86A}"/>
              </a:ext>
            </a:extLst>
          </p:cNvPr>
          <p:cNvSpPr txBox="1"/>
          <p:nvPr/>
        </p:nvSpPr>
        <p:spPr>
          <a:xfrm>
            <a:off x="1191615" y="5046890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29</a:t>
            </a:r>
            <a:endParaRPr lang="ru-RU" sz="28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55FC058-A4F5-4524-8CFA-73D594BCC86A}"/>
              </a:ext>
            </a:extLst>
          </p:cNvPr>
          <p:cNvSpPr txBox="1"/>
          <p:nvPr/>
        </p:nvSpPr>
        <p:spPr>
          <a:xfrm>
            <a:off x="3696260" y="5046890"/>
            <a:ext cx="45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5</a:t>
            </a:r>
            <a:endParaRPr lang="ru-RU" sz="28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5FC058-A4F5-4524-8CFA-73D594BCC86A}"/>
              </a:ext>
            </a:extLst>
          </p:cNvPr>
          <p:cNvSpPr txBox="1"/>
          <p:nvPr/>
        </p:nvSpPr>
        <p:spPr>
          <a:xfrm>
            <a:off x="5498701" y="5030145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10 227 677</a:t>
            </a:r>
            <a:endParaRPr lang="ru-RU" sz="28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24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1394ED8D-8CF1-4A59-9881-9F0B2632B3B4}"/>
              </a:ext>
            </a:extLst>
          </p:cNvPr>
          <p:cNvSpPr/>
          <p:nvPr/>
        </p:nvSpPr>
        <p:spPr>
          <a:xfrm>
            <a:off x="738501" y="1614428"/>
            <a:ext cx="10714997" cy="4142745"/>
          </a:xfrm>
          <a:prstGeom prst="roundRect">
            <a:avLst>
              <a:gd name="adj" fmla="val 4872"/>
            </a:avLst>
          </a:prstGeom>
          <a:solidFill>
            <a:srgbClr val="E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E51720-5EE5-418F-99CC-4ACD52B4F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55" y="2748463"/>
            <a:ext cx="2375575" cy="4404301"/>
          </a:xfrm>
          <a:prstGeom prst="rect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DAE69E6-BDB6-4F7E-9354-A3F3111BF426}"/>
              </a:ext>
            </a:extLst>
          </p:cNvPr>
          <p:cNvSpPr/>
          <p:nvPr/>
        </p:nvSpPr>
        <p:spPr>
          <a:xfrm>
            <a:off x="570728" y="4547991"/>
            <a:ext cx="2118083" cy="1331353"/>
          </a:xfrm>
          <a:prstGeom prst="roundRect">
            <a:avLst>
              <a:gd name="adj" fmla="val 4872"/>
            </a:avLst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81359569-51E5-4864-8BD9-273107B815EE}"/>
              </a:ext>
            </a:extLst>
          </p:cNvPr>
          <p:cNvSpPr/>
          <p:nvPr/>
        </p:nvSpPr>
        <p:spPr>
          <a:xfrm>
            <a:off x="2804658" y="4563407"/>
            <a:ext cx="2118083" cy="1331353"/>
          </a:xfrm>
          <a:prstGeom prst="roundRect">
            <a:avLst>
              <a:gd name="adj" fmla="val 4872"/>
            </a:avLst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DCDEB8F-6F3A-4769-A2F0-37497FF8D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20593" y="3910517"/>
            <a:ext cx="1558611" cy="15586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0A2102-BAF3-4926-9BC2-A582479A3F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805" y="4022126"/>
            <a:ext cx="1349426" cy="134942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8ECC94D-18B6-446A-B889-4AEA688D13AF}"/>
              </a:ext>
            </a:extLst>
          </p:cNvPr>
          <p:cNvSpPr txBox="1"/>
          <p:nvPr/>
        </p:nvSpPr>
        <p:spPr>
          <a:xfrm>
            <a:off x="7259018" y="4683227"/>
            <a:ext cx="197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Уточнённый план Движения Первых </a:t>
            </a:r>
            <a:br>
              <a:rPr lang="ru-RU" sz="1200" b="1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</a:br>
            <a:r>
              <a:rPr lang="ru-RU" sz="1200" b="1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на 2025/2026 учебный год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779337-A202-4764-9E26-2513353CC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29395" y="4861326"/>
            <a:ext cx="641277" cy="111154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CF21225F-34B4-4701-9F93-D28202E2D0AB}"/>
              </a:ext>
            </a:extLst>
          </p:cNvPr>
          <p:cNvSpPr/>
          <p:nvPr/>
        </p:nvSpPr>
        <p:spPr>
          <a:xfrm>
            <a:off x="464721" y="982871"/>
            <a:ext cx="4577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СТАРТ – СЕНТЯБРЬ-ОКТЯБРЬ 2025 ГОДА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F90DF26-8FF6-48C8-807C-7D775DD3E91B}"/>
              </a:ext>
            </a:extLst>
          </p:cNvPr>
          <p:cNvSpPr txBox="1"/>
          <p:nvPr/>
        </p:nvSpPr>
        <p:spPr>
          <a:xfrm>
            <a:off x="1005377" y="5518600"/>
            <a:ext cx="12650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БЛАГО ТВОРИ</a:t>
            </a:r>
          </a:p>
          <a:p>
            <a:pPr algn="ctr"/>
            <a:r>
              <a:rPr lang="ru-RU" sz="75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Всероссийский проект </a:t>
            </a:r>
            <a:endParaRPr lang="ru-RU" sz="730" dirty="0">
              <a:solidFill>
                <a:schemeClr val="bg1"/>
              </a:solidFill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BB13900-F16D-4300-8C53-BC9125D9936E}"/>
              </a:ext>
            </a:extLst>
          </p:cNvPr>
          <p:cNvSpPr txBox="1"/>
          <p:nvPr/>
        </p:nvSpPr>
        <p:spPr>
          <a:xfrm>
            <a:off x="2782048" y="5448838"/>
            <a:ext cx="2145138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«ПЕРВЫЕ. НАВЫКИ ДЛЯ ЖИЗНИ»</a:t>
            </a:r>
          </a:p>
          <a:p>
            <a:pPr algn="ctr"/>
            <a:r>
              <a:rPr lang="ru-RU" sz="73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Информационно-просветительская </a:t>
            </a:r>
          </a:p>
          <a:p>
            <a:pPr algn="ctr"/>
            <a:r>
              <a:rPr lang="ru-RU" sz="73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кампания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4938DD7-A9C7-4A3B-AD0D-1BA5A40D57F3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583FA8D-9AC4-4472-A04F-2D083D7F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13D74BC1-E852-4D07-A27A-A18DD40F80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BD754E79-3430-4001-B10B-391EDF19F993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8D8FBA-8019-4E52-931A-78AE50C3B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15741"/>
          <a:stretch/>
        </p:blipFill>
        <p:spPr>
          <a:xfrm>
            <a:off x="681371" y="4415507"/>
            <a:ext cx="1889947" cy="1049013"/>
          </a:xfrm>
          <a:prstGeom prst="roundRect">
            <a:avLst>
              <a:gd name="adj" fmla="val 7983"/>
            </a:avLst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C8DBF7-3292-476B-AD8A-247C56F7D004}"/>
              </a:ext>
            </a:extLst>
          </p:cNvPr>
          <p:cNvGrpSpPr/>
          <p:nvPr/>
        </p:nvGrpSpPr>
        <p:grpSpPr>
          <a:xfrm>
            <a:off x="535277" y="1332743"/>
            <a:ext cx="11139612" cy="1443405"/>
            <a:chOff x="535277" y="1170839"/>
            <a:chExt cx="11139612" cy="1443405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49C87236-28EF-4EFE-9B56-2A62CA8122EA}"/>
                </a:ext>
              </a:extLst>
            </p:cNvPr>
            <p:cNvSpPr/>
            <p:nvPr/>
          </p:nvSpPr>
          <p:spPr>
            <a:xfrm>
              <a:off x="570728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66167A5E-672E-401A-A39C-6E32B6E63FBC}"/>
                </a:ext>
              </a:extLst>
            </p:cNvPr>
            <p:cNvSpPr/>
            <p:nvPr/>
          </p:nvSpPr>
          <p:spPr>
            <a:xfrm>
              <a:off x="2804658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1D2434FE-0801-4E03-9288-CC5B8B5F60B7}"/>
                </a:ext>
              </a:extLst>
            </p:cNvPr>
            <p:cNvSpPr/>
            <p:nvPr/>
          </p:nvSpPr>
          <p:spPr>
            <a:xfrm>
              <a:off x="5049898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A3183608-6E59-4B6C-B7EE-D7101517E80B}"/>
                </a:ext>
              </a:extLst>
            </p:cNvPr>
            <p:cNvSpPr/>
            <p:nvPr/>
          </p:nvSpPr>
          <p:spPr>
            <a:xfrm>
              <a:off x="7292329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F9FD815A-520A-4B97-A8BF-EB93C17F73FB}"/>
                </a:ext>
              </a:extLst>
            </p:cNvPr>
            <p:cNvSpPr/>
            <p:nvPr/>
          </p:nvSpPr>
          <p:spPr>
            <a:xfrm>
              <a:off x="9537571" y="1271215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3914E6-FF3A-4950-94F0-16EC3093A178}"/>
                </a:ext>
              </a:extLst>
            </p:cNvPr>
            <p:cNvSpPr txBox="1"/>
            <p:nvPr/>
          </p:nvSpPr>
          <p:spPr>
            <a:xfrm>
              <a:off x="535277" y="2263394"/>
              <a:ext cx="217078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ШКОЛЬНЫЕ КЛУБЫ ДИПЛОМАТИИ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06D3FA3-6C8F-4D2B-8618-9CAB3EAEBEE6}"/>
                </a:ext>
              </a:extLst>
            </p:cNvPr>
            <p:cNvSpPr txBox="1"/>
            <p:nvPr/>
          </p:nvSpPr>
          <p:spPr>
            <a:xfrm>
              <a:off x="3166119" y="2263394"/>
              <a:ext cx="129073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ПРЕМИЯ ПЕРВЫХ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конкурс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D8F1106-7BBE-441D-9D2D-70F102DDF0DB}"/>
                </a:ext>
              </a:extLst>
            </p:cNvPr>
            <p:cNvSpPr txBox="1"/>
            <p:nvPr/>
          </p:nvSpPr>
          <p:spPr>
            <a:xfrm>
              <a:off x="5332925" y="2263394"/>
              <a:ext cx="15520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ШКОЛЬНАЯ КЛАССИКА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CF62160-FC81-4FEA-AAB6-1C1FFE8226F9}"/>
                </a:ext>
              </a:extLst>
            </p:cNvPr>
            <p:cNvSpPr txBox="1"/>
            <p:nvPr/>
          </p:nvSpPr>
          <p:spPr>
            <a:xfrm>
              <a:off x="7313175" y="2263394"/>
              <a:ext cx="207300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ВОЖАТСКИЕ КОМАНДЫ ПЕРВЫХ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5F2B6D-0CF8-4D14-85CA-1FE08937592A}"/>
                </a:ext>
              </a:extLst>
            </p:cNvPr>
            <p:cNvSpPr txBox="1"/>
            <p:nvPr/>
          </p:nvSpPr>
          <p:spPr>
            <a:xfrm>
              <a:off x="9563414" y="2263394"/>
              <a:ext cx="21114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КОНКУРС ПЕРВИЧНЫХ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ОТДЕЛЕНИЙ ДВИЖЕНИЯ ПЕРВЫХ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769AC68-48EA-4506-83AC-586886061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91"/>
            <a:stretch/>
          </p:blipFill>
          <p:spPr>
            <a:xfrm>
              <a:off x="2907057" y="1182528"/>
              <a:ext cx="1908696" cy="1076844"/>
            </a:xfrm>
            <a:prstGeom prst="roundRect">
              <a:avLst>
                <a:gd name="adj" fmla="val 4818"/>
              </a:avLst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90A9A04-A25A-429E-B4C0-DBA5E0612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" t="-829" r="-557" b="17582"/>
            <a:stretch/>
          </p:blipFill>
          <p:spPr>
            <a:xfrm>
              <a:off x="5154591" y="1178506"/>
              <a:ext cx="1908696" cy="1080865"/>
            </a:xfrm>
            <a:prstGeom prst="roundRect">
              <a:avLst>
                <a:gd name="adj" fmla="val 6830"/>
              </a:avLst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EE6C68B-E103-4733-8064-A00ED1D7F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4" t="9999" r="1334" b="11117"/>
            <a:stretch/>
          </p:blipFill>
          <p:spPr>
            <a:xfrm>
              <a:off x="9631548" y="1170839"/>
              <a:ext cx="1908697" cy="1080865"/>
            </a:xfrm>
            <a:prstGeom prst="roundRect">
              <a:avLst>
                <a:gd name="adj" fmla="val 7814"/>
              </a:avLst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BCE39AD-DFD3-496C-9DD3-376F25FFB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" t="13399" r="-564" b="1478"/>
            <a:stretch/>
          </p:blipFill>
          <p:spPr>
            <a:xfrm>
              <a:off x="682302" y="1199530"/>
              <a:ext cx="1898001" cy="1050368"/>
            </a:xfrm>
            <a:prstGeom prst="roundRect">
              <a:avLst>
                <a:gd name="adj" fmla="val 3831"/>
              </a:avLst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157FD63-AA3F-4B2A-89C5-D8B15E219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92" r="3105" b="7961"/>
            <a:stretch/>
          </p:blipFill>
          <p:spPr>
            <a:xfrm>
              <a:off x="7395328" y="1181829"/>
              <a:ext cx="1900480" cy="1068069"/>
            </a:xfrm>
            <a:prstGeom prst="roundRect">
              <a:avLst>
                <a:gd name="adj" fmla="val 5498"/>
              </a:avLst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CA23C74-6065-4D3B-B4BE-47AFF9FE68FD}"/>
              </a:ext>
            </a:extLst>
          </p:cNvPr>
          <p:cNvGrpSpPr/>
          <p:nvPr/>
        </p:nvGrpSpPr>
        <p:grpSpPr>
          <a:xfrm>
            <a:off x="570728" y="2853752"/>
            <a:ext cx="8839684" cy="1484659"/>
            <a:chOff x="570728" y="2757860"/>
            <a:chExt cx="8839684" cy="1484659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AB0CD00C-9FDA-4853-9F08-5835B4450158}"/>
                </a:ext>
              </a:extLst>
            </p:cNvPr>
            <p:cNvSpPr/>
            <p:nvPr/>
          </p:nvSpPr>
          <p:spPr>
            <a:xfrm>
              <a:off x="7292329" y="2908600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3FD19992-B32C-4F7C-A049-5E1FE3408138}"/>
                </a:ext>
              </a:extLst>
            </p:cNvPr>
            <p:cNvSpPr/>
            <p:nvPr/>
          </p:nvSpPr>
          <p:spPr>
            <a:xfrm>
              <a:off x="2804658" y="2911166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949E4B-5F9A-4C4C-A012-79D61097CE4A}"/>
                </a:ext>
              </a:extLst>
            </p:cNvPr>
            <p:cNvSpPr/>
            <p:nvPr/>
          </p:nvSpPr>
          <p:spPr>
            <a:xfrm>
              <a:off x="5049898" y="2908600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152F4E8C-96AB-4391-B391-A06381D5D42C}"/>
                </a:ext>
              </a:extLst>
            </p:cNvPr>
            <p:cNvSpPr/>
            <p:nvPr/>
          </p:nvSpPr>
          <p:spPr>
            <a:xfrm>
              <a:off x="570728" y="2908600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F74467C-68C8-45FA-A1B1-CD043E0F8009}"/>
                </a:ext>
              </a:extLst>
            </p:cNvPr>
            <p:cNvSpPr txBox="1"/>
            <p:nvPr/>
          </p:nvSpPr>
          <p:spPr>
            <a:xfrm>
              <a:off x="659128" y="3882315"/>
              <a:ext cx="1957587" cy="32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НАУЧНЫЕ КЛУБЫ ПЕРВЫХ </a:t>
              </a:r>
            </a:p>
            <a:p>
              <a:pPr algn="ctr"/>
              <a:r>
                <a:rPr lang="ru-RU" sz="73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 Первые в науке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0D4E46F-DCA7-484D-A0F4-6978639FFED2}"/>
                </a:ext>
              </a:extLst>
            </p:cNvPr>
            <p:cNvSpPr txBox="1"/>
            <p:nvPr/>
          </p:nvSpPr>
          <p:spPr>
            <a:xfrm>
              <a:off x="2751944" y="3778263"/>
              <a:ext cx="221406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ФЕСТИВАЛЬ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«РОССИЙСКАЯ ШКОЛЬНАЯ ВЕСНА»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BAC280F-7C22-42D0-851E-62C63E6E554B}"/>
                </a:ext>
              </a:extLst>
            </p:cNvPr>
            <p:cNvSpPr txBox="1"/>
            <p:nvPr/>
          </p:nvSpPr>
          <p:spPr>
            <a:xfrm>
              <a:off x="5469982" y="3775647"/>
              <a:ext cx="1277914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МЕДИАЗАЧЕТ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«МЕДИАПРИТЯЖЕНИЕ»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6C4E1E-1AA2-4913-9865-C81067908133}"/>
                </a:ext>
              </a:extLst>
            </p:cNvPr>
            <p:cNvSpPr txBox="1"/>
            <p:nvPr/>
          </p:nvSpPr>
          <p:spPr>
            <a:xfrm>
              <a:off x="7477482" y="3767021"/>
              <a:ext cx="174438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ШКОЛЫ «БЕЗОПАСНОСТЬ </a:t>
              </a:r>
              <a:b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</a:br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В ДВИЖЕНИИ»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 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48829B9-1008-4327-8CF3-41C55A73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72" b="16433"/>
            <a:stretch/>
          </p:blipFill>
          <p:spPr>
            <a:xfrm>
              <a:off x="7395328" y="2757860"/>
              <a:ext cx="1908696" cy="1017787"/>
            </a:xfrm>
            <a:prstGeom prst="roundRect">
              <a:avLst>
                <a:gd name="adj" fmla="val 3389"/>
              </a:avLst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E614833-E1D6-4C94-8265-8F7D192B3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3" b="14916"/>
            <a:stretch/>
          </p:blipFill>
          <p:spPr>
            <a:xfrm>
              <a:off x="5155543" y="2757860"/>
              <a:ext cx="1906270" cy="1013632"/>
            </a:xfrm>
            <a:prstGeom prst="roundRect">
              <a:avLst>
                <a:gd name="adj" fmla="val 5846"/>
              </a:avLst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7273D2C-9E11-4B5C-8EAA-3DD9406F9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7" b="6308"/>
            <a:stretch/>
          </p:blipFill>
          <p:spPr>
            <a:xfrm>
              <a:off x="2907057" y="2757860"/>
              <a:ext cx="1906270" cy="1009162"/>
            </a:xfrm>
            <a:prstGeom prst="roundRect">
              <a:avLst>
                <a:gd name="adj" fmla="val 5843"/>
              </a:avLst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0F76362-793A-4763-A053-65AA61F8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52"/>
            <a:stretch/>
          </p:blipFill>
          <p:spPr>
            <a:xfrm>
              <a:off x="665049" y="2757860"/>
              <a:ext cx="1906269" cy="1043754"/>
            </a:xfrm>
            <a:prstGeom prst="roundRect">
              <a:avLst>
                <a:gd name="adj" fmla="val 3424"/>
              </a:avLst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CA976B-9C9E-427D-BD5D-0F37C81543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15360" b="5119"/>
          <a:stretch/>
        </p:blipFill>
        <p:spPr>
          <a:xfrm>
            <a:off x="2907057" y="4415507"/>
            <a:ext cx="1893543" cy="1029618"/>
          </a:xfrm>
          <a:prstGeom prst="roundRect">
            <a:avLst>
              <a:gd name="adj" fmla="val 5333"/>
            </a:avLst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6CF0A5-91E2-43E3-8068-EE3776ABD654}"/>
              </a:ext>
            </a:extLst>
          </p:cNvPr>
          <p:cNvSpPr txBox="1"/>
          <p:nvPr/>
        </p:nvSpPr>
        <p:spPr>
          <a:xfrm>
            <a:off x="464721" y="516575"/>
            <a:ext cx="7450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ПРОЕКТЫ ДВИЖЕНИЯ ПЕРВЫХ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3F480C5-03E0-4ADE-BD93-8171914C5379}"/>
              </a:ext>
            </a:extLst>
          </p:cNvPr>
          <p:cNvSpPr/>
          <p:nvPr/>
        </p:nvSpPr>
        <p:spPr>
          <a:xfrm>
            <a:off x="11384527" y="6180203"/>
            <a:ext cx="489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9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D62F3A65-254F-4DD5-8DA2-CC983FD1C68B}"/>
              </a:ext>
            </a:extLst>
          </p:cNvPr>
          <p:cNvSpPr/>
          <p:nvPr/>
        </p:nvSpPr>
        <p:spPr>
          <a:xfrm>
            <a:off x="5048620" y="4561211"/>
            <a:ext cx="2107345" cy="1325614"/>
          </a:xfrm>
          <a:prstGeom prst="roundRect">
            <a:avLst>
              <a:gd name="adj" fmla="val 4872"/>
            </a:avLst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65823F-144E-40D2-B412-E866FFB707EA}"/>
              </a:ext>
            </a:extLst>
          </p:cNvPr>
          <p:cNvSpPr txBox="1"/>
          <p:nvPr/>
        </p:nvSpPr>
        <p:spPr>
          <a:xfrm>
            <a:off x="5133011" y="5474634"/>
            <a:ext cx="1928722" cy="43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«ПОХОДЫ ПЕРВЫХ – БОЛЬШЕ, ЧЕМ ПУТЕШЕСТВИЕ »</a:t>
            </a:r>
          </a:p>
          <a:p>
            <a:pPr algn="ctr"/>
            <a:r>
              <a:rPr lang="ru-RU" sz="73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Всероссийский проект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FC9310-0526-49EE-8814-8715F494DA5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73" y="4410257"/>
            <a:ext cx="1904886" cy="1029618"/>
          </a:xfrm>
          <a:prstGeom prst="roundRect">
            <a:avLst>
              <a:gd name="adj" fmla="val 5333"/>
            </a:avLst>
          </a:prstGeom>
        </p:spPr>
      </p:pic>
    </p:spTree>
    <p:extLst>
      <p:ext uri="{BB962C8B-B14F-4D97-AF65-F5344CB8AC3E}">
        <p14:creationId xmlns:p14="http://schemas.microsoft.com/office/powerpoint/2010/main" val="32067792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751</Words>
  <Application>Microsoft Office PowerPoint</Application>
  <PresentationFormat>Широкоэкранный</PresentationFormat>
  <Paragraphs>262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Pervye Extended Bold</vt:lpstr>
      <vt:lpstr>Calibri Light</vt:lpstr>
      <vt:lpstr>Inter V Semi Bold Italic</vt:lpstr>
      <vt:lpstr>Inter</vt:lpstr>
      <vt:lpstr>Inter Medium</vt:lpstr>
      <vt:lpstr>Pervye Book</vt:lpstr>
      <vt:lpstr>Calibri</vt:lpstr>
      <vt:lpstr>Inter V Medium Italic</vt:lpstr>
      <vt:lpstr>Arial</vt:lpstr>
      <vt:lpstr>Тема Office</vt:lpstr>
      <vt:lpstr>О РОЛИ ДВИЖЕНИЯ ПЕРВЫХ  В РАЗВИТИИ СИСТЕМЫ ВОСПИТАНИЯ ДЕТЕЙ И МОЛОДЁЖИ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РОЛИ ДВИЖЕНИЯ ПЕРВЫХ  В РАЗВИТИИ СИСТЕМЫ ВОСПИТАНИЯ ДЕТЕЙ И МОЛОДЕЖИ</dc:title>
  <dc:creator>Владимирова Ольга Сергеевна</dc:creator>
  <cp:lastModifiedBy>user</cp:lastModifiedBy>
  <cp:revision>373</cp:revision>
  <dcterms:created xsi:type="dcterms:W3CDTF">2025-07-22T09:20:04Z</dcterms:created>
  <dcterms:modified xsi:type="dcterms:W3CDTF">2025-09-05T10:29:43Z</dcterms:modified>
</cp:coreProperties>
</file>