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62" r:id="rId4"/>
    <p:sldId id="261" r:id="rId5"/>
    <p:sldId id="259" r:id="rId6"/>
    <p:sldId id="257" r:id="rId7"/>
    <p:sldId id="260" r:id="rId8"/>
    <p:sldId id="266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376"/>
    <a:srgbClr val="005696"/>
    <a:srgbClr val="00355C"/>
    <a:srgbClr val="1504EC"/>
    <a:srgbClr val="FEFE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65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50F0-0694-4921-BB9C-3F99965F490B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57DD3-8830-4EC7-999D-07B0CB686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E09D9-124C-456C-A479-F51ACE2FF537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8A665-A9DF-49A4-8637-34CF594E9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43AE-D4D8-4BBF-AFB8-85DC2D94B3BE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8F9D8-F15A-437A-BB13-1EF1D949A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36C4E-4D8C-4A85-ACC1-85CC76857EFE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F51B-6303-41C7-9E9B-BAAB9DA53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CED23-819C-4CAA-BB8B-F61E851F9238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FA12-2034-40BE-82FD-D57340054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3B3F7-F2A0-44D3-A1B2-6096793C2D3F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77D6-66A9-44B0-AEDB-F325D5B26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C16A5-A85C-41B3-B63A-5BB94EE83B4E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23F90-DD51-484D-BE41-D9A3098349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F4BE2-F478-4E78-ADCB-4F5D9B9948BB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F685-19D3-405B-96C1-5EA5C5066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8077-CD55-4C34-B87B-53C390C816BD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BF387-B5B0-4784-A08B-CCE06B4E4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946C2-1D5B-4A74-9DE6-D31DD4B9D4B7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22B6F-1D32-4F2D-9739-F0D2D2CC4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112B3-3543-402E-9133-E1834D4B2BD6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1BA70-FC49-4F8C-9A09-A859B45C6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A19A-7EBD-4892-9F4F-C65E629B1A0A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B9CB7-73A9-44F4-B552-352EF3130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25062-8538-4CDB-BFC2-FBD9991CD475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7AF57-4E3E-456A-87DA-D0EF9BF53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D61B4-DBD5-4315-A694-B7F2973C6CCF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507F5-348D-4F34-8082-821C2A7F8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89866-0C4C-4638-903D-9A13A1F64CF3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CB310-9588-4BA2-BFD9-F9901F14D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E07A-83B4-4AE1-96B5-3F335ED3B70E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B332-7B07-41D5-8088-15A98D5CE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869673-8AE6-4292-A1D1-6EE1BAE54D41}" type="datetimeFigureOut">
              <a:rPr lang="ru-RU"/>
              <a:pPr>
                <a:defRPr/>
              </a:pPr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D34857C6-740B-4938-A30C-6DB181975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09" r:id="rId3"/>
    <p:sldLayoutId id="2147483708" r:id="rId4"/>
    <p:sldLayoutId id="2147483707" r:id="rId5"/>
    <p:sldLayoutId id="2147483706" r:id="rId6"/>
    <p:sldLayoutId id="2147483705" r:id="rId7"/>
    <p:sldLayoutId id="2147483704" r:id="rId8"/>
    <p:sldLayoutId id="2147483703" r:id="rId9"/>
    <p:sldLayoutId id="2147483702" r:id="rId10"/>
    <p:sldLayoutId id="2147483712" r:id="rId11"/>
    <p:sldLayoutId id="2147483701" r:id="rId12"/>
    <p:sldLayoutId id="2147483713" r:id="rId13"/>
    <p:sldLayoutId id="2147483700" r:id="rId14"/>
    <p:sldLayoutId id="2147483699" r:id="rId15"/>
    <p:sldLayoutId id="2147483698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592138" y="1963738"/>
            <a:ext cx="922972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Trebuchet MS" pitchFamily="34" charset="0"/>
              </a:rPr>
              <a:t>Реализация индивидуального проекта </a:t>
            </a:r>
          </a:p>
          <a:p>
            <a:r>
              <a:rPr lang="ru-RU" sz="3600" b="1">
                <a:solidFill>
                  <a:srgbClr val="0070C0"/>
                </a:solidFill>
                <a:latin typeface="Trebuchet MS" pitchFamily="34" charset="0"/>
              </a:rPr>
              <a:t>на уровне среднего общего образования</a:t>
            </a:r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914400" y="4233863"/>
            <a:ext cx="7924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B0F0"/>
                </a:solidFill>
                <a:latin typeface="Trebuchet MS" pitchFamily="34" charset="0"/>
              </a:rPr>
              <a:t>Майорова Татьяна Алексеевна,</a:t>
            </a:r>
            <a:br>
              <a:rPr lang="ru-RU" sz="2400" b="1">
                <a:solidFill>
                  <a:srgbClr val="00B0F0"/>
                </a:solidFill>
                <a:latin typeface="Trebuchet MS" pitchFamily="34" charset="0"/>
              </a:rPr>
            </a:br>
            <a:r>
              <a:rPr lang="ru-RU" sz="2400" b="1">
                <a:solidFill>
                  <a:srgbClr val="00B0F0"/>
                </a:solidFill>
                <a:latin typeface="Trebuchet MS" pitchFamily="34" charset="0"/>
              </a:rPr>
              <a:t>заместитель директора МБОУ «Лицей № 22»</a:t>
            </a:r>
          </a:p>
        </p:txBody>
      </p:sp>
      <p:pic>
        <p:nvPicPr>
          <p:cNvPr id="18436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122054" y="0"/>
            <a:ext cx="1286077" cy="176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6138" y="711200"/>
            <a:ext cx="826452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Требования к условиям реализации основной образовательной программы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03338" y="2235200"/>
            <a:ext cx="737235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кадровые, </a:t>
            </a:r>
          </a:p>
          <a:p>
            <a:pPr marL="457200" indent="-457200">
              <a:buFontTx/>
              <a:buChar char="-"/>
            </a:pPr>
            <a:endParaRPr lang="ru-RU" sz="3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финансовые, </a:t>
            </a:r>
          </a:p>
          <a:p>
            <a:pPr marL="457200" indent="-457200"/>
            <a:endParaRPr lang="ru-RU" sz="32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материально-технические </a:t>
            </a:r>
            <a:endParaRPr lang="ru-RU" sz="3200" b="1">
              <a:solidFill>
                <a:srgbClr val="0070C0"/>
              </a:solidFill>
              <a:latin typeface="Trebuchet MS" pitchFamily="34" charset="0"/>
            </a:endParaRPr>
          </a:p>
        </p:txBody>
      </p:sp>
      <p:pic>
        <p:nvPicPr>
          <p:cNvPr id="27652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2"/>
          <p:cNvSpPr txBox="1">
            <a:spLocks noChangeArrowheads="1"/>
          </p:cNvSpPr>
          <p:nvPr/>
        </p:nvSpPr>
        <p:spPr bwMode="auto">
          <a:xfrm>
            <a:off x="863600" y="2540000"/>
            <a:ext cx="8991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70C0"/>
                </a:solidFill>
                <a:latin typeface="Trebuchet MS" pitchFamily="34" charset="0"/>
              </a:rPr>
              <a:t>Спасибо за внимание! </a:t>
            </a:r>
          </a:p>
          <a:p>
            <a:r>
              <a:rPr lang="ru-RU" sz="3200" b="1">
                <a:solidFill>
                  <a:srgbClr val="0070C0"/>
                </a:solidFill>
                <a:latin typeface="Trebuchet MS" pitchFamily="34" charset="0"/>
              </a:rPr>
              <a:t>Постараюсь ответить на ваши вопросы)</a:t>
            </a:r>
          </a:p>
        </p:txBody>
      </p:sp>
      <p:pic>
        <p:nvPicPr>
          <p:cNvPr id="28675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1592263" y="1065213"/>
            <a:ext cx="792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9458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068388" y="692150"/>
            <a:ext cx="8488362" cy="946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800"/>
              </a:spcBef>
            </a:pPr>
            <a:r>
              <a:rPr lang="ru-RU" sz="2800" b="1">
                <a:solidFill>
                  <a:srgbClr val="005696"/>
                </a:solidFill>
                <a:latin typeface="Times New Roman" pitchFamily="18" charset="0"/>
                <a:cs typeface="Times New Roman" pitchFamily="18" charset="0"/>
              </a:rPr>
              <a:t>II. Требования к результатам освоения основной образовательной программы</a:t>
            </a:r>
            <a:r>
              <a:rPr lang="ru-RU" sz="2400" b="1">
                <a:solidFill>
                  <a:srgbClr val="00569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460" name="Прямоугольник 8"/>
          <p:cNvSpPr>
            <a:spLocks noChangeArrowheads="1"/>
          </p:cNvSpPr>
          <p:nvPr/>
        </p:nvSpPr>
        <p:spPr bwMode="auto">
          <a:xfrm>
            <a:off x="1049338" y="2032000"/>
            <a:ext cx="8094662" cy="401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11. Индивидуальный проект представляет собой особую форму организации деятельности обучающихся (учебное исследование или учебный проект).</a:t>
            </a:r>
          </a:p>
          <a:p>
            <a:pPr indent="449263" algn="just">
              <a:lnSpc>
                <a:spcPct val="110000"/>
              </a:lnSpc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Индивидуальный проект выполняется обучающимся самостоятельно под руководством учителя (</a:t>
            </a:r>
            <a:r>
              <a:rPr lang="ru-RU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тьютора</a:t>
            </a: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по выбранной теме в рамках одного или нескольких изучаемых учебных предметов, курсов в любой избранной области деятельности (познавательной, практической, учебно-исследовательской, социальной, художественно-творческой, иной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227013" y="0"/>
            <a:ext cx="9355137" cy="66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>
              <a:lnSpc>
                <a:spcPct val="110000"/>
              </a:lnSpc>
            </a:pPr>
            <a:r>
              <a:rPr lang="ru-RU" sz="2800" b="1">
                <a:solidFill>
                  <a:srgbClr val="005696"/>
                </a:solidFill>
                <a:latin typeface="Times New Roman" pitchFamily="18" charset="0"/>
                <a:cs typeface="Times New Roman" pitchFamily="18" charset="0"/>
              </a:rPr>
              <a:t>Результаты выполнения индивидуального проекта должны отражать:</a:t>
            </a:r>
          </a:p>
          <a:p>
            <a:pPr indent="449263" algn="just">
              <a:lnSpc>
                <a:spcPct val="110000"/>
              </a:lnSpc>
              <a:buFontTx/>
              <a:buChar char="•"/>
            </a:pPr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 навыков коммуникативной, учебно-исследовательской деятельности, критического мышления;</a:t>
            </a:r>
          </a:p>
          <a:p>
            <a:pPr indent="449263" algn="just">
              <a:lnSpc>
                <a:spcPct val="110000"/>
              </a:lnSpc>
            </a:pPr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способность к инновационной, аналитической, творческой, интеллектуальной деятельности;</a:t>
            </a:r>
          </a:p>
          <a:p>
            <a:pPr indent="449263" algn="just">
              <a:lnSpc>
                <a:spcPct val="110000"/>
              </a:lnSpc>
              <a:buFontTx/>
              <a:buChar char="•"/>
            </a:pPr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сформированность навыков проектной деятельности, а также самостоятельного применения приобретённых знаний и способов действий при решении различных задач, используя знания одного или нескольких учебных предметов или предметных областей;</a:t>
            </a:r>
          </a:p>
          <a:p>
            <a:pPr indent="449263" algn="just">
              <a:lnSpc>
                <a:spcPct val="110000"/>
              </a:lnSpc>
              <a:buFontTx/>
              <a:buChar char="•"/>
            </a:pPr>
            <a:r>
              <a:rPr lang="ru-RU" sz="2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способность 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результатов исследования на основе собранных данных, презентации результатов.</a:t>
            </a:r>
          </a:p>
        </p:txBody>
      </p:sp>
      <p:pic>
        <p:nvPicPr>
          <p:cNvPr id="20483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600" y="415925"/>
            <a:ext cx="8839200" cy="6200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>
              <a:lnSpc>
                <a:spcPct val="110000"/>
              </a:lnSpc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Индивидуальный проект выполняется обучающимся в течение одного или двух лет в рамках учебного времени, специально отведённого учебным планом, и должен быть представлен в виде завершённого учебного исследования или разработанного проекта: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информационного,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творческого,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социального,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прикладного,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инновационного,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конструкторского, </a:t>
            </a:r>
          </a:p>
          <a:p>
            <a:pPr indent="449263" algn="just">
              <a:lnSpc>
                <a:spcPct val="110000"/>
              </a:lnSpc>
              <a:buFontTx/>
              <a:buChar char="-"/>
            </a:pPr>
            <a:r>
              <a:rPr lang="ru-RU" sz="2800" b="1" i="1" dirty="0" smtClean="0">
                <a:solidFill>
                  <a:srgbClr val="004376"/>
                </a:solidFill>
                <a:latin typeface="Times New Roman" pitchFamily="18" charset="0"/>
                <a:cs typeface="Times New Roman" pitchFamily="18" charset="0"/>
              </a:rPr>
              <a:t>инженерного</a:t>
            </a:r>
            <a:endParaRPr lang="ru-RU" sz="2800" b="1" i="1" dirty="0">
              <a:solidFill>
                <a:srgbClr val="00437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/>
          <p:cNvPicPr>
            <a:picLocks noChangeAspect="1"/>
          </p:cNvPicPr>
          <p:nvPr/>
        </p:nvPicPr>
        <p:blipFill>
          <a:blip r:embed="rId2" cstate="print"/>
          <a:srcRect l="21649" t="6412" r="21066" b="8453"/>
          <a:stretch>
            <a:fillRect/>
          </a:stretch>
        </p:blipFill>
        <p:spPr bwMode="auto">
          <a:xfrm>
            <a:off x="1693863" y="204788"/>
            <a:ext cx="7162800" cy="665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 cstate="print"/>
          <a:srcRect l="23705" t="12370" r="20863" b="14545"/>
          <a:stretch>
            <a:fillRect/>
          </a:stretch>
        </p:blipFill>
        <p:spPr bwMode="auto">
          <a:xfrm>
            <a:off x="1135063" y="650875"/>
            <a:ext cx="73660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Рисунок 2"/>
          <p:cNvPicPr>
            <a:picLocks noChangeAspect="1"/>
          </p:cNvPicPr>
          <p:nvPr/>
        </p:nvPicPr>
        <p:blipFill>
          <a:blip r:embed="rId3" cstate="print"/>
          <a:srcRect l="26173" t="15729" r="18642" b="78543"/>
          <a:stretch>
            <a:fillRect/>
          </a:stretch>
        </p:blipFill>
        <p:spPr bwMode="auto">
          <a:xfrm>
            <a:off x="1262063" y="188913"/>
            <a:ext cx="711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 cstate="print"/>
          <a:srcRect l="21605" t="20074" r="19260" b="17111"/>
          <a:stretch>
            <a:fillRect/>
          </a:stretch>
        </p:blipFill>
        <p:spPr bwMode="auto">
          <a:xfrm>
            <a:off x="423863" y="439738"/>
            <a:ext cx="9053512" cy="601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Рисунок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0938" y="627063"/>
            <a:ext cx="8196262" cy="5538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Алгоритм выполнения ИП в лицее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Элективный курс «Проектная деятельность старшеклассников» (1-я четверть 10 класса)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70C0"/>
                </a:solidFill>
                <a:latin typeface="+mn-lt"/>
              </a:rPr>
              <a:t>Защита тем (идей) индивидуальных проектов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70C0"/>
                </a:solidFill>
                <a:latin typeface="+mn-lt"/>
              </a:rPr>
              <a:t>Разработка критериев оценки ИП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70C0"/>
                </a:solidFill>
                <a:latin typeface="+mn-lt"/>
              </a:rPr>
              <a:t>Составление паспорта ИП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70C0"/>
              </a:solidFill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Работа с научными руководителями (</a:t>
            </a:r>
            <a:r>
              <a:rPr lang="ru-RU" sz="2400" b="1" dirty="0" err="1">
                <a:solidFill>
                  <a:srgbClr val="0070C0"/>
                </a:solidFill>
                <a:latin typeface="+mn-lt"/>
              </a:rPr>
              <a:t>тьюторами</a:t>
            </a:r>
            <a:r>
              <a:rPr lang="ru-RU" sz="2400" b="1" dirty="0">
                <a:solidFill>
                  <a:srgbClr val="0070C0"/>
                </a:solidFill>
                <a:latin typeface="+mn-lt"/>
              </a:rPr>
              <a:t>)  (фиксируется с помощью специальных дневников)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Защита ИП в рамках Дня науки, Дней лицея, конкурсов («Молодые профессионалы» и т.п.), конференций («Молодая наука в классическом университете» и др.) в присутствии комиссии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Оформление отчетной документации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latin typeface="+mn-lt"/>
            </a:endParaRPr>
          </a:p>
        </p:txBody>
      </p:sp>
      <p:pic>
        <p:nvPicPr>
          <p:cNvPr id="25603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6538" y="692150"/>
            <a:ext cx="60960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/>
            <a:r>
              <a:rPr lang="ru-RU" sz="2800" b="1">
                <a:solidFill>
                  <a:srgbClr val="0070C0"/>
                </a:solidFill>
                <a:latin typeface="Trebuchet MS" pitchFamily="34" charset="0"/>
              </a:rPr>
              <a:t>III. Требования к структуре основной образовательной программы </a:t>
            </a:r>
            <a:endParaRPr lang="ru-RU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/>
            <a:r>
              <a:rPr 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18.2. Содержательный раздел основной образовательной программы:</a:t>
            </a:r>
          </a:p>
          <a:p>
            <a:pPr indent="449263"/>
            <a:r>
              <a:rPr lang="ru-RU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18.2.1. Программа развития универсальных учебных действий на ступени среднего (полного) общего образования </a:t>
            </a:r>
            <a:endParaRPr lang="ru-RU" sz="2800" b="1">
              <a:solidFill>
                <a:srgbClr val="0070C0"/>
              </a:solidFill>
              <a:latin typeface="Trebuchet MS" pitchFamily="34" charset="0"/>
            </a:endParaRPr>
          </a:p>
        </p:txBody>
      </p:sp>
      <p:pic>
        <p:nvPicPr>
          <p:cNvPr id="26627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BFD"/>
              </a:clrFrom>
              <a:clrTo>
                <a:srgbClr val="FAFBFD">
                  <a:alpha val="0"/>
                </a:srgbClr>
              </a:clrTo>
            </a:clrChange>
          </a:blip>
          <a:srcRect l="39841" t="15794" r="35934" b="47168"/>
          <a:stretch>
            <a:fillRect/>
          </a:stretch>
        </p:blipFill>
        <p:spPr bwMode="auto">
          <a:xfrm>
            <a:off x="11272838" y="268288"/>
            <a:ext cx="71596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274</Words>
  <Application>Microsoft Office PowerPoint</Application>
  <PresentationFormat>Произвольный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Майорова ТА</dc:creator>
  <cp:lastModifiedBy>User</cp:lastModifiedBy>
  <cp:revision>15</cp:revision>
  <dcterms:created xsi:type="dcterms:W3CDTF">2019-10-15T09:41:56Z</dcterms:created>
  <dcterms:modified xsi:type="dcterms:W3CDTF">2019-10-15T19:40:55Z</dcterms:modified>
</cp:coreProperties>
</file>