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9866313" cy="67357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588628" y="0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20043E-8E45-470A-9EC2-38CF41457FF6}" type="datetimeFigureOut">
              <a:rPr lang="ru-RU" smtClean="0"/>
              <a:t>16.10.2019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397806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588628" y="6397806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55FBD5-AC3A-4214-B243-E1BB245033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50805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3B9D3-FB28-45E3-939E-4FA5C39CF7A2}" type="datetimeFigureOut">
              <a:rPr lang="ru-RU" smtClean="0"/>
              <a:t>16.10.2019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BFAA2-1190-478D-8246-AF8C68F6CC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1920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3B9D3-FB28-45E3-939E-4FA5C39CF7A2}" type="datetimeFigureOut">
              <a:rPr lang="ru-RU" smtClean="0"/>
              <a:t>16.10.2019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BFAA2-1190-478D-8246-AF8C68F6CC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1436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3B9D3-FB28-45E3-939E-4FA5C39CF7A2}" type="datetimeFigureOut">
              <a:rPr lang="ru-RU" smtClean="0"/>
              <a:t>16.10.2019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BFAA2-1190-478D-8246-AF8C68F6CC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1795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3B9D3-FB28-45E3-939E-4FA5C39CF7A2}" type="datetimeFigureOut">
              <a:rPr lang="ru-RU" smtClean="0"/>
              <a:t>16.10.2019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BFAA2-1190-478D-8246-AF8C68F6CC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6593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3B9D3-FB28-45E3-939E-4FA5C39CF7A2}" type="datetimeFigureOut">
              <a:rPr lang="ru-RU" smtClean="0"/>
              <a:t>16.10.2019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BFAA2-1190-478D-8246-AF8C68F6CC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7258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3B9D3-FB28-45E3-939E-4FA5C39CF7A2}" type="datetimeFigureOut">
              <a:rPr lang="ru-RU" smtClean="0"/>
              <a:t>16.10.2019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BFAA2-1190-478D-8246-AF8C68F6CC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2547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3B9D3-FB28-45E3-939E-4FA5C39CF7A2}" type="datetimeFigureOut">
              <a:rPr lang="ru-RU" smtClean="0"/>
              <a:t>16.10.2019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BFAA2-1190-478D-8246-AF8C68F6CC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1065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3B9D3-FB28-45E3-939E-4FA5C39CF7A2}" type="datetimeFigureOut">
              <a:rPr lang="ru-RU" smtClean="0"/>
              <a:t>16.10.2019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BFAA2-1190-478D-8246-AF8C68F6CC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52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3B9D3-FB28-45E3-939E-4FA5C39CF7A2}" type="datetimeFigureOut">
              <a:rPr lang="ru-RU" smtClean="0"/>
              <a:t>16.10.2019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BFAA2-1190-478D-8246-AF8C68F6CC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3114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3B9D3-FB28-45E3-939E-4FA5C39CF7A2}" type="datetimeFigureOut">
              <a:rPr lang="ru-RU" smtClean="0"/>
              <a:t>16.10.2019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BFAA2-1190-478D-8246-AF8C68F6CC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1898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3B9D3-FB28-45E3-939E-4FA5C39CF7A2}" type="datetimeFigureOut">
              <a:rPr lang="ru-RU" smtClean="0"/>
              <a:t>16.10.2019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BFAA2-1190-478D-8246-AF8C68F6CC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2705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3B9D3-FB28-45E3-939E-4FA5C39CF7A2}" type="datetimeFigureOut">
              <a:rPr lang="ru-RU" smtClean="0"/>
              <a:t>16.10.2019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BFAA2-1190-478D-8246-AF8C68F6CC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7459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8800" b="1" dirty="0" smtClean="0">
                <a:solidFill>
                  <a:srgbClr val="C00000"/>
                </a:solidFill>
              </a:rPr>
              <a:t>Учебный план</a:t>
            </a:r>
            <a:endParaRPr lang="ru-RU" sz="8800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8000" b="1" dirty="0" smtClean="0">
                <a:solidFill>
                  <a:schemeClr val="tx2"/>
                </a:solidFill>
              </a:rPr>
              <a:t>ФГОС СОО</a:t>
            </a:r>
            <a:endParaRPr lang="ru-RU" sz="8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653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 fontScale="77500" lnSpcReduction="20000"/>
          </a:bodyPr>
          <a:lstStyle/>
          <a:p>
            <a:r>
              <a:rPr lang="ru-RU" b="1" u="sng" dirty="0" smtClean="0">
                <a:solidFill>
                  <a:schemeClr val="tx2"/>
                </a:solidFill>
              </a:rPr>
              <a:t>11 </a:t>
            </a:r>
            <a:r>
              <a:rPr lang="ru-RU" b="1" u="sng" dirty="0">
                <a:solidFill>
                  <a:schemeClr val="tx2"/>
                </a:solidFill>
              </a:rPr>
              <a:t>(12) учебных предметов</a:t>
            </a:r>
            <a:r>
              <a:rPr lang="ru-RU" dirty="0">
                <a:solidFill>
                  <a:schemeClr val="tx2"/>
                </a:solidFill>
              </a:rPr>
              <a:t> </a:t>
            </a:r>
            <a:endParaRPr lang="ru-RU" dirty="0" smtClean="0">
              <a:solidFill>
                <a:schemeClr val="tx2"/>
              </a:solidFill>
            </a:endParaRPr>
          </a:p>
          <a:p>
            <a:r>
              <a:rPr lang="ru-RU" b="1" dirty="0" smtClean="0">
                <a:solidFill>
                  <a:schemeClr val="tx2"/>
                </a:solidFill>
              </a:rPr>
              <a:t>не </a:t>
            </a:r>
            <a:r>
              <a:rPr lang="ru-RU" b="1" dirty="0">
                <a:solidFill>
                  <a:schemeClr val="tx2"/>
                </a:solidFill>
              </a:rPr>
              <a:t>менее одного учебного предмета из каждой предметной </a:t>
            </a:r>
            <a:r>
              <a:rPr lang="ru-RU" b="1" dirty="0" smtClean="0">
                <a:solidFill>
                  <a:schemeClr val="tx2"/>
                </a:solidFill>
              </a:rPr>
              <a:t>области </a:t>
            </a:r>
          </a:p>
          <a:p>
            <a:r>
              <a:rPr lang="ru-RU" b="1" dirty="0">
                <a:solidFill>
                  <a:schemeClr val="tx2"/>
                </a:solidFill>
              </a:rPr>
              <a:t>учебный план профиля обучения (кроме универсального) должен содержать не менее 3(4) учебных </a:t>
            </a:r>
            <a:r>
              <a:rPr lang="ru-RU" b="1" dirty="0" smtClean="0">
                <a:solidFill>
                  <a:schemeClr val="tx2"/>
                </a:solidFill>
              </a:rPr>
              <a:t>предмета </a:t>
            </a:r>
            <a:r>
              <a:rPr lang="ru-RU" b="1" dirty="0">
                <a:solidFill>
                  <a:schemeClr val="tx2"/>
                </a:solidFill>
              </a:rPr>
              <a:t>на углубленном уровне </a:t>
            </a:r>
            <a:r>
              <a:rPr lang="ru-RU" b="1" dirty="0" smtClean="0">
                <a:solidFill>
                  <a:schemeClr val="tx2"/>
                </a:solidFill>
              </a:rPr>
              <a:t>из </a:t>
            </a:r>
            <a:r>
              <a:rPr lang="ru-RU" b="1" dirty="0">
                <a:solidFill>
                  <a:schemeClr val="tx2"/>
                </a:solidFill>
              </a:rPr>
              <a:t>соответствующей профилю </a:t>
            </a:r>
            <a:r>
              <a:rPr lang="ru-RU" b="1" dirty="0" smtClean="0">
                <a:solidFill>
                  <a:schemeClr val="tx2"/>
                </a:solidFill>
              </a:rPr>
              <a:t>предметной </a:t>
            </a:r>
            <a:r>
              <a:rPr lang="ru-RU" b="1" dirty="0">
                <a:solidFill>
                  <a:schemeClr val="tx2"/>
                </a:solidFill>
              </a:rPr>
              <a:t>области и (или) смежной с ней предметной области</a:t>
            </a:r>
            <a:endParaRPr lang="ru-RU" b="1" dirty="0" smtClean="0">
              <a:solidFill>
                <a:schemeClr val="tx2"/>
              </a:solidFill>
            </a:endParaRPr>
          </a:p>
          <a:p>
            <a:r>
              <a:rPr lang="ru-RU" b="1" dirty="0" smtClean="0">
                <a:solidFill>
                  <a:schemeClr val="tx2"/>
                </a:solidFill>
              </a:rPr>
              <a:t>общие </a:t>
            </a:r>
            <a:r>
              <a:rPr lang="ru-RU" b="1" dirty="0">
                <a:solidFill>
                  <a:schemeClr val="tx2"/>
                </a:solidFill>
              </a:rPr>
              <a:t>для включения во все учебные </a:t>
            </a:r>
            <a:r>
              <a:rPr lang="ru-RU" b="1" dirty="0" smtClean="0">
                <a:solidFill>
                  <a:schemeClr val="tx2"/>
                </a:solidFill>
              </a:rPr>
              <a:t>планы</a:t>
            </a:r>
          </a:p>
          <a:p>
            <a:pPr marL="2058988" lvl="0" indent="-514350">
              <a:buFont typeface="+mj-lt"/>
              <a:buAutoNum type="arabicPeriod"/>
            </a:pPr>
            <a:r>
              <a:rPr lang="ru-RU" b="1" dirty="0">
                <a:solidFill>
                  <a:schemeClr val="tx2"/>
                </a:solidFill>
              </a:rPr>
              <a:t>"Русский язык", </a:t>
            </a:r>
          </a:p>
          <a:p>
            <a:pPr marL="2058988" lvl="0" indent="-514350">
              <a:buFont typeface="+mj-lt"/>
              <a:buAutoNum type="arabicPeriod"/>
            </a:pPr>
            <a:r>
              <a:rPr lang="ru-RU" b="1" dirty="0">
                <a:solidFill>
                  <a:schemeClr val="tx2"/>
                </a:solidFill>
              </a:rPr>
              <a:t>"Литература", </a:t>
            </a:r>
          </a:p>
          <a:p>
            <a:pPr marL="2058988" lvl="0" indent="-514350">
              <a:buFont typeface="+mj-lt"/>
              <a:buAutoNum type="arabicPeriod"/>
            </a:pPr>
            <a:r>
              <a:rPr lang="ru-RU" b="1" dirty="0">
                <a:solidFill>
                  <a:schemeClr val="tx2"/>
                </a:solidFill>
              </a:rPr>
              <a:t>"Иностранный язык", </a:t>
            </a:r>
          </a:p>
          <a:p>
            <a:pPr marL="2058988" lvl="0" indent="-514350">
              <a:buFont typeface="+mj-lt"/>
              <a:buAutoNum type="arabicPeriod"/>
            </a:pPr>
            <a:r>
              <a:rPr lang="ru-RU" b="1" dirty="0">
                <a:solidFill>
                  <a:schemeClr val="tx2"/>
                </a:solidFill>
              </a:rPr>
              <a:t>"Математика", </a:t>
            </a:r>
          </a:p>
          <a:p>
            <a:pPr marL="2058988" lvl="0" indent="-514350">
              <a:buFont typeface="+mj-lt"/>
              <a:buAutoNum type="arabicPeriod"/>
            </a:pPr>
            <a:r>
              <a:rPr lang="ru-RU" b="1" dirty="0">
                <a:solidFill>
                  <a:schemeClr val="tx2"/>
                </a:solidFill>
              </a:rPr>
              <a:t>"История" (или "Россия в мире"),</a:t>
            </a:r>
          </a:p>
          <a:p>
            <a:pPr marL="2058988" lvl="0" indent="-514350">
              <a:buFont typeface="+mj-lt"/>
              <a:buAutoNum type="arabicPeriod"/>
            </a:pPr>
            <a:r>
              <a:rPr lang="ru-RU" b="1" dirty="0">
                <a:solidFill>
                  <a:schemeClr val="tx2"/>
                </a:solidFill>
              </a:rPr>
              <a:t>"Физическая культура", </a:t>
            </a:r>
          </a:p>
          <a:p>
            <a:pPr marL="2058988" lvl="0" indent="-514350">
              <a:buFont typeface="+mj-lt"/>
              <a:buAutoNum type="arabicPeriod"/>
            </a:pPr>
            <a:r>
              <a:rPr lang="ru-RU" b="1" dirty="0" smtClean="0">
                <a:solidFill>
                  <a:schemeClr val="tx2"/>
                </a:solidFill>
              </a:rPr>
              <a:t>«ОБЖ", </a:t>
            </a:r>
            <a:endParaRPr lang="ru-RU" b="1" dirty="0">
              <a:solidFill>
                <a:schemeClr val="tx2"/>
              </a:solidFill>
            </a:endParaRPr>
          </a:p>
          <a:p>
            <a:pPr marL="2058988" lvl="0" indent="-514350">
              <a:buFont typeface="+mj-lt"/>
              <a:buAutoNum type="arabicPeriod"/>
            </a:pPr>
            <a:r>
              <a:rPr lang="ru-RU" b="1" dirty="0">
                <a:solidFill>
                  <a:schemeClr val="tx2"/>
                </a:solidFill>
              </a:rPr>
              <a:t>"Астрономия".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8137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58655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>
                <a:solidFill>
                  <a:schemeClr val="tx2"/>
                </a:solidFill>
              </a:rPr>
              <a:t>Учебный план предусматривает изучение </a:t>
            </a:r>
            <a:r>
              <a:rPr lang="ru-RU" b="1" u="sng" dirty="0">
                <a:solidFill>
                  <a:schemeClr val="tx2"/>
                </a:solidFill>
              </a:rPr>
              <a:t>обязательных учебных предметов</a:t>
            </a:r>
            <a:r>
              <a:rPr lang="ru-RU" b="1" dirty="0">
                <a:solidFill>
                  <a:schemeClr val="tx2"/>
                </a:solidFill>
              </a:rPr>
              <a:t>: </a:t>
            </a:r>
            <a:endParaRPr lang="ru-RU" b="1" dirty="0" smtClean="0">
              <a:solidFill>
                <a:schemeClr val="tx2"/>
              </a:solidFill>
            </a:endParaRPr>
          </a:p>
          <a:p>
            <a:r>
              <a:rPr lang="ru-RU" b="1" dirty="0">
                <a:solidFill>
                  <a:schemeClr val="tx2"/>
                </a:solidFill>
              </a:rPr>
              <a:t>общих для включения во все учебные планы учебных предметов, в том числе на углубленном </a:t>
            </a:r>
            <a:r>
              <a:rPr lang="ru-RU" b="1" dirty="0" smtClean="0">
                <a:solidFill>
                  <a:schemeClr val="tx2"/>
                </a:solidFill>
              </a:rPr>
              <a:t>уровне</a:t>
            </a:r>
            <a:endParaRPr lang="ru-RU" b="1" dirty="0">
              <a:solidFill>
                <a:schemeClr val="tx2"/>
              </a:solidFill>
            </a:endParaRPr>
          </a:p>
          <a:p>
            <a:r>
              <a:rPr lang="ru-RU" b="1" dirty="0" smtClean="0">
                <a:solidFill>
                  <a:schemeClr val="tx2"/>
                </a:solidFill>
              </a:rPr>
              <a:t>учебных </a:t>
            </a:r>
            <a:r>
              <a:rPr lang="ru-RU" b="1" dirty="0">
                <a:solidFill>
                  <a:schemeClr val="tx2"/>
                </a:solidFill>
              </a:rPr>
              <a:t>предметов по выбору из обязательных предметных </a:t>
            </a:r>
            <a:r>
              <a:rPr lang="ru-RU" b="1" dirty="0" smtClean="0">
                <a:solidFill>
                  <a:schemeClr val="tx2"/>
                </a:solidFill>
              </a:rPr>
              <a:t>областей</a:t>
            </a:r>
            <a:endParaRPr lang="ru-RU" b="1" dirty="0" smtClean="0">
              <a:solidFill>
                <a:schemeClr val="tx2"/>
              </a:solidFill>
            </a:endParaRPr>
          </a:p>
          <a:p>
            <a:r>
              <a:rPr lang="ru-RU" b="1" dirty="0" smtClean="0">
                <a:solidFill>
                  <a:schemeClr val="tx2"/>
                </a:solidFill>
              </a:rPr>
              <a:t>дополнительных </a:t>
            </a:r>
            <a:r>
              <a:rPr lang="ru-RU" b="1" dirty="0">
                <a:solidFill>
                  <a:schemeClr val="tx2"/>
                </a:solidFill>
              </a:rPr>
              <a:t>учебных предметов, </a:t>
            </a:r>
            <a:endParaRPr lang="ru-RU" b="1" dirty="0" smtClean="0">
              <a:solidFill>
                <a:schemeClr val="tx2"/>
              </a:solidFill>
            </a:endParaRPr>
          </a:p>
          <a:p>
            <a:r>
              <a:rPr lang="ru-RU" b="1" u="sng" dirty="0" smtClean="0">
                <a:solidFill>
                  <a:schemeClr val="tx2"/>
                </a:solidFill>
              </a:rPr>
              <a:t>курсов </a:t>
            </a:r>
            <a:r>
              <a:rPr lang="ru-RU" b="1" u="sng" dirty="0">
                <a:solidFill>
                  <a:schemeClr val="tx2"/>
                </a:solidFill>
              </a:rPr>
              <a:t>по выбору</a:t>
            </a:r>
            <a:r>
              <a:rPr lang="ru-RU" b="1" dirty="0">
                <a:solidFill>
                  <a:schemeClr val="tx2"/>
                </a:solidFill>
              </a:rPr>
              <a:t> </a:t>
            </a:r>
            <a:r>
              <a:rPr lang="ru-RU" b="1" dirty="0">
                <a:solidFill>
                  <a:schemeClr val="accent2"/>
                </a:solidFill>
              </a:rPr>
              <a:t>(?? элективные курсы входят в состав 11-12 учебных предметов</a:t>
            </a:r>
            <a:r>
              <a:rPr lang="ru-RU" b="1" dirty="0" smtClean="0">
                <a:solidFill>
                  <a:schemeClr val="accent2"/>
                </a:solidFill>
              </a:rPr>
              <a:t>)</a:t>
            </a:r>
            <a:r>
              <a:rPr lang="ru-RU" b="1" dirty="0" smtClean="0">
                <a:solidFill>
                  <a:schemeClr val="tx2"/>
                </a:solidFill>
              </a:rPr>
              <a:t> </a:t>
            </a:r>
            <a:endParaRPr lang="ru-RU" b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3240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6451344"/>
              </p:ext>
            </p:extLst>
          </p:nvPr>
        </p:nvGraphicFramePr>
        <p:xfrm>
          <a:off x="107504" y="188641"/>
          <a:ext cx="8928992" cy="64209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08312"/>
                <a:gridCol w="6120680"/>
              </a:tblGrid>
              <a:tr h="36003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Предметная область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Предметы (подчеркнуты обязательные)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/>
                </a:tc>
              </a:tr>
              <a:tr h="5040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Русский язык и литература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"</a:t>
                      </a:r>
                      <a:r>
                        <a:rPr lang="ru-RU" sz="2000" u="sng" dirty="0">
                          <a:effectLst/>
                        </a:rPr>
                        <a:t>Русский язык</a:t>
                      </a:r>
                      <a:r>
                        <a:rPr lang="ru-RU" sz="2000" dirty="0">
                          <a:effectLst/>
                        </a:rPr>
                        <a:t>" </a:t>
                      </a:r>
                      <a:r>
                        <a:rPr lang="ru-RU" sz="2000" dirty="0" smtClean="0">
                          <a:effectLst/>
                        </a:rPr>
                        <a:t> и "</a:t>
                      </a:r>
                      <a:r>
                        <a:rPr lang="ru-RU" sz="2000" u="sng" dirty="0">
                          <a:effectLst/>
                        </a:rPr>
                        <a:t>Литература</a:t>
                      </a:r>
                      <a:r>
                        <a:rPr lang="ru-RU" sz="2000" dirty="0">
                          <a:effectLst/>
                        </a:rPr>
                        <a:t>" </a:t>
                      </a:r>
                      <a:r>
                        <a:rPr lang="ru-RU" sz="2000" dirty="0" smtClean="0">
                          <a:effectLst/>
                        </a:rPr>
                        <a:t>(Б и У)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/>
                </a:tc>
              </a:tr>
              <a:tr h="7197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</a:rPr>
                        <a:t>Родной язык и родная </a:t>
                      </a:r>
                      <a:r>
                        <a:rPr lang="ru-RU" sz="1800" dirty="0" smtClean="0">
                          <a:solidFill>
                            <a:srgbClr val="FF0000"/>
                          </a:solidFill>
                          <a:effectLst/>
                        </a:rPr>
                        <a:t>литература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"Родной язык" </a:t>
                      </a:r>
                      <a:r>
                        <a:rPr lang="ru-RU" sz="2000" dirty="0" smtClean="0">
                          <a:effectLst/>
                        </a:rPr>
                        <a:t>и "Родная </a:t>
                      </a:r>
                      <a:r>
                        <a:rPr lang="ru-RU" sz="2000" dirty="0">
                          <a:effectLst/>
                        </a:rPr>
                        <a:t>литература" </a:t>
                      </a:r>
                      <a:r>
                        <a:rPr lang="ru-RU" sz="2000" dirty="0" smtClean="0">
                          <a:effectLst/>
                        </a:rPr>
                        <a:t>(Б и У)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/>
                </a:tc>
              </a:tr>
              <a:tr h="48608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Иностранные языки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"</a:t>
                      </a:r>
                      <a:r>
                        <a:rPr lang="ru-RU" sz="2000" u="sng" dirty="0">
                          <a:effectLst/>
                        </a:rPr>
                        <a:t>Иностранный язык</a:t>
                      </a:r>
                      <a:r>
                        <a:rPr lang="ru-RU" sz="2000" dirty="0">
                          <a:effectLst/>
                        </a:rPr>
                        <a:t>" </a:t>
                      </a:r>
                      <a:r>
                        <a:rPr lang="ru-RU" sz="2000" dirty="0" smtClean="0">
                          <a:effectLst/>
                        </a:rPr>
                        <a:t>и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"</a:t>
                      </a:r>
                      <a:r>
                        <a:rPr lang="ru-RU" sz="2000" dirty="0">
                          <a:effectLst/>
                        </a:rPr>
                        <a:t>Второй иностранный язык" </a:t>
                      </a:r>
                      <a:r>
                        <a:rPr lang="ru-RU" sz="2000" dirty="0" smtClean="0">
                          <a:effectLst/>
                        </a:rPr>
                        <a:t>(Б и У)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/>
                </a:tc>
              </a:tr>
              <a:tr h="127018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Общественные науки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"</a:t>
                      </a:r>
                      <a:r>
                        <a:rPr lang="ru-RU" sz="2000" u="sng" dirty="0">
                          <a:effectLst/>
                        </a:rPr>
                        <a:t>История</a:t>
                      </a:r>
                      <a:r>
                        <a:rPr lang="ru-RU" sz="2000" dirty="0">
                          <a:effectLst/>
                        </a:rPr>
                        <a:t>" </a:t>
                      </a:r>
                      <a:r>
                        <a:rPr lang="ru-RU" sz="2000" dirty="0" smtClean="0">
                          <a:effectLst/>
                        </a:rPr>
                        <a:t>(Б и У) </a:t>
                      </a:r>
                      <a:endParaRPr lang="ru-RU" sz="20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ИЛИ </a:t>
                      </a:r>
                      <a:r>
                        <a:rPr lang="ru-RU" sz="2000" dirty="0" smtClean="0">
                          <a:effectLst/>
                        </a:rPr>
                        <a:t>"</a:t>
                      </a:r>
                      <a:r>
                        <a:rPr lang="ru-RU" sz="2000" u="sng" dirty="0">
                          <a:effectLst/>
                        </a:rPr>
                        <a:t>Россия в мире</a:t>
                      </a:r>
                      <a:r>
                        <a:rPr lang="ru-RU" sz="2000" dirty="0">
                          <a:effectLst/>
                        </a:rPr>
                        <a:t>" (базовый уровень)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"География" </a:t>
                      </a:r>
                      <a:r>
                        <a:rPr lang="ru-RU" sz="2000" dirty="0" smtClean="0">
                          <a:effectLst/>
                        </a:rPr>
                        <a:t>и "Экономика</a:t>
                      </a:r>
                      <a:r>
                        <a:rPr lang="ru-RU" sz="2000" dirty="0">
                          <a:effectLst/>
                        </a:rPr>
                        <a:t>" </a:t>
                      </a:r>
                      <a:r>
                        <a:rPr lang="ru-RU" sz="2000" dirty="0" smtClean="0">
                          <a:effectLst/>
                        </a:rPr>
                        <a:t>и "</a:t>
                      </a:r>
                      <a:r>
                        <a:rPr lang="ru-RU" sz="2000" dirty="0">
                          <a:effectLst/>
                        </a:rPr>
                        <a:t>Право" </a:t>
                      </a:r>
                      <a:r>
                        <a:rPr lang="ru-RU" sz="2000" dirty="0" smtClean="0">
                          <a:effectLst/>
                        </a:rPr>
                        <a:t>(Б и У)</a:t>
                      </a:r>
                      <a:endParaRPr lang="ru-RU" sz="20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"Обществознание" (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</a:rPr>
                        <a:t>базовый уровень</a:t>
                      </a:r>
                      <a:r>
                        <a:rPr lang="ru-RU" sz="2000" dirty="0">
                          <a:effectLst/>
                        </a:rPr>
                        <a:t>)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/>
                </a:tc>
              </a:tr>
              <a:tr h="48608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Математика и информатика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"</a:t>
                      </a:r>
                      <a:r>
                        <a:rPr lang="ru-RU" sz="2000" u="sng" dirty="0">
                          <a:effectLst/>
                        </a:rPr>
                        <a:t>Математика</a:t>
                      </a:r>
                      <a:r>
                        <a:rPr lang="ru-RU" sz="2000">
                          <a:effectLst/>
                        </a:rPr>
                        <a:t>" </a:t>
                      </a:r>
                      <a:r>
                        <a:rPr lang="ru-RU" sz="2000" smtClean="0">
                          <a:effectLst/>
                        </a:rPr>
                        <a:t>и "Информатика</a:t>
                      </a:r>
                      <a:r>
                        <a:rPr lang="ru-RU" sz="2000">
                          <a:effectLst/>
                        </a:rPr>
                        <a:t>" </a:t>
                      </a:r>
                      <a:r>
                        <a:rPr lang="ru-RU" sz="2000" smtClean="0">
                          <a:effectLst/>
                        </a:rPr>
                        <a:t>(Б и У)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/>
                </a:tc>
              </a:tr>
              <a:tr h="95133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Естественные науки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"Физика" </a:t>
                      </a:r>
                      <a:r>
                        <a:rPr lang="ru-RU" sz="2000" dirty="0" smtClean="0">
                          <a:effectLst/>
                        </a:rPr>
                        <a:t> и "</a:t>
                      </a:r>
                      <a:r>
                        <a:rPr lang="ru-RU" sz="2000" dirty="0">
                          <a:effectLst/>
                        </a:rPr>
                        <a:t>Химия" </a:t>
                      </a:r>
                      <a:r>
                        <a:rPr lang="ru-RU" sz="2000" dirty="0" smtClean="0">
                          <a:effectLst/>
                        </a:rPr>
                        <a:t>и "</a:t>
                      </a:r>
                      <a:r>
                        <a:rPr lang="ru-RU" sz="2000" dirty="0">
                          <a:effectLst/>
                        </a:rPr>
                        <a:t>Биология" </a:t>
                      </a:r>
                      <a:r>
                        <a:rPr lang="ru-RU" sz="2000" dirty="0" smtClean="0">
                          <a:effectLst/>
                        </a:rPr>
                        <a:t>(Б и У)</a:t>
                      </a:r>
                      <a:endParaRPr lang="ru-RU" sz="20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"</a:t>
                      </a:r>
                      <a:r>
                        <a:rPr lang="ru-RU" sz="2000" u="sng" dirty="0">
                          <a:effectLst/>
                        </a:rPr>
                        <a:t>Астрономия</a:t>
                      </a:r>
                      <a:r>
                        <a:rPr lang="ru-RU" sz="2000" dirty="0">
                          <a:effectLst/>
                        </a:rPr>
                        <a:t>" (базовый уровень)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"Естествознание" (базовый уровень)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/>
                </a:tc>
              </a:tr>
              <a:tr h="97216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Физическая культура, экология и </a:t>
                      </a:r>
                      <a:r>
                        <a:rPr lang="ru-RU" sz="2000" dirty="0" smtClean="0">
                          <a:effectLst/>
                        </a:rPr>
                        <a:t>ОБЖ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"</a:t>
                      </a:r>
                      <a:r>
                        <a:rPr lang="ru-RU" sz="2000" u="sng" dirty="0">
                          <a:effectLst/>
                        </a:rPr>
                        <a:t>Физическая культура</a:t>
                      </a:r>
                      <a:r>
                        <a:rPr lang="ru-RU" sz="2000" dirty="0">
                          <a:effectLst/>
                        </a:rPr>
                        <a:t>" </a:t>
                      </a:r>
                      <a:r>
                        <a:rPr lang="ru-RU" sz="2000" dirty="0" smtClean="0">
                          <a:effectLst/>
                        </a:rPr>
                        <a:t>и "</a:t>
                      </a:r>
                      <a:r>
                        <a:rPr lang="ru-RU" sz="2000" dirty="0">
                          <a:effectLst/>
                        </a:rPr>
                        <a:t>Экология" </a:t>
                      </a:r>
                      <a:r>
                        <a:rPr lang="ru-RU" sz="2000" dirty="0" smtClean="0">
                          <a:effectLst/>
                        </a:rPr>
                        <a:t>и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"</a:t>
                      </a:r>
                      <a:r>
                        <a:rPr lang="ru-RU" sz="2000" u="sng" dirty="0" smtClean="0">
                          <a:effectLst/>
                        </a:rPr>
                        <a:t>Основы </a:t>
                      </a:r>
                      <a:r>
                        <a:rPr lang="ru-RU" sz="2000" u="sng" dirty="0">
                          <a:effectLst/>
                        </a:rPr>
                        <a:t>безопасности жизнедеятельности</a:t>
                      </a:r>
                      <a:r>
                        <a:rPr lang="ru-RU" sz="2000" dirty="0">
                          <a:effectLst/>
                        </a:rPr>
                        <a:t>" </a:t>
                      </a:r>
                      <a:endParaRPr lang="ru-RU" sz="2000" dirty="0" smtClean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(</a:t>
                      </a:r>
                      <a:r>
                        <a:rPr lang="ru-RU" sz="2000" dirty="0">
                          <a:effectLst/>
                        </a:rPr>
                        <a:t>базовый уровень)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9032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2073"/>
            <a:ext cx="8229600" cy="464599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Технологический профиль (вариант 1)</a:t>
            </a:r>
            <a:endParaRPr lang="ru-RU" sz="28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2138156"/>
              </p:ext>
            </p:extLst>
          </p:nvPr>
        </p:nvGraphicFramePr>
        <p:xfrm>
          <a:off x="107504" y="404664"/>
          <a:ext cx="8928992" cy="64209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08312"/>
                <a:gridCol w="6120680"/>
              </a:tblGrid>
              <a:tr h="36003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Предметная область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Предметы (подчеркнуты обязательные) = 11 (12?)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/>
                </a:tc>
              </a:tr>
              <a:tr h="5040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Русский язык и литература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"</a:t>
                      </a:r>
                      <a:r>
                        <a:rPr lang="ru-RU" sz="2000" u="sng" dirty="0">
                          <a:effectLst/>
                        </a:rPr>
                        <a:t>Русский </a:t>
                      </a:r>
                      <a:r>
                        <a:rPr lang="ru-RU" sz="2000" u="sng" dirty="0" smtClean="0">
                          <a:effectLst/>
                        </a:rPr>
                        <a:t>язык</a:t>
                      </a:r>
                      <a:r>
                        <a:rPr lang="ru-RU" sz="2000" dirty="0" smtClean="0">
                          <a:effectLst/>
                        </a:rPr>
                        <a:t>" (</a:t>
                      </a:r>
                      <a:r>
                        <a:rPr lang="ru-RU" sz="2000" dirty="0" smtClean="0">
                          <a:solidFill>
                            <a:srgbClr val="FF0000"/>
                          </a:solidFill>
                          <a:effectLst/>
                        </a:rPr>
                        <a:t>Б</a:t>
                      </a:r>
                      <a:r>
                        <a:rPr lang="ru-RU" sz="2000" dirty="0" smtClean="0">
                          <a:effectLst/>
                        </a:rPr>
                        <a:t>  и У) "</a:t>
                      </a:r>
                      <a:r>
                        <a:rPr lang="ru-RU" sz="2000" u="sng" dirty="0" smtClean="0">
                          <a:effectLst/>
                        </a:rPr>
                        <a:t>Литература</a:t>
                      </a:r>
                      <a:r>
                        <a:rPr lang="ru-RU" sz="2000" dirty="0">
                          <a:effectLst/>
                        </a:rPr>
                        <a:t>" </a:t>
                      </a:r>
                      <a:r>
                        <a:rPr lang="ru-RU" sz="2000" dirty="0" smtClean="0">
                          <a:effectLst/>
                        </a:rPr>
                        <a:t>(</a:t>
                      </a:r>
                      <a:r>
                        <a:rPr lang="ru-RU" sz="2000" dirty="0" smtClean="0">
                          <a:solidFill>
                            <a:srgbClr val="FF0000"/>
                          </a:solidFill>
                          <a:effectLst/>
                        </a:rPr>
                        <a:t>Б</a:t>
                      </a:r>
                      <a:r>
                        <a:rPr lang="ru-RU" sz="2000" dirty="0" smtClean="0">
                          <a:effectLst/>
                        </a:rPr>
                        <a:t> и У)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/>
                </a:tc>
              </a:tr>
              <a:tr h="7197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</a:rPr>
                        <a:t>Родной язык и родная </a:t>
                      </a: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</a:rPr>
                        <a:t>литература </a:t>
                      </a:r>
                      <a:r>
                        <a:rPr lang="ru-RU" sz="1800" dirty="0" smtClean="0">
                          <a:solidFill>
                            <a:srgbClr val="FF0000"/>
                          </a:solidFill>
                          <a:effectLst/>
                        </a:rPr>
                        <a:t>???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"Родной язык" </a:t>
                      </a:r>
                      <a:r>
                        <a:rPr lang="ru-RU" sz="2000" dirty="0" smtClean="0">
                          <a:effectLst/>
                        </a:rPr>
                        <a:t>и "Родная </a:t>
                      </a:r>
                      <a:r>
                        <a:rPr lang="ru-RU" sz="2000" dirty="0">
                          <a:effectLst/>
                        </a:rPr>
                        <a:t>литература" </a:t>
                      </a:r>
                      <a:r>
                        <a:rPr lang="ru-RU" sz="2000" dirty="0" smtClean="0">
                          <a:effectLst/>
                        </a:rPr>
                        <a:t>(Б и У)</a:t>
                      </a:r>
                    </a:p>
                  </a:txBody>
                  <a:tcPr marL="56764" marR="56764" marT="0" marB="0"/>
                </a:tc>
              </a:tr>
              <a:tr h="48608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Иностранные языки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"</a:t>
                      </a:r>
                      <a:r>
                        <a:rPr lang="ru-RU" sz="2000" u="sng" dirty="0">
                          <a:effectLst/>
                        </a:rPr>
                        <a:t>Иностранный язык</a:t>
                      </a:r>
                      <a:r>
                        <a:rPr lang="ru-RU" sz="2000" dirty="0">
                          <a:effectLst/>
                        </a:rPr>
                        <a:t>" </a:t>
                      </a:r>
                      <a:r>
                        <a:rPr lang="ru-RU" sz="2000" dirty="0" smtClean="0">
                          <a:effectLst/>
                        </a:rPr>
                        <a:t>(</a:t>
                      </a:r>
                      <a:r>
                        <a:rPr lang="ru-RU" sz="2000" dirty="0" smtClean="0">
                          <a:solidFill>
                            <a:srgbClr val="FF0000"/>
                          </a:solidFill>
                          <a:effectLst/>
                        </a:rPr>
                        <a:t>Б </a:t>
                      </a:r>
                      <a:r>
                        <a:rPr lang="ru-RU" sz="2000" dirty="0" smtClean="0">
                          <a:effectLst/>
                        </a:rPr>
                        <a:t>и У) и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"</a:t>
                      </a:r>
                      <a:r>
                        <a:rPr lang="ru-RU" sz="2000" dirty="0">
                          <a:effectLst/>
                        </a:rPr>
                        <a:t>Второй иностранный язык" </a:t>
                      </a:r>
                      <a:r>
                        <a:rPr lang="ru-RU" sz="2000" dirty="0" smtClean="0">
                          <a:effectLst/>
                        </a:rPr>
                        <a:t>(Б и У)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/>
                </a:tc>
              </a:tr>
              <a:tr h="104808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Общественные науки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"</a:t>
                      </a:r>
                      <a:r>
                        <a:rPr lang="ru-RU" sz="2000" u="sng" dirty="0">
                          <a:solidFill>
                            <a:srgbClr val="FF0000"/>
                          </a:solidFill>
                          <a:effectLst/>
                        </a:rPr>
                        <a:t>История</a:t>
                      </a:r>
                      <a:r>
                        <a:rPr lang="ru-RU" sz="2000" dirty="0">
                          <a:effectLst/>
                        </a:rPr>
                        <a:t>" </a:t>
                      </a:r>
                      <a:r>
                        <a:rPr lang="ru-RU" sz="2000" dirty="0" smtClean="0">
                          <a:effectLst/>
                        </a:rPr>
                        <a:t>(</a:t>
                      </a:r>
                      <a:r>
                        <a:rPr lang="ru-RU" sz="2000" dirty="0" smtClean="0">
                          <a:solidFill>
                            <a:srgbClr val="FF0000"/>
                          </a:solidFill>
                          <a:effectLst/>
                        </a:rPr>
                        <a:t>Б</a:t>
                      </a:r>
                      <a:r>
                        <a:rPr lang="ru-RU" sz="2000" dirty="0" smtClean="0">
                          <a:effectLst/>
                        </a:rPr>
                        <a:t> и У) ИЛИ "</a:t>
                      </a:r>
                      <a:r>
                        <a:rPr lang="ru-RU" sz="2000" u="sng" dirty="0">
                          <a:effectLst/>
                        </a:rPr>
                        <a:t>Россия в мире</a:t>
                      </a:r>
                      <a:r>
                        <a:rPr lang="ru-RU" sz="2000" dirty="0">
                          <a:effectLst/>
                        </a:rPr>
                        <a:t>" </a:t>
                      </a:r>
                      <a:r>
                        <a:rPr lang="ru-RU" sz="2000" dirty="0" smtClean="0">
                          <a:effectLst/>
                        </a:rPr>
                        <a:t>(Б)</a:t>
                      </a:r>
                      <a:endParaRPr lang="ru-RU" sz="20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"География" </a:t>
                      </a:r>
                      <a:r>
                        <a:rPr lang="ru-RU" sz="2000" dirty="0" smtClean="0">
                          <a:effectLst/>
                        </a:rPr>
                        <a:t>и "Экономика</a:t>
                      </a:r>
                      <a:r>
                        <a:rPr lang="ru-RU" sz="2000" dirty="0">
                          <a:effectLst/>
                        </a:rPr>
                        <a:t>" </a:t>
                      </a:r>
                      <a:r>
                        <a:rPr lang="ru-RU" sz="2000" dirty="0" smtClean="0">
                          <a:effectLst/>
                        </a:rPr>
                        <a:t>и "</a:t>
                      </a:r>
                      <a:r>
                        <a:rPr lang="ru-RU" sz="2000" dirty="0">
                          <a:effectLst/>
                        </a:rPr>
                        <a:t>Право" </a:t>
                      </a:r>
                      <a:r>
                        <a:rPr lang="ru-RU" sz="2000" dirty="0" smtClean="0">
                          <a:effectLst/>
                        </a:rPr>
                        <a:t>(Б и У)</a:t>
                      </a:r>
                      <a:endParaRPr lang="ru-RU" sz="20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"Обществознание" (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базовый уровень</a:t>
                      </a:r>
                      <a:r>
                        <a:rPr lang="ru-RU" sz="2000" b="0" dirty="0">
                          <a:effectLst/>
                        </a:rPr>
                        <a:t>)</a:t>
                      </a:r>
                      <a:endParaRPr lang="ru-RU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/>
                </a:tc>
              </a:tr>
              <a:tr h="48608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Математика</a:t>
                      </a:r>
                      <a:r>
                        <a:rPr lang="ru-RU" sz="1800" baseline="0" dirty="0" smtClean="0">
                          <a:effectLst/>
                        </a:rPr>
                        <a:t> </a:t>
                      </a:r>
                      <a:r>
                        <a:rPr lang="ru-RU" sz="1800" dirty="0" smtClean="0">
                          <a:effectLst/>
                        </a:rPr>
                        <a:t>и </a:t>
                      </a:r>
                      <a:r>
                        <a:rPr lang="ru-RU" sz="1800" dirty="0">
                          <a:effectLst/>
                        </a:rPr>
                        <a:t>информатика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"</a:t>
                      </a:r>
                      <a:r>
                        <a:rPr lang="ru-RU" sz="2000" u="sng" dirty="0" smtClean="0">
                          <a:effectLst/>
                        </a:rPr>
                        <a:t>Математика </a:t>
                      </a:r>
                      <a:r>
                        <a:rPr lang="ru-RU" sz="2000" dirty="0" smtClean="0">
                          <a:effectLst/>
                        </a:rPr>
                        <a:t>« (Б и </a:t>
                      </a:r>
                      <a:r>
                        <a:rPr lang="ru-RU" sz="2000" dirty="0" smtClean="0">
                          <a:solidFill>
                            <a:srgbClr val="FF0000"/>
                          </a:solidFill>
                          <a:effectLst/>
                        </a:rPr>
                        <a:t>У</a:t>
                      </a:r>
                      <a:r>
                        <a:rPr lang="ru-RU" sz="2000" dirty="0" smtClean="0">
                          <a:effectLst/>
                        </a:rPr>
                        <a:t>) и "</a:t>
                      </a:r>
                      <a:r>
                        <a:rPr lang="ru-RU" sz="2000" dirty="0" smtClean="0">
                          <a:solidFill>
                            <a:srgbClr val="FF0000"/>
                          </a:solidFill>
                          <a:effectLst/>
                        </a:rPr>
                        <a:t>Информатика</a:t>
                      </a:r>
                      <a:r>
                        <a:rPr lang="ru-RU" sz="2000" dirty="0">
                          <a:effectLst/>
                        </a:rPr>
                        <a:t>" </a:t>
                      </a:r>
                      <a:r>
                        <a:rPr lang="ru-RU" sz="2000" dirty="0" smtClean="0">
                          <a:effectLst/>
                        </a:rPr>
                        <a:t>(Б и </a:t>
                      </a:r>
                      <a:r>
                        <a:rPr lang="ru-RU" sz="2000" dirty="0" smtClean="0">
                          <a:solidFill>
                            <a:srgbClr val="FF0000"/>
                          </a:solidFill>
                          <a:effectLst/>
                        </a:rPr>
                        <a:t>У</a:t>
                      </a:r>
                      <a:r>
                        <a:rPr lang="ru-RU" sz="2000" dirty="0" smtClean="0">
                          <a:effectLst/>
                        </a:rPr>
                        <a:t>)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/>
                </a:tc>
              </a:tr>
              <a:tr h="95133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Естественные науки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>
                          <a:effectLst/>
                        </a:rPr>
                        <a:t>"</a:t>
                      </a:r>
                      <a:r>
                        <a:rPr lang="ru-RU" sz="2000" dirty="0">
                          <a:solidFill>
                            <a:srgbClr val="FF0000"/>
                          </a:solidFill>
                          <a:effectLst/>
                        </a:rPr>
                        <a:t>Физика</a:t>
                      </a:r>
                      <a:r>
                        <a:rPr lang="ru-RU" sz="2000" dirty="0">
                          <a:effectLst/>
                        </a:rPr>
                        <a:t>" </a:t>
                      </a:r>
                      <a:r>
                        <a:rPr lang="ru-RU" sz="2000" dirty="0" smtClean="0">
                          <a:effectLst/>
                        </a:rPr>
                        <a:t> (Б и </a:t>
                      </a:r>
                      <a:r>
                        <a:rPr lang="ru-RU" sz="2000" dirty="0" smtClean="0">
                          <a:solidFill>
                            <a:srgbClr val="FF0000"/>
                          </a:solidFill>
                          <a:effectLst/>
                        </a:rPr>
                        <a:t>У</a:t>
                      </a:r>
                      <a:r>
                        <a:rPr lang="ru-RU" sz="2000" dirty="0" smtClean="0">
                          <a:effectLst/>
                        </a:rPr>
                        <a:t>) и "</a:t>
                      </a:r>
                      <a:r>
                        <a:rPr lang="ru-RU" sz="2000" dirty="0">
                          <a:solidFill>
                            <a:srgbClr val="FF0000"/>
                          </a:solidFill>
                          <a:effectLst/>
                        </a:rPr>
                        <a:t>Химия</a:t>
                      </a:r>
                      <a:r>
                        <a:rPr lang="ru-RU" sz="2000" dirty="0">
                          <a:effectLst/>
                        </a:rPr>
                        <a:t>" </a:t>
                      </a:r>
                      <a:r>
                        <a:rPr lang="ru-RU" sz="2000" dirty="0" smtClean="0">
                          <a:effectLst/>
                        </a:rPr>
                        <a:t>(</a:t>
                      </a:r>
                      <a:r>
                        <a:rPr lang="ru-RU" sz="2000" dirty="0" smtClean="0">
                          <a:solidFill>
                            <a:srgbClr val="FF0000"/>
                          </a:solidFill>
                          <a:effectLst/>
                        </a:rPr>
                        <a:t>Б</a:t>
                      </a:r>
                      <a:r>
                        <a:rPr lang="ru-RU" sz="2000" dirty="0" smtClean="0">
                          <a:effectLst/>
                        </a:rPr>
                        <a:t> и У), "</a:t>
                      </a:r>
                      <a:r>
                        <a:rPr lang="ru-RU" sz="2000" dirty="0">
                          <a:effectLst/>
                        </a:rPr>
                        <a:t>Биология" </a:t>
                      </a:r>
                      <a:r>
                        <a:rPr lang="ru-RU" sz="2000" dirty="0" smtClean="0">
                          <a:effectLst/>
                        </a:rPr>
                        <a:t>(Б и У)</a:t>
                      </a:r>
                      <a:endParaRPr lang="ru-RU" sz="20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"</a:t>
                      </a:r>
                      <a:r>
                        <a:rPr lang="ru-RU" sz="2000" u="sng" dirty="0">
                          <a:effectLst/>
                        </a:rPr>
                        <a:t>Астрономия</a:t>
                      </a:r>
                      <a:r>
                        <a:rPr lang="ru-RU" sz="2000" dirty="0">
                          <a:effectLst/>
                        </a:rPr>
                        <a:t>" (базовый уровень)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"Естествознание" (базовый уровень)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/>
                </a:tc>
              </a:tr>
              <a:tr h="97216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Физическая культура, экология и основы безопасности жизнедеятельности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"</a:t>
                      </a:r>
                      <a:r>
                        <a:rPr lang="ru-RU" sz="2000" u="sng" dirty="0">
                          <a:solidFill>
                            <a:schemeClr val="tx1"/>
                          </a:solidFill>
                          <a:effectLst/>
                        </a:rPr>
                        <a:t>Физическая культура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" 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</a:rPr>
                        <a:t>и "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Экология" 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</a:rPr>
                        <a:t>и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</a:rPr>
                        <a:t>"</a:t>
                      </a:r>
                      <a:r>
                        <a:rPr lang="ru-RU" sz="2000" u="sng" dirty="0" smtClean="0">
                          <a:solidFill>
                            <a:schemeClr val="tx1"/>
                          </a:solidFill>
                          <a:effectLst/>
                        </a:rPr>
                        <a:t>Основы </a:t>
                      </a:r>
                      <a:r>
                        <a:rPr lang="ru-RU" sz="2000" u="sng" dirty="0">
                          <a:solidFill>
                            <a:schemeClr val="tx1"/>
                          </a:solidFill>
                          <a:effectLst/>
                        </a:rPr>
                        <a:t>безопасности жизнедеятельности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"</a:t>
                      </a:r>
                      <a:r>
                        <a:rPr lang="ru-RU" sz="2000" dirty="0">
                          <a:effectLst/>
                        </a:rPr>
                        <a:t> </a:t>
                      </a:r>
                      <a:endParaRPr lang="ru-RU" sz="2000" dirty="0" smtClean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(</a:t>
                      </a:r>
                      <a:r>
                        <a:rPr lang="ru-RU" sz="2000" dirty="0">
                          <a:effectLst/>
                        </a:rPr>
                        <a:t>базовый уровень)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7411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2073"/>
            <a:ext cx="8229600" cy="464599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Технологический профиль (вариант 3)</a:t>
            </a:r>
            <a:endParaRPr lang="ru-RU" sz="28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0104884"/>
              </p:ext>
            </p:extLst>
          </p:nvPr>
        </p:nvGraphicFramePr>
        <p:xfrm>
          <a:off x="107504" y="404664"/>
          <a:ext cx="8928992" cy="64209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08312"/>
                <a:gridCol w="6120680"/>
              </a:tblGrid>
              <a:tr h="36003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Предметная область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Предметы (подчеркнуты обязательные) = 11 (12?)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/>
                </a:tc>
              </a:tr>
              <a:tr h="5040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Русский язык и литература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"</a:t>
                      </a:r>
                      <a:r>
                        <a:rPr lang="ru-RU" sz="2000" u="sng" dirty="0">
                          <a:effectLst/>
                        </a:rPr>
                        <a:t>Русский </a:t>
                      </a:r>
                      <a:r>
                        <a:rPr lang="ru-RU" sz="2000" u="sng" dirty="0" smtClean="0">
                          <a:effectLst/>
                        </a:rPr>
                        <a:t>язык</a:t>
                      </a:r>
                      <a:r>
                        <a:rPr lang="ru-RU" sz="2000" dirty="0" smtClean="0">
                          <a:effectLst/>
                        </a:rPr>
                        <a:t>" (</a:t>
                      </a:r>
                      <a:r>
                        <a:rPr lang="ru-RU" sz="2000" dirty="0" smtClean="0">
                          <a:solidFill>
                            <a:srgbClr val="FF0000"/>
                          </a:solidFill>
                          <a:effectLst/>
                        </a:rPr>
                        <a:t>Б</a:t>
                      </a:r>
                      <a:r>
                        <a:rPr lang="ru-RU" sz="2000" dirty="0" smtClean="0">
                          <a:effectLst/>
                        </a:rPr>
                        <a:t>  и У) "</a:t>
                      </a:r>
                      <a:r>
                        <a:rPr lang="ru-RU" sz="2000" u="sng" dirty="0" smtClean="0">
                          <a:effectLst/>
                        </a:rPr>
                        <a:t>Литература</a:t>
                      </a:r>
                      <a:r>
                        <a:rPr lang="ru-RU" sz="2000" dirty="0">
                          <a:effectLst/>
                        </a:rPr>
                        <a:t>" </a:t>
                      </a:r>
                      <a:r>
                        <a:rPr lang="ru-RU" sz="2000" dirty="0" smtClean="0">
                          <a:effectLst/>
                        </a:rPr>
                        <a:t>(</a:t>
                      </a:r>
                      <a:r>
                        <a:rPr lang="ru-RU" sz="2000" dirty="0" smtClean="0">
                          <a:solidFill>
                            <a:srgbClr val="FF0000"/>
                          </a:solidFill>
                          <a:effectLst/>
                        </a:rPr>
                        <a:t>Б</a:t>
                      </a:r>
                      <a:r>
                        <a:rPr lang="ru-RU" sz="2000" dirty="0" smtClean="0">
                          <a:effectLst/>
                        </a:rPr>
                        <a:t> и У)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/>
                </a:tc>
              </a:tr>
              <a:tr h="7197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</a:rPr>
                        <a:t>Родной язык и родная </a:t>
                      </a: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</a:rPr>
                        <a:t>литература </a:t>
                      </a:r>
                      <a:r>
                        <a:rPr lang="ru-RU" sz="1800" dirty="0" smtClean="0">
                          <a:solidFill>
                            <a:srgbClr val="FF0000"/>
                          </a:solidFill>
                          <a:effectLst/>
                        </a:rPr>
                        <a:t>???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"Родной язык" </a:t>
                      </a:r>
                      <a:r>
                        <a:rPr lang="ru-RU" sz="2000" dirty="0" smtClean="0">
                          <a:effectLst/>
                        </a:rPr>
                        <a:t>и "Родная </a:t>
                      </a:r>
                      <a:r>
                        <a:rPr lang="ru-RU" sz="2000" dirty="0">
                          <a:effectLst/>
                        </a:rPr>
                        <a:t>литература" </a:t>
                      </a:r>
                      <a:r>
                        <a:rPr lang="ru-RU" sz="2000" dirty="0" smtClean="0">
                          <a:effectLst/>
                        </a:rPr>
                        <a:t>(Б и У)</a:t>
                      </a:r>
                    </a:p>
                  </a:txBody>
                  <a:tcPr marL="56764" marR="56764" marT="0" marB="0"/>
                </a:tc>
              </a:tr>
              <a:tr h="48608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Иностранные языки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"</a:t>
                      </a:r>
                      <a:r>
                        <a:rPr lang="ru-RU" sz="2000" u="sng" dirty="0">
                          <a:effectLst/>
                        </a:rPr>
                        <a:t>Иностранный язык</a:t>
                      </a:r>
                      <a:r>
                        <a:rPr lang="ru-RU" sz="2000" dirty="0">
                          <a:effectLst/>
                        </a:rPr>
                        <a:t>" </a:t>
                      </a:r>
                      <a:r>
                        <a:rPr lang="ru-RU" sz="2000" dirty="0" smtClean="0">
                          <a:effectLst/>
                        </a:rPr>
                        <a:t>(</a:t>
                      </a:r>
                      <a:r>
                        <a:rPr lang="ru-RU" sz="2000" dirty="0" smtClean="0">
                          <a:solidFill>
                            <a:srgbClr val="FF0000"/>
                          </a:solidFill>
                          <a:effectLst/>
                        </a:rPr>
                        <a:t>Б </a:t>
                      </a:r>
                      <a:r>
                        <a:rPr lang="ru-RU" sz="2000" dirty="0" smtClean="0">
                          <a:effectLst/>
                        </a:rPr>
                        <a:t>и У) и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"</a:t>
                      </a:r>
                      <a:r>
                        <a:rPr lang="ru-RU" sz="2000" dirty="0">
                          <a:effectLst/>
                        </a:rPr>
                        <a:t>Второй иностранный язык" </a:t>
                      </a:r>
                      <a:r>
                        <a:rPr lang="ru-RU" sz="2000" dirty="0" smtClean="0">
                          <a:effectLst/>
                        </a:rPr>
                        <a:t>(Б и У)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/>
                </a:tc>
              </a:tr>
              <a:tr h="104808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Общественные науки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"</a:t>
                      </a:r>
                      <a:r>
                        <a:rPr lang="ru-RU" sz="2000" u="sng" dirty="0">
                          <a:solidFill>
                            <a:srgbClr val="FF0000"/>
                          </a:solidFill>
                          <a:effectLst/>
                        </a:rPr>
                        <a:t>История</a:t>
                      </a:r>
                      <a:r>
                        <a:rPr lang="ru-RU" sz="2000" dirty="0">
                          <a:effectLst/>
                        </a:rPr>
                        <a:t>" </a:t>
                      </a:r>
                      <a:r>
                        <a:rPr lang="ru-RU" sz="2000" dirty="0" smtClean="0">
                          <a:effectLst/>
                        </a:rPr>
                        <a:t>(</a:t>
                      </a:r>
                      <a:r>
                        <a:rPr lang="ru-RU" sz="2000" dirty="0" smtClean="0">
                          <a:solidFill>
                            <a:srgbClr val="FF0000"/>
                          </a:solidFill>
                          <a:effectLst/>
                        </a:rPr>
                        <a:t>Б</a:t>
                      </a:r>
                      <a:r>
                        <a:rPr lang="ru-RU" sz="2000" dirty="0" smtClean="0">
                          <a:effectLst/>
                        </a:rPr>
                        <a:t> и У) ИЛИ "</a:t>
                      </a:r>
                      <a:r>
                        <a:rPr lang="ru-RU" sz="2000" u="sng" dirty="0">
                          <a:effectLst/>
                        </a:rPr>
                        <a:t>Россия в мире</a:t>
                      </a:r>
                      <a:r>
                        <a:rPr lang="ru-RU" sz="2000" dirty="0">
                          <a:effectLst/>
                        </a:rPr>
                        <a:t>" </a:t>
                      </a:r>
                      <a:r>
                        <a:rPr lang="ru-RU" sz="2000" dirty="0" smtClean="0">
                          <a:effectLst/>
                        </a:rPr>
                        <a:t>(Б)</a:t>
                      </a:r>
                      <a:endParaRPr lang="ru-RU" sz="20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"География" </a:t>
                      </a:r>
                      <a:r>
                        <a:rPr lang="ru-RU" sz="2000" dirty="0" smtClean="0">
                          <a:effectLst/>
                        </a:rPr>
                        <a:t>и "</a:t>
                      </a:r>
                      <a:r>
                        <a:rPr lang="ru-RU" sz="2000" dirty="0" smtClean="0">
                          <a:solidFill>
                            <a:srgbClr val="FF0000"/>
                          </a:solidFill>
                          <a:effectLst/>
                        </a:rPr>
                        <a:t>Экономика</a:t>
                      </a:r>
                      <a:r>
                        <a:rPr lang="ru-RU" sz="2000" dirty="0">
                          <a:effectLst/>
                        </a:rPr>
                        <a:t>" </a:t>
                      </a:r>
                      <a:r>
                        <a:rPr lang="ru-RU" sz="2000" dirty="0" smtClean="0">
                          <a:effectLst/>
                        </a:rPr>
                        <a:t>(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</a:rPr>
                        <a:t>Б</a:t>
                      </a:r>
                      <a:r>
                        <a:rPr lang="ru-RU" sz="2000" dirty="0" smtClean="0">
                          <a:effectLst/>
                        </a:rPr>
                        <a:t> и </a:t>
                      </a:r>
                      <a:r>
                        <a:rPr lang="ru-RU" sz="2000" dirty="0" smtClean="0">
                          <a:solidFill>
                            <a:srgbClr val="FF0000"/>
                          </a:solidFill>
                          <a:effectLst/>
                        </a:rPr>
                        <a:t>У</a:t>
                      </a:r>
                      <a:r>
                        <a:rPr lang="ru-RU" sz="2000" dirty="0" smtClean="0">
                          <a:effectLst/>
                        </a:rPr>
                        <a:t>) и </a:t>
                      </a:r>
                      <a:r>
                        <a:rPr lang="ru-RU" sz="2000" b="1" dirty="0" smtClean="0">
                          <a:solidFill>
                            <a:srgbClr val="7030A0"/>
                          </a:solidFill>
                          <a:effectLst/>
                        </a:rPr>
                        <a:t>"</a:t>
                      </a:r>
                      <a:r>
                        <a:rPr lang="ru-RU" sz="2000" b="1" dirty="0">
                          <a:solidFill>
                            <a:srgbClr val="7030A0"/>
                          </a:solidFill>
                          <a:effectLst/>
                        </a:rPr>
                        <a:t>Право" </a:t>
                      </a:r>
                      <a:r>
                        <a:rPr lang="ru-RU" sz="2000" b="1" dirty="0" smtClean="0">
                          <a:solidFill>
                            <a:srgbClr val="7030A0"/>
                          </a:solidFill>
                          <a:effectLst/>
                        </a:rPr>
                        <a:t>(Б и У)</a:t>
                      </a:r>
                      <a:endParaRPr lang="ru-RU" sz="2000" b="1" dirty="0">
                        <a:solidFill>
                          <a:srgbClr val="7030A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7030A0"/>
                          </a:solidFill>
                          <a:effectLst/>
                        </a:rPr>
                        <a:t>"Обществознание" (базовый уровень)</a:t>
                      </a:r>
                      <a:endParaRPr lang="ru-RU" sz="2000" b="1" dirty="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/>
                </a:tc>
              </a:tr>
              <a:tr h="48608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Математика</a:t>
                      </a:r>
                      <a:r>
                        <a:rPr lang="ru-RU" sz="1800" baseline="0" dirty="0" smtClean="0">
                          <a:effectLst/>
                        </a:rPr>
                        <a:t> </a:t>
                      </a:r>
                      <a:r>
                        <a:rPr lang="ru-RU" sz="1800" dirty="0" smtClean="0">
                          <a:effectLst/>
                        </a:rPr>
                        <a:t>и </a:t>
                      </a:r>
                      <a:r>
                        <a:rPr lang="ru-RU" sz="1800" dirty="0">
                          <a:effectLst/>
                        </a:rPr>
                        <a:t>информатика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"</a:t>
                      </a:r>
                      <a:r>
                        <a:rPr lang="ru-RU" sz="2000" u="sng" dirty="0" smtClean="0">
                          <a:effectLst/>
                        </a:rPr>
                        <a:t>Математика </a:t>
                      </a:r>
                      <a:r>
                        <a:rPr lang="ru-RU" sz="2000" dirty="0" smtClean="0">
                          <a:effectLst/>
                        </a:rPr>
                        <a:t>« (Б и </a:t>
                      </a:r>
                      <a:r>
                        <a:rPr lang="ru-RU" sz="2000" dirty="0" smtClean="0">
                          <a:solidFill>
                            <a:srgbClr val="FF0000"/>
                          </a:solidFill>
                          <a:effectLst/>
                        </a:rPr>
                        <a:t>У</a:t>
                      </a:r>
                      <a:r>
                        <a:rPr lang="ru-RU" sz="2000" dirty="0" smtClean="0">
                          <a:effectLst/>
                        </a:rPr>
                        <a:t>) и "</a:t>
                      </a:r>
                      <a:r>
                        <a:rPr lang="ru-RU" sz="2000" dirty="0" smtClean="0">
                          <a:solidFill>
                            <a:srgbClr val="FF0000"/>
                          </a:solidFill>
                          <a:effectLst/>
                        </a:rPr>
                        <a:t>Информатика</a:t>
                      </a:r>
                      <a:r>
                        <a:rPr lang="ru-RU" sz="2000" dirty="0">
                          <a:effectLst/>
                        </a:rPr>
                        <a:t>" </a:t>
                      </a:r>
                      <a:r>
                        <a:rPr lang="ru-RU" sz="2000" dirty="0" smtClean="0">
                          <a:effectLst/>
                        </a:rPr>
                        <a:t>(Б и </a:t>
                      </a:r>
                      <a:r>
                        <a:rPr lang="ru-RU" sz="2000" dirty="0" smtClean="0">
                          <a:solidFill>
                            <a:srgbClr val="FF0000"/>
                          </a:solidFill>
                          <a:effectLst/>
                        </a:rPr>
                        <a:t>У</a:t>
                      </a:r>
                      <a:r>
                        <a:rPr lang="ru-RU" sz="2000" dirty="0" smtClean="0">
                          <a:effectLst/>
                        </a:rPr>
                        <a:t>)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/>
                </a:tc>
              </a:tr>
              <a:tr h="95133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Естественные науки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>
                          <a:effectLst/>
                        </a:rPr>
                        <a:t>"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Физика" 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</a:rPr>
                        <a:t> (Б и У) </a:t>
                      </a:r>
                      <a:r>
                        <a:rPr lang="ru-RU" sz="2000" dirty="0" smtClean="0">
                          <a:effectLst/>
                        </a:rPr>
                        <a:t>и "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Химия" 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</a:rPr>
                        <a:t>(Б </a:t>
                      </a:r>
                      <a:r>
                        <a:rPr lang="ru-RU" sz="2000" dirty="0" smtClean="0">
                          <a:effectLst/>
                        </a:rPr>
                        <a:t>и У), "</a:t>
                      </a:r>
                      <a:r>
                        <a:rPr lang="ru-RU" sz="2000" dirty="0">
                          <a:effectLst/>
                        </a:rPr>
                        <a:t>Биология" </a:t>
                      </a:r>
                      <a:r>
                        <a:rPr lang="ru-RU" sz="2000" dirty="0" smtClean="0">
                          <a:effectLst/>
                        </a:rPr>
                        <a:t>(Б и У)</a:t>
                      </a:r>
                      <a:endParaRPr lang="ru-RU" sz="20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"</a:t>
                      </a:r>
                      <a:r>
                        <a:rPr lang="ru-RU" sz="2000" u="sng" dirty="0">
                          <a:effectLst/>
                        </a:rPr>
                        <a:t>Астрономия</a:t>
                      </a:r>
                      <a:r>
                        <a:rPr lang="ru-RU" sz="2000" dirty="0">
                          <a:effectLst/>
                        </a:rPr>
                        <a:t>" (базовый уровень)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"Естествознание" (базовый уровень)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/>
                </a:tc>
              </a:tr>
              <a:tr h="97216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Физическая культура, экология и основы безопасности жизнедеятельности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"</a:t>
                      </a:r>
                      <a:r>
                        <a:rPr lang="ru-RU" sz="2000" u="sng" dirty="0">
                          <a:solidFill>
                            <a:schemeClr val="tx1"/>
                          </a:solidFill>
                          <a:effectLst/>
                        </a:rPr>
                        <a:t>Физическая культура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" 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</a:rPr>
                        <a:t>и "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Экология" 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</a:rPr>
                        <a:t>и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</a:rPr>
                        <a:t>"</a:t>
                      </a:r>
                      <a:r>
                        <a:rPr lang="ru-RU" sz="2000" u="sng" dirty="0" smtClean="0">
                          <a:solidFill>
                            <a:schemeClr val="tx1"/>
                          </a:solidFill>
                          <a:effectLst/>
                        </a:rPr>
                        <a:t>Основы </a:t>
                      </a:r>
                      <a:r>
                        <a:rPr lang="ru-RU" sz="2000" u="sng" dirty="0">
                          <a:solidFill>
                            <a:schemeClr val="tx1"/>
                          </a:solidFill>
                          <a:effectLst/>
                        </a:rPr>
                        <a:t>безопасности жизнедеятельности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"</a:t>
                      </a:r>
                      <a:r>
                        <a:rPr lang="ru-RU" sz="2000" dirty="0">
                          <a:effectLst/>
                        </a:rPr>
                        <a:t> </a:t>
                      </a:r>
                      <a:endParaRPr lang="ru-RU" sz="2000" dirty="0" smtClean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(</a:t>
                      </a:r>
                      <a:r>
                        <a:rPr lang="ru-RU" sz="2000" dirty="0">
                          <a:effectLst/>
                        </a:rPr>
                        <a:t>базовый уровень)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5753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>
                <a:solidFill>
                  <a:schemeClr val="accent2"/>
                </a:solidFill>
              </a:rPr>
              <a:t>Проблемы</a:t>
            </a:r>
            <a:endParaRPr lang="ru-RU" sz="4800" b="1" dirty="0">
              <a:solidFill>
                <a:schemeClr val="accent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268761"/>
            <a:ext cx="8229600" cy="3528392"/>
          </a:xfrm>
        </p:spPr>
        <p:txBody>
          <a:bodyPr/>
          <a:lstStyle/>
          <a:p>
            <a:r>
              <a:rPr lang="ru-RU" b="1" dirty="0" smtClean="0">
                <a:solidFill>
                  <a:schemeClr val="tx2"/>
                </a:solidFill>
              </a:rPr>
              <a:t>Единый государственный экзамен</a:t>
            </a:r>
          </a:p>
          <a:p>
            <a:r>
              <a:rPr lang="ru-RU" b="1" dirty="0" smtClean="0">
                <a:solidFill>
                  <a:schemeClr val="tx2"/>
                </a:solidFill>
              </a:rPr>
              <a:t>«Родная» школа</a:t>
            </a:r>
          </a:p>
          <a:p>
            <a:r>
              <a:rPr lang="ru-RU" b="1" dirty="0" smtClean="0">
                <a:solidFill>
                  <a:schemeClr val="tx2"/>
                </a:solidFill>
              </a:rPr>
              <a:t>Смена </a:t>
            </a:r>
            <a:r>
              <a:rPr lang="ru-RU" b="1" dirty="0" smtClean="0">
                <a:solidFill>
                  <a:schemeClr val="tx2"/>
                </a:solidFill>
              </a:rPr>
              <a:t>школы </a:t>
            </a:r>
            <a:endParaRPr lang="ru-RU" b="1" dirty="0" smtClean="0">
              <a:solidFill>
                <a:schemeClr val="tx2"/>
              </a:solidFill>
            </a:endParaRPr>
          </a:p>
          <a:p>
            <a:r>
              <a:rPr lang="ru-RU" b="1" dirty="0" smtClean="0">
                <a:solidFill>
                  <a:schemeClr val="tx2"/>
                </a:solidFill>
              </a:rPr>
              <a:t>«Потерянные» предметы</a:t>
            </a:r>
          </a:p>
          <a:p>
            <a:r>
              <a:rPr lang="ru-RU" b="1" dirty="0" smtClean="0">
                <a:solidFill>
                  <a:schemeClr val="tx2"/>
                </a:solidFill>
              </a:rPr>
              <a:t>Кадры: оплата труда за </a:t>
            </a:r>
            <a:r>
              <a:rPr lang="ru-RU" b="1" dirty="0" err="1" smtClean="0">
                <a:solidFill>
                  <a:schemeClr val="tx2"/>
                </a:solidFill>
              </a:rPr>
              <a:t>внеурочку</a:t>
            </a:r>
            <a:r>
              <a:rPr lang="ru-RU" b="1" dirty="0" smtClean="0">
                <a:solidFill>
                  <a:schemeClr val="tx2"/>
                </a:solidFill>
              </a:rPr>
              <a:t> и педагогическая нагрузка</a:t>
            </a:r>
          </a:p>
          <a:p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574087" y="501317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800" b="1" dirty="0" smtClean="0">
                <a:solidFill>
                  <a:srgbClr val="C00000"/>
                </a:solidFill>
              </a:rPr>
              <a:t>Выбор </a:t>
            </a:r>
            <a:r>
              <a:rPr lang="ru-RU" sz="4800" b="1" dirty="0">
                <a:solidFill>
                  <a:srgbClr val="C00000"/>
                </a:solidFill>
              </a:rPr>
              <a:t>набора предметов на ОГЭ будет выбором будущего ВУЗа</a:t>
            </a:r>
          </a:p>
        </p:txBody>
      </p:sp>
    </p:spTree>
    <p:extLst>
      <p:ext uri="{BB962C8B-B14F-4D97-AF65-F5344CB8AC3E}">
        <p14:creationId xmlns:p14="http://schemas.microsoft.com/office/powerpoint/2010/main" val="391607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773</Words>
  <Application>Microsoft Office PowerPoint</Application>
  <PresentationFormat>Экран (4:3)</PresentationFormat>
  <Paragraphs>98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Учебный план</vt:lpstr>
      <vt:lpstr>Презентация PowerPoint</vt:lpstr>
      <vt:lpstr>Презентация PowerPoint</vt:lpstr>
      <vt:lpstr>Презентация PowerPoint</vt:lpstr>
      <vt:lpstr>Технологический профиль (вариант 1)</vt:lpstr>
      <vt:lpstr>Технологический профиль (вариант 3)</vt:lpstr>
      <vt:lpstr>Проблемы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Учебный план</dc:title>
  <dc:creator>Учитель</dc:creator>
  <cp:lastModifiedBy>Учитель</cp:lastModifiedBy>
  <cp:revision>7</cp:revision>
  <cp:lastPrinted>2019-10-15T17:33:22Z</cp:lastPrinted>
  <dcterms:created xsi:type="dcterms:W3CDTF">2019-10-15T16:58:17Z</dcterms:created>
  <dcterms:modified xsi:type="dcterms:W3CDTF">2019-10-16T05:26:43Z</dcterms:modified>
</cp:coreProperties>
</file>