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4"/>
  </p:notesMasterIdLst>
  <p:sldIdLst>
    <p:sldId id="258" r:id="rId2"/>
    <p:sldId id="267" r:id="rId3"/>
    <p:sldId id="304" r:id="rId4"/>
    <p:sldId id="295" r:id="rId5"/>
    <p:sldId id="316" r:id="rId6"/>
    <p:sldId id="294" r:id="rId7"/>
    <p:sldId id="309" r:id="rId8"/>
    <p:sldId id="296" r:id="rId9"/>
    <p:sldId id="298" r:id="rId10"/>
    <p:sldId id="308" r:id="rId11"/>
    <p:sldId id="299" r:id="rId12"/>
    <p:sldId id="300" r:id="rId13"/>
    <p:sldId id="312" r:id="rId14"/>
    <p:sldId id="319" r:id="rId15"/>
    <p:sldId id="317" r:id="rId16"/>
    <p:sldId id="318" r:id="rId17"/>
    <p:sldId id="313" r:id="rId18"/>
    <p:sldId id="314" r:id="rId19"/>
    <p:sldId id="303" r:id="rId20"/>
    <p:sldId id="302" r:id="rId21"/>
    <p:sldId id="306" r:id="rId22"/>
    <p:sldId id="315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92" autoAdjust="0"/>
  </p:normalViewPr>
  <p:slideViewPr>
    <p:cSldViewPr>
      <p:cViewPr>
        <p:scale>
          <a:sx n="75" d="100"/>
          <a:sy n="75" d="100"/>
        </p:scale>
        <p:origin x="-1236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esktop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Распределение учащихся  по группам в 10Б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классе на 01.06.2018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Лист1!$A$1:$A$2</c:f>
              <c:strCache>
                <c:ptCount val="2"/>
                <c:pt idx="0">
                  <c:v>группа А</c:v>
                </c:pt>
                <c:pt idx="1">
                  <c:v>группа Б</c:v>
                </c:pt>
              </c:strCache>
            </c:strRef>
          </c:cat>
          <c:val>
            <c:numRef>
              <c:f>Лист1!$B$1:$B$2</c:f>
              <c:numCache>
                <c:formatCode>General</c:formatCode>
                <c:ptCount val="2"/>
                <c:pt idx="0">
                  <c:v>10</c:v>
                </c:pt>
                <c:pt idx="1">
                  <c:v>10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Распределение учащихся  по группам в 10Б </a:t>
            </a:r>
            <a:r>
              <a:rPr lang="ru-RU" dirty="0" smtClean="0"/>
              <a:t>классе на 01.09.2018</a:t>
            </a:r>
            <a:endParaRPr lang="ru-RU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Лист1!$A$1:$A$2</c:f>
              <c:strCache>
                <c:ptCount val="2"/>
                <c:pt idx="0">
                  <c:v>группа А</c:v>
                </c:pt>
                <c:pt idx="1">
                  <c:v>группа Б</c:v>
                </c:pt>
              </c:strCache>
            </c:strRef>
          </c:cat>
          <c:val>
            <c:numRef>
              <c:f>Лист1!$B$1:$B$2</c:f>
              <c:numCache>
                <c:formatCode>General</c:formatCode>
                <c:ptCount val="2"/>
                <c:pt idx="0">
                  <c:v>11</c:v>
                </c:pt>
                <c:pt idx="1">
                  <c:v>13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BEB72D5-DA8C-46DD-AED6-608076FB7C70}" type="datetimeFigureOut">
              <a:rPr lang="ru-RU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0B35BA8-D7EB-4862-9208-DA5EDE8AA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8510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A14336F-26B6-4544-AAF3-26A1D99C2080}" type="datetimeFigureOut">
              <a:rPr lang="ru-RU" smtClean="0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3AF8F47-4C39-4FBF-9397-AF9187DF30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2817039-437D-45E7-8955-6A4C5B4B777B}" type="datetimeFigureOut">
              <a:rPr lang="ru-RU" smtClean="0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9028969-CE0B-42BC-B0E0-94D2425AC6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810FFD3-58A8-4164-9E5F-FC5D7816FE7B}" type="datetimeFigureOut">
              <a:rPr lang="ru-RU" smtClean="0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20A5237-990D-467B-80CF-18B6F4DF26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B7FE9-C557-46CB-B557-5186E69DEEF7}" type="datetimeFigureOut">
              <a:rPr lang="ru-RU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CC9A2-DD72-4226-924B-911A26CDDB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734EAAF-9A49-437E-BDA9-9E41D4C1A8A7}" type="datetimeFigureOut">
              <a:rPr lang="ru-RU" smtClean="0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A5D21F4-1287-46AA-87B1-D4F0B9B715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B7FE714-6B6C-477C-A802-A81D3B6760EE}" type="datetimeFigureOut">
              <a:rPr lang="ru-RU" smtClean="0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8BD12B4-ABE9-4325-B6CA-6B508B5D1B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165F17B-1C81-495B-AB1E-476B8057CA7D}" type="datetimeFigureOut">
              <a:rPr lang="ru-RU" smtClean="0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1760305-C2D7-44D1-B2BB-F2857F0C65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A1E79A6-1978-436D-A306-8F966D91F388}" type="datetimeFigureOut">
              <a:rPr lang="ru-RU" smtClean="0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D7AF052-7DCA-4C9F-A3A4-49E2DC5048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4508811-3F70-4E66-B9C8-DC8C9F02422A}" type="datetimeFigureOut">
              <a:rPr lang="ru-RU" smtClean="0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C71525A-EBB6-48C8-B22E-F95DD971C5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FB44E8D-1CD7-4E67-9A63-0F03DCC3E80E}" type="datetimeFigureOut">
              <a:rPr lang="ru-RU" smtClean="0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12CDBBE-C47A-4AB2-AF66-8C8FBF5856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CF7EB2DC-EA3E-4D2B-BEEF-D4AD362B5D4C}" type="datetimeFigureOut">
              <a:rPr lang="ru-RU" smtClean="0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78DC8A1-89B3-4F51-81F9-FD9417D6DA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4CFDC52-F85B-4610-A6EB-6738C2A9231E}" type="datetimeFigureOut">
              <a:rPr lang="ru-RU" smtClean="0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322CACE-7485-44A0-A4DA-3F75F87EE2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D258BA7-347B-4571-A56F-42006621EAF4}" type="datetimeFigureOut">
              <a:rPr lang="ru-RU" smtClean="0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4CFDD6E-1A87-42B1-AFBF-C98A1178B8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vip.1obraz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vip.1obraz.r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713"/>
            <a:ext cx="8435975" cy="5505450"/>
          </a:xfrm>
        </p:spPr>
        <p:txBody>
          <a:bodyPr>
            <a:normAutofit/>
          </a:bodyPr>
          <a:lstStyle/>
          <a:p>
            <a:pPr marL="0" indent="0" algn="ctr">
              <a:buFont typeface="Arial" charset="0"/>
              <a:buNone/>
            </a:pPr>
            <a:endParaRPr lang="ru-RU" sz="3600" b="1" dirty="0" smtClean="0"/>
          </a:p>
          <a:p>
            <a:pPr marL="0" indent="0" algn="ctr">
              <a:buFont typeface="Arial" charset="0"/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Особенности формирования учебного плана универсального профиля</a:t>
            </a:r>
          </a:p>
          <a:p>
            <a:pPr marL="0" indent="0" algn="ctr">
              <a:buFont typeface="Arial" charset="0"/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в соответствии </a:t>
            </a:r>
          </a:p>
          <a:p>
            <a:pPr marL="0" indent="0" algn="ctr">
              <a:buFont typeface="Arial" charset="0"/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 ФГОС СОО</a:t>
            </a:r>
          </a:p>
          <a:p>
            <a:pPr marL="0" indent="0" algn="r">
              <a:buFont typeface="Arial" charset="0"/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Подготовила: О.В.Ганичева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/>
            <a:endParaRPr lang="ru-RU" sz="3600" b="1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-171450"/>
            <a:ext cx="3452812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4465506"/>
              </p:ext>
            </p:extLst>
          </p:nvPr>
        </p:nvGraphicFramePr>
        <p:xfrm>
          <a:off x="251520" y="404664"/>
          <a:ext cx="856895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873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762979"/>
              </p:ext>
            </p:extLst>
          </p:nvPr>
        </p:nvGraphicFramePr>
        <p:xfrm>
          <a:off x="323528" y="154518"/>
          <a:ext cx="8424936" cy="6923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1080120"/>
                <a:gridCol w="792088"/>
                <a:gridCol w="936104"/>
                <a:gridCol w="936104"/>
                <a:gridCol w="1656184"/>
                <a:gridCol w="216024"/>
                <a:gridCol w="576064"/>
                <a:gridCol w="360040"/>
                <a:gridCol w="216024"/>
                <a:gridCol w="720080"/>
              </a:tblGrid>
              <a:tr h="161957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Предметная область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rowSpan="2"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Учебный предмет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Уровень</a:t>
                      </a:r>
                      <a:r>
                        <a:rPr lang="ru-RU" sz="1000" u="none" strike="noStrike" baseline="30000">
                          <a:solidFill>
                            <a:srgbClr val="2B79D9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Количество часов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994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10 класс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11клас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</a:tr>
              <a:tr h="178324">
                <a:tc rowSpan="3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Русский язык и литература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rowSpan="3"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Русский язык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</a:tr>
              <a:tr h="397932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Сложные вопросы русского языка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ЭК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</a:tr>
              <a:tr h="17832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Литература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</a:tr>
              <a:tr h="751893"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Математика и информатика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rowSpan="2"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Математика: алгебра и начала математического анализа, геометрия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</a:tr>
              <a:tr h="17832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Информатика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</a:tr>
              <a:tr h="27994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Иностранные языки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Иностранный язык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</a:tr>
              <a:tr h="178324">
                <a:tc rowSpan="4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Естественные науки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rowSpan="4"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Химия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</a:tr>
              <a:tr h="17832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Биология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</a:tr>
              <a:tr h="17832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Физика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</a:tr>
              <a:tr h="17832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Астрономия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45720" marR="45720"/>
                </a:tc>
              </a:tr>
              <a:tr h="178324">
                <a:tc rowSpan="3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Общественные науки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rowSpan="3"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История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</a:tr>
              <a:tr h="27994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Обществознание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</a:tr>
              <a:tr h="17832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География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</a:tr>
              <a:tr h="279944"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культура, экология и основы безопасности жизнедеятельности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rowSpan="2"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</a:tr>
              <a:tr h="515919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Основы безопасности жизнедеятельности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</a:tr>
              <a:tr h="178324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Индивидуальный проект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ЭК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</a:tr>
              <a:tr h="178324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Всего, </a:t>
                      </a: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основная часть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endParaRPr lang="ru-RU" sz="1000"/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</a:tr>
              <a:tr h="312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Часть, формируемая участниками образовательных отношений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32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Деловой </a:t>
                      </a: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английский, Решение нестандартных задач по химии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                    </a:t>
                      </a:r>
                      <a:r>
                        <a:rPr lang="ru-RU" sz="10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    </a:t>
                      </a: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ФК               </a:t>
                      </a: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             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1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32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Итого в неделю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                                               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720" marR="4572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                                             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34                34                   34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3151933"/>
              </p:ext>
            </p:extLst>
          </p:nvPr>
        </p:nvGraphicFramePr>
        <p:xfrm>
          <a:off x="0" y="260648"/>
          <a:ext cx="8784976" cy="8281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4163"/>
                <a:gridCol w="371533"/>
                <a:gridCol w="3237558"/>
                <a:gridCol w="1460481"/>
                <a:gridCol w="1306747"/>
                <a:gridCol w="944494"/>
              </a:tblGrid>
              <a:tr h="213238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Предметная область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Учебный предмет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Уровень</a:t>
                      </a:r>
                      <a:r>
                        <a:rPr lang="ru-RU" sz="1200" u="none" strike="noStrike" baseline="30000">
                          <a:solidFill>
                            <a:srgbClr val="2B79D9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Количество часов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323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10 класс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11клас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</a:tr>
              <a:tr h="213238">
                <a:tc rowSpan="4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Русский язык и литература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rowSpan="4"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Русский язык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</a:tr>
              <a:tr h="21323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Деловой русский язык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ЭК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</a:tr>
              <a:tr h="21323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Избранные вопросы русского языка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ЭК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/>
                    </a:p>
                  </a:txBody>
                  <a:tcPr marL="45720" marR="45720"/>
                </a:tc>
              </a:tr>
              <a:tr h="21323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Литература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</a:tr>
              <a:tr h="286812"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Математика и информатика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rowSpan="2"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Математика: алгебра и начала математического анализа, геометрия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</a:tr>
              <a:tr h="21323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Информатика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</a:tr>
              <a:tr h="28681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Иностранные языки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Иностранный язык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</a:tr>
              <a:tr h="213238">
                <a:tc rowSpan="4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Естественные науки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rowSpan="4"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Химия 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</a:tr>
              <a:tr h="21323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Биология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</a:tr>
              <a:tr h="21323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Физика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</a:tr>
              <a:tr h="21323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Астрономия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/>
                    </a:p>
                  </a:txBody>
                  <a:tcPr marL="45720" marR="45720"/>
                </a:tc>
              </a:tr>
              <a:tr h="213238">
                <a:tc rowSpan="5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Общественные науки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rowSpan="5"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История 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</a:tr>
              <a:tr h="21323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Обществознание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</a:tr>
              <a:tr h="21323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Обществознание: теория и практика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ЭК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</a:tr>
              <a:tr h="21323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Право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</a:tr>
              <a:tr h="21323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География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</a:tr>
              <a:tr h="213238"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культура, экология и основы безопасности жизнедеятельности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rowSpan="2"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</a:tr>
              <a:tr h="678235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Основы безопасности жизнедеятельности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</a:tr>
              <a:tr h="213238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Индивидуальный проект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ЭК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</a:tr>
              <a:tr h="213238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Всего, </a:t>
                      </a:r>
                      <a:r>
                        <a:rPr lang="ru-RU" sz="1200" i="1">
                          <a:latin typeface="Times New Roman"/>
                          <a:ea typeface="Times New Roman"/>
                          <a:cs typeface="Times New Roman"/>
                        </a:rPr>
                        <a:t>основная часть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</a:tr>
              <a:tr h="213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Часть, формируемая участниками образовательных отношений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3238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Деловой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английский, Решение нестандартных задач по физике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и т.д.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ФК                                        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</a:tr>
              <a:tr h="213238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Итого в неделю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3019001"/>
              </p:ext>
            </p:extLst>
          </p:nvPr>
        </p:nvGraphicFramePr>
        <p:xfrm>
          <a:off x="0" y="260648"/>
          <a:ext cx="8784976" cy="4095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4163"/>
                <a:gridCol w="371533"/>
                <a:gridCol w="3237558"/>
                <a:gridCol w="1460481"/>
                <a:gridCol w="1306747"/>
                <a:gridCol w="944494"/>
              </a:tblGrid>
              <a:tr h="213238">
                <a:tc rowSpan="5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Общественные науки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rowSpan="5"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История 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</a:tr>
              <a:tr h="21323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Обществознание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</a:tr>
              <a:tr h="21323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Обществознание: теория и практика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ЭК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</a:tr>
              <a:tr h="21323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Право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</a:tr>
              <a:tr h="21323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География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</a:tr>
              <a:tr h="213238"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культура, экология и основы безопасности жизнедеятельности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rowSpan="2"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</a:tr>
              <a:tr h="678235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Основы безопасности жизнедеятельности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</a:tr>
              <a:tr h="213238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Индивидуальный проект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ЭК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</a:tr>
              <a:tr h="213238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Всего, </a:t>
                      </a:r>
                      <a:r>
                        <a:rPr lang="ru-RU" sz="1200" i="1">
                          <a:latin typeface="Times New Roman"/>
                          <a:ea typeface="Times New Roman"/>
                          <a:cs typeface="Times New Roman"/>
                        </a:rPr>
                        <a:t>основная часть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</a:tr>
              <a:tr h="213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Часть, формируемая участниками образовательных отношений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3238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Деловой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английский, Решение нестандартных задач по физике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и т.д.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ФК                                        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</a:tr>
              <a:tr h="213238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Итого в неделю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836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370" t="10909" r="27257" b="9038"/>
          <a:stretch>
            <a:fillRect/>
          </a:stretch>
        </p:blipFill>
        <p:spPr>
          <a:xfrm>
            <a:off x="1476375" y="0"/>
            <a:ext cx="6777038" cy="6858000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836712"/>
            <a:ext cx="582959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948" y="3284984"/>
            <a:ext cx="1656184" cy="258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21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749102" cy="6561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378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4840"/>
            <a:ext cx="9001000" cy="675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0169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0159" y="-1"/>
            <a:ext cx="9564159" cy="717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155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6350" y="-240269"/>
            <a:ext cx="9144000" cy="1427910"/>
          </a:xfrm>
          <a:prstGeom prst="horizontalScroll">
            <a:avLst>
              <a:gd name="adj" fmla="val 17385"/>
            </a:avLst>
          </a:prstGeom>
          <a:gradFill flip="none" rotWithShape="1">
            <a:gsLst>
              <a:gs pos="11000">
                <a:srgbClr val="933A37"/>
              </a:gs>
              <a:gs pos="50000">
                <a:srgbClr val="B04A46"/>
              </a:gs>
              <a:gs pos="38000">
                <a:srgbClr val="A84642"/>
              </a:gs>
              <a:gs pos="21000">
                <a:srgbClr val="A0413E"/>
              </a:gs>
              <a:gs pos="73000">
                <a:srgbClr val="C0524E"/>
              </a:gs>
              <a:gs pos="100000">
                <a:srgbClr val="EBDAD4"/>
              </a:gs>
              <a:gs pos="73000">
                <a:srgbClr val="A08078"/>
              </a:gs>
              <a:gs pos="99000">
                <a:srgbClr val="683D33"/>
              </a:gs>
              <a:gs pos="100000">
                <a:srgbClr val="7B534A"/>
              </a:gs>
              <a:gs pos="100000">
                <a:srgbClr val="55261C"/>
              </a:gs>
            </a:gsLst>
            <a:path path="circle">
              <a:fillToRect r="100000" b="100000"/>
            </a:path>
            <a:tileRect l="-100000" t="-100000"/>
          </a:gra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9941" name="Rectangle 5"/>
          <p:cNvSpPr>
            <a:spLocks noGrp="1"/>
          </p:cNvSpPr>
          <p:nvPr>
            <p:ph type="title"/>
          </p:nvPr>
        </p:nvSpPr>
        <p:spPr>
          <a:xfrm>
            <a:off x="611188" y="0"/>
            <a:ext cx="8229600" cy="1143000"/>
          </a:xfrm>
        </p:spPr>
        <p:txBody>
          <a:bodyPr/>
          <a:lstStyle/>
          <a:p>
            <a:r>
              <a:rPr lang="ru-RU" sz="2400" dirty="0" smtClean="0"/>
              <a:t>Лист выбора учащегося для составления индивидуального учебного плана</a:t>
            </a:r>
            <a:endParaRPr lang="ru-RU" sz="1600" dirty="0" smtClean="0"/>
          </a:p>
        </p:txBody>
      </p:sp>
      <p:pic>
        <p:nvPicPr>
          <p:cNvPr id="39944" name="Picture 8"/>
          <p:cNvPicPr>
            <a:picLocks noChangeAspect="1" noChangeArrowheads="1"/>
          </p:cNvPicPr>
          <p:nvPr/>
        </p:nvPicPr>
        <p:blipFill>
          <a:blip r:embed="rId2" cstate="print"/>
          <a:srcRect l="16057" t="20291" r="51294" b="9808"/>
          <a:stretch>
            <a:fillRect/>
          </a:stretch>
        </p:blipFill>
        <p:spPr bwMode="auto">
          <a:xfrm>
            <a:off x="1619250" y="908050"/>
            <a:ext cx="5181600" cy="623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689" y="1052736"/>
            <a:ext cx="1297161" cy="653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159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370" t="10909" r="27257" b="9038"/>
          <a:stretch>
            <a:fillRect/>
          </a:stretch>
        </p:blipFill>
        <p:spPr>
          <a:xfrm>
            <a:off x="1476375" y="0"/>
            <a:ext cx="6777038" cy="6858000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836712"/>
            <a:ext cx="582959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948" y="3284984"/>
            <a:ext cx="1656184" cy="258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6350" y="3213"/>
            <a:ext cx="9144000" cy="1751862"/>
          </a:xfrm>
          <a:prstGeom prst="horizontalScroll">
            <a:avLst>
              <a:gd name="adj" fmla="val 17385"/>
            </a:avLst>
          </a:prstGeom>
          <a:gradFill flip="none" rotWithShape="1">
            <a:gsLst>
              <a:gs pos="11000">
                <a:srgbClr val="933A37"/>
              </a:gs>
              <a:gs pos="50000">
                <a:srgbClr val="B04A46"/>
              </a:gs>
              <a:gs pos="38000">
                <a:srgbClr val="A84642"/>
              </a:gs>
              <a:gs pos="21000">
                <a:srgbClr val="A0413E"/>
              </a:gs>
              <a:gs pos="73000">
                <a:srgbClr val="C0524E"/>
              </a:gs>
              <a:gs pos="100000">
                <a:srgbClr val="EBDAD4"/>
              </a:gs>
              <a:gs pos="73000">
                <a:srgbClr val="A08078"/>
              </a:gs>
              <a:gs pos="99000">
                <a:srgbClr val="683D33"/>
              </a:gs>
              <a:gs pos="100000">
                <a:srgbClr val="7B534A"/>
              </a:gs>
              <a:gs pos="100000">
                <a:srgbClr val="55261C"/>
              </a:gs>
            </a:gsLst>
            <a:path path="circle">
              <a:fillToRect r="100000" b="100000"/>
            </a:path>
            <a:tileRect l="-100000" t="-100000"/>
          </a:gra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4292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Учебный план должен: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Включать учебные занятия за 2 года на одного обучающегося — не менее 2170 часов и не более 2590 часов (не более 37 часов в неделю). </a:t>
            </a:r>
          </a:p>
          <a:p>
            <a:pPr marL="0" indent="0">
              <a:lnSpc>
                <a:spcPct val="80000"/>
              </a:lnSpc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Содержать 9(10) учебных предметов  (не менее одного учебного предмета из каждой предметной области). </a:t>
            </a:r>
          </a:p>
          <a:p>
            <a:pPr marL="0" indent="0">
              <a:lnSpc>
                <a:spcPct val="80000"/>
              </a:lnSpc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Содержать обязательные предметы: «Русский язык и литература», «Иностранный язык», «Математика: алгебра и начала математического анализа, геометрия», «История» (или «Россия в мире»), «Физическая культура», «ОБЖ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и элективные, факультатив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Содержать не менее 3(4) учебных предметов на углубленном уровне изучения (кроме универсального профиля).</a:t>
            </a:r>
          </a:p>
          <a:p>
            <a:pPr marL="0" indent="0">
              <a:lnSpc>
                <a:spcPct val="80000"/>
              </a:lnSpc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Предусматривать  обязательное выполнение обучающимися индивидуального(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ых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 проекта(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609600" indent="-609600">
              <a:lnSpc>
                <a:spcPct val="80000"/>
              </a:lnSpc>
            </a:pPr>
            <a:endParaRPr lang="ru-RU" sz="2200" dirty="0" smtClean="0"/>
          </a:p>
        </p:txBody>
      </p:sp>
      <p:sp>
        <p:nvSpPr>
          <p:cNvPr id="15364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Arial" charset="0"/>
              </a:rPr>
              <a:t>Требования ФГОС СОО </a:t>
            </a:r>
            <a:br>
              <a:rPr lang="ru-RU" sz="4000" dirty="0" smtClean="0">
                <a:solidFill>
                  <a:schemeClr val="bg1"/>
                </a:solidFill>
                <a:latin typeface="Arial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Arial" charset="0"/>
              </a:rPr>
              <a:t>к учебному плану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P\Desktop\slide-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04" y="333375"/>
            <a:ext cx="9062496" cy="6788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1.Этап формирования учебного плана</a:t>
            </a:r>
          </a:p>
          <a:p>
            <a:pPr>
              <a:buNone/>
            </a:pPr>
            <a:r>
              <a:rPr lang="ru-RU" dirty="0" smtClean="0"/>
              <a:t>2. Расписание</a:t>
            </a:r>
          </a:p>
          <a:p>
            <a:pPr>
              <a:buNone/>
            </a:pPr>
            <a:r>
              <a:rPr lang="ru-RU" dirty="0" smtClean="0"/>
              <a:t>3. </a:t>
            </a:r>
            <a:r>
              <a:rPr lang="ru-RU" dirty="0" smtClean="0"/>
              <a:t>Тарификация и оплата труда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4. </a:t>
            </a:r>
            <a:r>
              <a:rPr lang="ru-RU" dirty="0" err="1" smtClean="0"/>
              <a:t>Категорийность</a:t>
            </a:r>
            <a:r>
              <a:rPr lang="ru-RU" dirty="0" smtClean="0"/>
              <a:t> педагогов</a:t>
            </a:r>
          </a:p>
          <a:p>
            <a:pPr>
              <a:buNone/>
            </a:pPr>
            <a:r>
              <a:rPr lang="ru-RU" dirty="0" smtClean="0"/>
              <a:t>5. Мотивация педагогов</a:t>
            </a:r>
          </a:p>
          <a:p>
            <a:pPr>
              <a:buNone/>
            </a:pPr>
            <a:r>
              <a:rPr lang="ru-RU" dirty="0" smtClean="0"/>
              <a:t>6. Переход с базового обучения на углубленный, с углубленного на  базовый.</a:t>
            </a:r>
          </a:p>
          <a:p>
            <a:pPr>
              <a:buNone/>
            </a:pPr>
            <a:r>
              <a:rPr lang="ru-RU" dirty="0" smtClean="0"/>
              <a:t>7. Работа над индивидуальным проектом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Проблемы: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Директор\Desktop\img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10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6350" y="3213"/>
            <a:ext cx="9144000" cy="1751862"/>
          </a:xfrm>
          <a:prstGeom prst="horizontalScroll">
            <a:avLst>
              <a:gd name="adj" fmla="val 17385"/>
            </a:avLst>
          </a:prstGeom>
          <a:gradFill flip="none" rotWithShape="1">
            <a:gsLst>
              <a:gs pos="11000">
                <a:srgbClr val="933A37"/>
              </a:gs>
              <a:gs pos="50000">
                <a:srgbClr val="B04A46"/>
              </a:gs>
              <a:gs pos="38000">
                <a:srgbClr val="A84642"/>
              </a:gs>
              <a:gs pos="21000">
                <a:srgbClr val="A0413E"/>
              </a:gs>
              <a:gs pos="73000">
                <a:srgbClr val="C0524E"/>
              </a:gs>
              <a:gs pos="100000">
                <a:srgbClr val="EBDAD4"/>
              </a:gs>
              <a:gs pos="73000">
                <a:srgbClr val="A08078"/>
              </a:gs>
              <a:gs pos="99000">
                <a:srgbClr val="683D33"/>
              </a:gs>
              <a:gs pos="100000">
                <a:srgbClr val="7B534A"/>
              </a:gs>
              <a:gs pos="100000">
                <a:srgbClr val="55261C"/>
              </a:gs>
            </a:gsLst>
            <a:path path="circle">
              <a:fillToRect r="100000" b="100000"/>
            </a:path>
            <a:tileRect l="-100000" t="-100000"/>
          </a:gra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/>
              <a:t>Компоненты учебного плана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sz="half" idx="1"/>
          </p:nvPr>
        </p:nvSpPr>
        <p:spPr>
          <a:xfrm>
            <a:off x="250825" y="1844675"/>
            <a:ext cx="8569325" cy="4525963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Учебные предметы (обязательные, элективные, дополнительные).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Курсы по выбору (элективные, факультативные).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Индивидуальный проект. </a:t>
            </a:r>
          </a:p>
          <a:p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5904656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Профильное обучение направлено на реализацию личностно-ориентированного учебного процесса, при этом существенно расширяются возможности выстраивания учеником индивидуальной образовательной траектории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/>
          </a:p>
        </p:txBody>
      </p:sp>
      <p:pic>
        <p:nvPicPr>
          <p:cNvPr id="5" name="Picture 2" descr="C:\Users\HP\Desktop\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901386"/>
            <a:ext cx="4752528" cy="3564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2592"/>
            <a:ext cx="8856984" cy="498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026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5077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В  октябре </a:t>
            </a:r>
            <a:r>
              <a:rPr lang="ru-RU" sz="2800" dirty="0" smtClean="0"/>
              <a:t>2018 </a:t>
            </a:r>
            <a:r>
              <a:rPr lang="ru-RU" sz="2800" dirty="0" smtClean="0"/>
              <a:t>– анализ  запроса родителей и учащихся ( 1 этап).</a:t>
            </a:r>
          </a:p>
          <a:p>
            <a:pPr>
              <a:buNone/>
            </a:pPr>
            <a:r>
              <a:rPr lang="ru-RU" sz="2800" dirty="0" smtClean="0"/>
              <a:t>Цель: выявить  перспективы дальнейшего образования, предполагаемый перечень предметов, уровень изучения предметов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Анализ запроса родителей и учащихся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HP\Desktop\ukeprpijav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933056"/>
            <a:ext cx="1963840" cy="25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Индивидуальное собеседование с каждым родителем по выбору предметов и желаемому количеству часов обучения. Результаты собеседования оформлялись подписью под учебным планом конкретного учащегося и родителя.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493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543996079"/>
              </p:ext>
            </p:extLst>
          </p:nvPr>
        </p:nvGraphicFramePr>
        <p:xfrm>
          <a:off x="539552" y="188640"/>
          <a:ext cx="8136904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548680"/>
            <a:ext cx="8640960" cy="604867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ГРУППА А-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универсальный  профиль. На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углубленном уровне  изучались предметы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Математика» в объеме 7 часов в неделю,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Химия» в объеме 3 часа в неделю.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ГРУППА Б-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универсальный профиль. На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углубленном уровне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изучался предмет </a:t>
            </a:r>
          </a:p>
          <a:p>
            <a:pPr marL="109728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Математика» в объеме 7 часов в неделю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HP\Desktop\10240154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645024"/>
            <a:ext cx="1800994" cy="2857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1385</TotalTime>
  <Words>738</Words>
  <Application>Microsoft Office PowerPoint</Application>
  <PresentationFormat>Экран (4:3)</PresentationFormat>
  <Paragraphs>270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Открытая</vt:lpstr>
      <vt:lpstr>Презентация PowerPoint</vt:lpstr>
      <vt:lpstr>Требования ФГОС СОО  к учебному плану</vt:lpstr>
      <vt:lpstr>Компоненты учебного плана</vt:lpstr>
      <vt:lpstr>Презентация PowerPoint</vt:lpstr>
      <vt:lpstr>Презентация PowerPoint</vt:lpstr>
      <vt:lpstr>Анализ запроса родителей и учащихся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Лист выбора учащегося для составления индивидуального учебного плана</vt:lpstr>
      <vt:lpstr>Презентация PowerPoint</vt:lpstr>
      <vt:lpstr>Презентация PowerPoint</vt:lpstr>
      <vt:lpstr>Проблемы:</vt:lpstr>
      <vt:lpstr>Презентация PowerPoint</vt:lpstr>
    </vt:vector>
  </TitlesOfParts>
  <Company>ПКолледж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Директор</cp:lastModifiedBy>
  <cp:revision>84</cp:revision>
  <dcterms:created xsi:type="dcterms:W3CDTF">2014-12-17T11:21:30Z</dcterms:created>
  <dcterms:modified xsi:type="dcterms:W3CDTF">2019-10-16T06:16:51Z</dcterms:modified>
</cp:coreProperties>
</file>