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5" r:id="rId4"/>
    <p:sldId id="275" r:id="rId5"/>
    <p:sldId id="261" r:id="rId6"/>
    <p:sldId id="262" r:id="rId7"/>
    <p:sldId id="259" r:id="rId8"/>
    <p:sldId id="269" r:id="rId9"/>
    <p:sldId id="267" r:id="rId10"/>
    <p:sldId id="276" r:id="rId11"/>
    <p:sldId id="268" r:id="rId12"/>
    <p:sldId id="277" r:id="rId13"/>
    <p:sldId id="26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003399"/>
    <a:srgbClr val="0000CC"/>
    <a:srgbClr val="000099"/>
    <a:srgbClr val="990000"/>
    <a:srgbClr val="CC00FF"/>
    <a:srgbClr val="FFFFFF"/>
    <a:srgbClr val="CCECFF"/>
    <a:srgbClr val="99CCFF"/>
    <a:srgbClr val="79A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754" autoAdjust="0"/>
    <p:restoredTop sz="94660"/>
  </p:normalViewPr>
  <p:slideViewPr>
    <p:cSldViewPr>
      <p:cViewPr varScale="1">
        <p:scale>
          <a:sx n="95" d="100"/>
          <a:sy n="95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19ECD7-0FED-4459-9189-C1B7D6FB9DE0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4366FD8-AFF2-463D-8F83-57435846CBC9}">
      <dgm:prSet phldrT="[Текст]" custT="1"/>
      <dgm:spPr/>
      <dgm:t>
        <a:bodyPr/>
        <a:lstStyle/>
        <a:p>
          <a:r>
            <a:rPr lang="ru-RU" sz="2400" b="1" dirty="0" smtClean="0"/>
            <a:t>Учебный план</a:t>
          </a:r>
          <a:endParaRPr lang="ru-RU" sz="2400" b="1" dirty="0"/>
        </a:p>
      </dgm:t>
    </dgm:pt>
    <dgm:pt modelId="{D2E7487F-42B7-40CF-B44A-990051F6B8DD}" type="parTrans" cxnId="{6A58C911-5045-4044-A676-A96AC6E8866A}">
      <dgm:prSet/>
      <dgm:spPr/>
      <dgm:t>
        <a:bodyPr/>
        <a:lstStyle/>
        <a:p>
          <a:endParaRPr lang="ru-RU"/>
        </a:p>
      </dgm:t>
    </dgm:pt>
    <dgm:pt modelId="{AFC34E17-3B84-4BEC-8051-5011AB4779E8}" type="sibTrans" cxnId="{6A58C911-5045-4044-A676-A96AC6E8866A}">
      <dgm:prSet/>
      <dgm:spPr/>
      <dgm:t>
        <a:bodyPr/>
        <a:lstStyle/>
        <a:p>
          <a:endParaRPr lang="ru-RU"/>
        </a:p>
      </dgm:t>
    </dgm:pt>
    <dgm:pt modelId="{99B122DD-16C4-4F1F-B2A8-B2E4DFC24175}">
      <dgm:prSet phldrT="[Текст]" custT="1"/>
      <dgm:spPr/>
      <dgm:t>
        <a:bodyPr/>
        <a:lstStyle/>
        <a:p>
          <a:r>
            <a:rPr lang="ru-RU" sz="2400" b="1" dirty="0" smtClean="0"/>
            <a:t>План внеурочной деятельности</a:t>
          </a:r>
          <a:endParaRPr lang="ru-RU" sz="2400" b="1" dirty="0"/>
        </a:p>
      </dgm:t>
    </dgm:pt>
    <dgm:pt modelId="{279E35FC-A923-4B35-B3A4-CCAE39828912}" type="parTrans" cxnId="{01A3E478-81EC-4CB7-AC43-2D0917E96C4E}">
      <dgm:prSet/>
      <dgm:spPr/>
      <dgm:t>
        <a:bodyPr/>
        <a:lstStyle/>
        <a:p>
          <a:endParaRPr lang="ru-RU"/>
        </a:p>
      </dgm:t>
    </dgm:pt>
    <dgm:pt modelId="{07800E52-A07F-4456-B976-0E627D595625}" type="sibTrans" cxnId="{01A3E478-81EC-4CB7-AC43-2D0917E96C4E}">
      <dgm:prSet/>
      <dgm:spPr/>
      <dgm:t>
        <a:bodyPr/>
        <a:lstStyle/>
        <a:p>
          <a:endParaRPr lang="ru-RU"/>
        </a:p>
      </dgm:t>
    </dgm:pt>
    <dgm:pt modelId="{F7539712-7360-4BED-9A92-C3F373E077B6}">
      <dgm:prSet phldrT="[Текст]" custT="1"/>
      <dgm:spPr/>
      <dgm:t>
        <a:bodyPr/>
        <a:lstStyle/>
        <a:p>
          <a:r>
            <a:rPr lang="ru-RU" sz="2400" b="1" dirty="0" smtClean="0"/>
            <a:t>Календарный учебный график</a:t>
          </a:r>
          <a:endParaRPr lang="ru-RU" sz="2400" b="1" dirty="0"/>
        </a:p>
      </dgm:t>
    </dgm:pt>
    <dgm:pt modelId="{C8AABD7C-EF6D-4123-9763-30B4F22A6561}" type="parTrans" cxnId="{EFC6399F-4ED5-4759-BC13-A706F1B17323}">
      <dgm:prSet/>
      <dgm:spPr/>
      <dgm:t>
        <a:bodyPr/>
        <a:lstStyle/>
        <a:p>
          <a:endParaRPr lang="ru-RU"/>
        </a:p>
      </dgm:t>
    </dgm:pt>
    <dgm:pt modelId="{9C86EC24-DF65-441C-A2EB-D9AE8E37B398}" type="sibTrans" cxnId="{EFC6399F-4ED5-4759-BC13-A706F1B17323}">
      <dgm:prSet/>
      <dgm:spPr/>
      <dgm:t>
        <a:bodyPr/>
        <a:lstStyle/>
        <a:p>
          <a:endParaRPr lang="ru-RU"/>
        </a:p>
      </dgm:t>
    </dgm:pt>
    <dgm:pt modelId="{0DA65B98-9CF0-44F6-938F-A41CAFFC052B}" type="pres">
      <dgm:prSet presAssocID="{DE19ECD7-0FED-4459-9189-C1B7D6FB9DE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5C3EB88-C9AF-4B5B-A05E-A1B57091D782}" type="pres">
      <dgm:prSet presAssocID="{DE19ECD7-0FED-4459-9189-C1B7D6FB9DE0}" presName="Name1" presStyleCnt="0"/>
      <dgm:spPr/>
    </dgm:pt>
    <dgm:pt modelId="{89BA7308-3C1E-400C-B9A9-4C66B31439B6}" type="pres">
      <dgm:prSet presAssocID="{DE19ECD7-0FED-4459-9189-C1B7D6FB9DE0}" presName="cycle" presStyleCnt="0"/>
      <dgm:spPr/>
    </dgm:pt>
    <dgm:pt modelId="{D1C9A17D-5B23-4DAE-BF22-B44EFCA0AB43}" type="pres">
      <dgm:prSet presAssocID="{DE19ECD7-0FED-4459-9189-C1B7D6FB9DE0}" presName="srcNode" presStyleLbl="node1" presStyleIdx="0" presStyleCnt="3"/>
      <dgm:spPr/>
    </dgm:pt>
    <dgm:pt modelId="{38898921-3375-4E19-B201-DD1450D38557}" type="pres">
      <dgm:prSet presAssocID="{DE19ECD7-0FED-4459-9189-C1B7D6FB9DE0}" presName="conn" presStyleLbl="parChTrans1D2" presStyleIdx="0" presStyleCnt="1"/>
      <dgm:spPr/>
      <dgm:t>
        <a:bodyPr/>
        <a:lstStyle/>
        <a:p>
          <a:endParaRPr lang="ru-RU"/>
        </a:p>
      </dgm:t>
    </dgm:pt>
    <dgm:pt modelId="{9BD6C424-761A-457E-B9D4-C2487A21574A}" type="pres">
      <dgm:prSet presAssocID="{DE19ECD7-0FED-4459-9189-C1B7D6FB9DE0}" presName="extraNode" presStyleLbl="node1" presStyleIdx="0" presStyleCnt="3"/>
      <dgm:spPr/>
    </dgm:pt>
    <dgm:pt modelId="{866EA5CE-6E19-4880-96DA-579A341AEE4D}" type="pres">
      <dgm:prSet presAssocID="{DE19ECD7-0FED-4459-9189-C1B7D6FB9DE0}" presName="dstNode" presStyleLbl="node1" presStyleIdx="0" presStyleCnt="3"/>
      <dgm:spPr/>
    </dgm:pt>
    <dgm:pt modelId="{4D1A560F-A915-4C79-971C-58E2C9C5B69E}" type="pres">
      <dgm:prSet presAssocID="{C4366FD8-AFF2-463D-8F83-57435846CBC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E6841-A86F-4E43-AD17-800A71408374}" type="pres">
      <dgm:prSet presAssocID="{C4366FD8-AFF2-463D-8F83-57435846CBC9}" presName="accent_1" presStyleCnt="0"/>
      <dgm:spPr/>
    </dgm:pt>
    <dgm:pt modelId="{83D4B2EF-4813-4198-8A7D-8CB53CD4AFCF}" type="pres">
      <dgm:prSet presAssocID="{C4366FD8-AFF2-463D-8F83-57435846CBC9}" presName="accentRepeatNode" presStyleLbl="solidFgAcc1" presStyleIdx="0" presStyleCnt="3"/>
      <dgm:spPr/>
    </dgm:pt>
    <dgm:pt modelId="{EC56543E-11CF-4AA1-8784-672E76FCFFDF}" type="pres">
      <dgm:prSet presAssocID="{99B122DD-16C4-4F1F-B2A8-B2E4DFC24175}" presName="text_2" presStyleLbl="node1" presStyleIdx="1" presStyleCnt="3" custLinFactNeighborX="528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42679-5A9F-400A-963F-9A315D535838}" type="pres">
      <dgm:prSet presAssocID="{99B122DD-16C4-4F1F-B2A8-B2E4DFC24175}" presName="accent_2" presStyleCnt="0"/>
      <dgm:spPr/>
    </dgm:pt>
    <dgm:pt modelId="{382668BA-623A-48BE-B988-986D665DAC20}" type="pres">
      <dgm:prSet presAssocID="{99B122DD-16C4-4F1F-B2A8-B2E4DFC24175}" presName="accentRepeatNode" presStyleLbl="solidFgAcc1" presStyleIdx="1" presStyleCnt="3"/>
      <dgm:spPr/>
    </dgm:pt>
    <dgm:pt modelId="{EC11203B-FFAD-4942-8759-F2BF2FAC3488}" type="pres">
      <dgm:prSet presAssocID="{F7539712-7360-4BED-9A92-C3F373E077B6}" presName="text_3" presStyleLbl="node1" presStyleIdx="2" presStyleCnt="3" custLinFactNeighborX="358" custLinFactNeighborY="-22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8D170-752D-4CE2-B6C7-DA09A6909AD8}" type="pres">
      <dgm:prSet presAssocID="{F7539712-7360-4BED-9A92-C3F373E077B6}" presName="accent_3" presStyleCnt="0"/>
      <dgm:spPr/>
    </dgm:pt>
    <dgm:pt modelId="{7EFDC349-E082-4E67-AEB4-7C0BADCB856A}" type="pres">
      <dgm:prSet presAssocID="{F7539712-7360-4BED-9A92-C3F373E077B6}" presName="accentRepeatNode" presStyleLbl="solidFgAcc1" presStyleIdx="2" presStyleCnt="3"/>
      <dgm:spPr/>
    </dgm:pt>
  </dgm:ptLst>
  <dgm:cxnLst>
    <dgm:cxn modelId="{EFC6399F-4ED5-4759-BC13-A706F1B17323}" srcId="{DE19ECD7-0FED-4459-9189-C1B7D6FB9DE0}" destId="{F7539712-7360-4BED-9A92-C3F373E077B6}" srcOrd="2" destOrd="0" parTransId="{C8AABD7C-EF6D-4123-9763-30B4F22A6561}" sibTransId="{9C86EC24-DF65-441C-A2EB-D9AE8E37B398}"/>
    <dgm:cxn modelId="{01A3E478-81EC-4CB7-AC43-2D0917E96C4E}" srcId="{DE19ECD7-0FED-4459-9189-C1B7D6FB9DE0}" destId="{99B122DD-16C4-4F1F-B2A8-B2E4DFC24175}" srcOrd="1" destOrd="0" parTransId="{279E35FC-A923-4B35-B3A4-CCAE39828912}" sibTransId="{07800E52-A07F-4456-B976-0E627D595625}"/>
    <dgm:cxn modelId="{E3967628-C8AF-456D-AECE-1E3B849EAEA7}" type="presOf" srcId="{99B122DD-16C4-4F1F-B2A8-B2E4DFC24175}" destId="{EC56543E-11CF-4AA1-8784-672E76FCFFDF}" srcOrd="0" destOrd="0" presId="urn:microsoft.com/office/officeart/2008/layout/VerticalCurvedList"/>
    <dgm:cxn modelId="{6A58C911-5045-4044-A676-A96AC6E8866A}" srcId="{DE19ECD7-0FED-4459-9189-C1B7D6FB9DE0}" destId="{C4366FD8-AFF2-463D-8F83-57435846CBC9}" srcOrd="0" destOrd="0" parTransId="{D2E7487F-42B7-40CF-B44A-990051F6B8DD}" sibTransId="{AFC34E17-3B84-4BEC-8051-5011AB4779E8}"/>
    <dgm:cxn modelId="{874B1E05-4000-42B5-BFD8-CF05508A41CC}" type="presOf" srcId="{DE19ECD7-0FED-4459-9189-C1B7D6FB9DE0}" destId="{0DA65B98-9CF0-44F6-938F-A41CAFFC052B}" srcOrd="0" destOrd="0" presId="urn:microsoft.com/office/officeart/2008/layout/VerticalCurvedList"/>
    <dgm:cxn modelId="{1BA9432D-4B97-4787-B0D6-5E50E33D0E18}" type="presOf" srcId="{F7539712-7360-4BED-9A92-C3F373E077B6}" destId="{EC11203B-FFAD-4942-8759-F2BF2FAC3488}" srcOrd="0" destOrd="0" presId="urn:microsoft.com/office/officeart/2008/layout/VerticalCurvedList"/>
    <dgm:cxn modelId="{0FF6FD6B-04A1-47A4-9C5C-800060D4FC89}" type="presOf" srcId="{AFC34E17-3B84-4BEC-8051-5011AB4779E8}" destId="{38898921-3375-4E19-B201-DD1450D38557}" srcOrd="0" destOrd="0" presId="urn:microsoft.com/office/officeart/2008/layout/VerticalCurvedList"/>
    <dgm:cxn modelId="{BDB77699-08F4-4DA9-B938-B6FE809622FA}" type="presOf" srcId="{C4366FD8-AFF2-463D-8F83-57435846CBC9}" destId="{4D1A560F-A915-4C79-971C-58E2C9C5B69E}" srcOrd="0" destOrd="0" presId="urn:microsoft.com/office/officeart/2008/layout/VerticalCurvedList"/>
    <dgm:cxn modelId="{A03AA778-2B6F-47BF-AF30-950A5B3ED98B}" type="presParOf" srcId="{0DA65B98-9CF0-44F6-938F-A41CAFFC052B}" destId="{45C3EB88-C9AF-4B5B-A05E-A1B57091D782}" srcOrd="0" destOrd="0" presId="urn:microsoft.com/office/officeart/2008/layout/VerticalCurvedList"/>
    <dgm:cxn modelId="{8282B777-D68A-4D70-946C-A315A78104B2}" type="presParOf" srcId="{45C3EB88-C9AF-4B5B-A05E-A1B57091D782}" destId="{89BA7308-3C1E-400C-B9A9-4C66B31439B6}" srcOrd="0" destOrd="0" presId="urn:microsoft.com/office/officeart/2008/layout/VerticalCurvedList"/>
    <dgm:cxn modelId="{2F4AF6A4-2BC3-495B-B026-27E970CE22BF}" type="presParOf" srcId="{89BA7308-3C1E-400C-B9A9-4C66B31439B6}" destId="{D1C9A17D-5B23-4DAE-BF22-B44EFCA0AB43}" srcOrd="0" destOrd="0" presId="urn:microsoft.com/office/officeart/2008/layout/VerticalCurvedList"/>
    <dgm:cxn modelId="{D479C337-ED3E-4AFF-9EB3-AFAC9304A349}" type="presParOf" srcId="{89BA7308-3C1E-400C-B9A9-4C66B31439B6}" destId="{38898921-3375-4E19-B201-DD1450D38557}" srcOrd="1" destOrd="0" presId="urn:microsoft.com/office/officeart/2008/layout/VerticalCurvedList"/>
    <dgm:cxn modelId="{8B74D1DE-EF18-40BF-B479-652F69DB3849}" type="presParOf" srcId="{89BA7308-3C1E-400C-B9A9-4C66B31439B6}" destId="{9BD6C424-761A-457E-B9D4-C2487A21574A}" srcOrd="2" destOrd="0" presId="urn:microsoft.com/office/officeart/2008/layout/VerticalCurvedList"/>
    <dgm:cxn modelId="{90FFA655-B0F3-49FD-8AF8-D72CBE809FB4}" type="presParOf" srcId="{89BA7308-3C1E-400C-B9A9-4C66B31439B6}" destId="{866EA5CE-6E19-4880-96DA-579A341AEE4D}" srcOrd="3" destOrd="0" presId="urn:microsoft.com/office/officeart/2008/layout/VerticalCurvedList"/>
    <dgm:cxn modelId="{D61D7CCD-9712-464D-AC16-CF1664F7EA73}" type="presParOf" srcId="{45C3EB88-C9AF-4B5B-A05E-A1B57091D782}" destId="{4D1A560F-A915-4C79-971C-58E2C9C5B69E}" srcOrd="1" destOrd="0" presId="urn:microsoft.com/office/officeart/2008/layout/VerticalCurvedList"/>
    <dgm:cxn modelId="{F5DA539B-FD9A-414C-9C28-F55440C9767F}" type="presParOf" srcId="{45C3EB88-C9AF-4B5B-A05E-A1B57091D782}" destId="{DA8E6841-A86F-4E43-AD17-800A71408374}" srcOrd="2" destOrd="0" presId="urn:microsoft.com/office/officeart/2008/layout/VerticalCurvedList"/>
    <dgm:cxn modelId="{10D32DD7-1D99-4939-9562-562B7BD35E60}" type="presParOf" srcId="{DA8E6841-A86F-4E43-AD17-800A71408374}" destId="{83D4B2EF-4813-4198-8A7D-8CB53CD4AFCF}" srcOrd="0" destOrd="0" presId="urn:microsoft.com/office/officeart/2008/layout/VerticalCurvedList"/>
    <dgm:cxn modelId="{758D8488-86BD-4227-BAEB-D471A18A9BEE}" type="presParOf" srcId="{45C3EB88-C9AF-4B5B-A05E-A1B57091D782}" destId="{EC56543E-11CF-4AA1-8784-672E76FCFFDF}" srcOrd="3" destOrd="0" presId="urn:microsoft.com/office/officeart/2008/layout/VerticalCurvedList"/>
    <dgm:cxn modelId="{5B208541-BF0A-4C0D-A727-4DD8749A46B0}" type="presParOf" srcId="{45C3EB88-C9AF-4B5B-A05E-A1B57091D782}" destId="{0B242679-5A9F-400A-963F-9A315D535838}" srcOrd="4" destOrd="0" presId="urn:microsoft.com/office/officeart/2008/layout/VerticalCurvedList"/>
    <dgm:cxn modelId="{2714588E-3324-47E6-A1A8-A3B6A7C6750D}" type="presParOf" srcId="{0B242679-5A9F-400A-963F-9A315D535838}" destId="{382668BA-623A-48BE-B988-986D665DAC20}" srcOrd="0" destOrd="0" presId="urn:microsoft.com/office/officeart/2008/layout/VerticalCurvedList"/>
    <dgm:cxn modelId="{6539216F-DBD6-45BD-84E2-4B58FEEBCBD5}" type="presParOf" srcId="{45C3EB88-C9AF-4B5B-A05E-A1B57091D782}" destId="{EC11203B-FFAD-4942-8759-F2BF2FAC3488}" srcOrd="5" destOrd="0" presId="urn:microsoft.com/office/officeart/2008/layout/VerticalCurvedList"/>
    <dgm:cxn modelId="{90E6C784-7044-42DA-B77A-A438A805AB96}" type="presParOf" srcId="{45C3EB88-C9AF-4B5B-A05E-A1B57091D782}" destId="{6ED8D170-752D-4CE2-B6C7-DA09A6909AD8}" srcOrd="6" destOrd="0" presId="urn:microsoft.com/office/officeart/2008/layout/VerticalCurvedList"/>
    <dgm:cxn modelId="{D572289F-D5A0-4D8B-A443-68B5EEE4B670}" type="presParOf" srcId="{6ED8D170-752D-4CE2-B6C7-DA09A6909AD8}" destId="{7EFDC349-E082-4E67-AEB4-7C0BADCB85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19ECD7-0FED-4459-9189-C1B7D6FB9DE0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4366FD8-AFF2-463D-8F83-57435846CBC9}">
      <dgm:prSet phldrT="[Текст]" custT="1"/>
      <dgm:spPr/>
      <dgm:t>
        <a:bodyPr/>
        <a:lstStyle/>
        <a:p>
          <a:pPr algn="just"/>
          <a:r>
            <a:rPr lang="ru-RU" sz="2000" b="1" dirty="0" smtClean="0"/>
            <a:t>272-ФЗ ст. 2, п. 23: индивидуальный учебный план</a:t>
          </a:r>
          <a:r>
            <a:rPr lang="ru-RU" sz="2000" dirty="0" smtClean="0"/>
            <a:t> – УП, обеспечивающий освоение образовательной программы на основе индивидуализации её содержания с учётом особенностей и образовательных потребностей конкретного обучающегося.</a:t>
          </a:r>
          <a:endParaRPr lang="ru-RU" sz="2000" b="1" dirty="0"/>
        </a:p>
      </dgm:t>
    </dgm:pt>
    <dgm:pt modelId="{D2E7487F-42B7-40CF-B44A-990051F6B8DD}" type="parTrans" cxnId="{6A58C911-5045-4044-A676-A96AC6E8866A}">
      <dgm:prSet/>
      <dgm:spPr/>
      <dgm:t>
        <a:bodyPr/>
        <a:lstStyle/>
        <a:p>
          <a:endParaRPr lang="ru-RU"/>
        </a:p>
      </dgm:t>
    </dgm:pt>
    <dgm:pt modelId="{AFC34E17-3B84-4BEC-8051-5011AB4779E8}" type="sibTrans" cxnId="{6A58C911-5045-4044-A676-A96AC6E8866A}">
      <dgm:prSet/>
      <dgm:spPr/>
      <dgm:t>
        <a:bodyPr/>
        <a:lstStyle/>
        <a:p>
          <a:endParaRPr lang="ru-RU"/>
        </a:p>
      </dgm:t>
    </dgm:pt>
    <dgm:pt modelId="{99B122DD-16C4-4F1F-B2A8-B2E4DFC24175}">
      <dgm:prSet phldrT="[Текст]" custT="1"/>
      <dgm:spPr/>
      <dgm:t>
        <a:bodyPr/>
        <a:lstStyle/>
        <a:p>
          <a:pPr marL="0" indent="0" algn="just"/>
          <a:r>
            <a:rPr lang="ru-RU" sz="2000" b="1" dirty="0" smtClean="0"/>
            <a:t>ФГОС СОО (18.3.1.): </a:t>
          </a:r>
          <a:r>
            <a:rPr lang="ru-RU" sz="2000" b="0" dirty="0" smtClean="0">
              <a:solidFill>
                <a:schemeClr val="tx1"/>
              </a:solidFill>
            </a:rPr>
            <a:t>организация предоставляет в</a:t>
          </a:r>
          <a:r>
            <a:rPr lang="ru-RU" sz="2000" dirty="0" smtClean="0">
              <a:solidFill>
                <a:schemeClr val="tx1"/>
              </a:solidFill>
            </a:rPr>
            <a:t>озможность формирования </a:t>
          </a:r>
          <a:r>
            <a:rPr lang="ru-RU" sz="2000" b="1" dirty="0" smtClean="0">
              <a:solidFill>
                <a:schemeClr val="tx1"/>
              </a:solidFill>
            </a:rPr>
            <a:t>индивидуальных учебных планов.</a:t>
          </a:r>
          <a:endParaRPr lang="ru-RU" sz="2000" b="1" dirty="0">
            <a:solidFill>
              <a:schemeClr val="tx1"/>
            </a:solidFill>
          </a:endParaRPr>
        </a:p>
      </dgm:t>
    </dgm:pt>
    <dgm:pt modelId="{279E35FC-A923-4B35-B3A4-CCAE39828912}" type="parTrans" cxnId="{01A3E478-81EC-4CB7-AC43-2D0917E96C4E}">
      <dgm:prSet/>
      <dgm:spPr/>
      <dgm:t>
        <a:bodyPr/>
        <a:lstStyle/>
        <a:p>
          <a:endParaRPr lang="ru-RU"/>
        </a:p>
      </dgm:t>
    </dgm:pt>
    <dgm:pt modelId="{07800E52-A07F-4456-B976-0E627D595625}" type="sibTrans" cxnId="{01A3E478-81EC-4CB7-AC43-2D0917E96C4E}">
      <dgm:prSet/>
      <dgm:spPr/>
      <dgm:t>
        <a:bodyPr/>
        <a:lstStyle/>
        <a:p>
          <a:endParaRPr lang="ru-RU"/>
        </a:p>
      </dgm:t>
    </dgm:pt>
    <dgm:pt modelId="{F7539712-7360-4BED-9A92-C3F373E077B6}">
      <dgm:prSet phldrT="[Текст]" custT="1"/>
      <dgm:spPr/>
      <dgm:t>
        <a:bodyPr/>
        <a:lstStyle/>
        <a:p>
          <a:pPr algn="just"/>
          <a:r>
            <a:rPr lang="ru-RU" sz="2000" b="1" dirty="0" smtClean="0"/>
            <a:t>ПООП: </a:t>
          </a:r>
          <a:r>
            <a:rPr lang="ru-RU" sz="2000" b="0" dirty="0" smtClean="0"/>
            <a:t>о</a:t>
          </a:r>
          <a:r>
            <a:rPr lang="ru-RU" sz="2000" dirty="0" smtClean="0"/>
            <a:t>бучающийся имеет право на обучение по индивидуальному учебному плану, в том числе на ускоренное обучение.</a:t>
          </a:r>
          <a:endParaRPr lang="ru-RU" sz="2000" b="1" dirty="0"/>
        </a:p>
      </dgm:t>
    </dgm:pt>
    <dgm:pt modelId="{C8AABD7C-EF6D-4123-9763-30B4F22A6561}" type="parTrans" cxnId="{EFC6399F-4ED5-4759-BC13-A706F1B17323}">
      <dgm:prSet/>
      <dgm:spPr/>
      <dgm:t>
        <a:bodyPr/>
        <a:lstStyle/>
        <a:p>
          <a:endParaRPr lang="ru-RU"/>
        </a:p>
      </dgm:t>
    </dgm:pt>
    <dgm:pt modelId="{9C86EC24-DF65-441C-A2EB-D9AE8E37B398}" type="sibTrans" cxnId="{EFC6399F-4ED5-4759-BC13-A706F1B17323}">
      <dgm:prSet/>
      <dgm:spPr/>
      <dgm:t>
        <a:bodyPr/>
        <a:lstStyle/>
        <a:p>
          <a:endParaRPr lang="ru-RU"/>
        </a:p>
      </dgm:t>
    </dgm:pt>
    <dgm:pt modelId="{0DA65B98-9CF0-44F6-938F-A41CAFFC052B}" type="pres">
      <dgm:prSet presAssocID="{DE19ECD7-0FED-4459-9189-C1B7D6FB9DE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5C3EB88-C9AF-4B5B-A05E-A1B57091D782}" type="pres">
      <dgm:prSet presAssocID="{DE19ECD7-0FED-4459-9189-C1B7D6FB9DE0}" presName="Name1" presStyleCnt="0"/>
      <dgm:spPr/>
    </dgm:pt>
    <dgm:pt modelId="{89BA7308-3C1E-400C-B9A9-4C66B31439B6}" type="pres">
      <dgm:prSet presAssocID="{DE19ECD7-0FED-4459-9189-C1B7D6FB9DE0}" presName="cycle" presStyleCnt="0"/>
      <dgm:spPr/>
    </dgm:pt>
    <dgm:pt modelId="{D1C9A17D-5B23-4DAE-BF22-B44EFCA0AB43}" type="pres">
      <dgm:prSet presAssocID="{DE19ECD7-0FED-4459-9189-C1B7D6FB9DE0}" presName="srcNode" presStyleLbl="node1" presStyleIdx="0" presStyleCnt="3"/>
      <dgm:spPr/>
    </dgm:pt>
    <dgm:pt modelId="{38898921-3375-4E19-B201-DD1450D38557}" type="pres">
      <dgm:prSet presAssocID="{DE19ECD7-0FED-4459-9189-C1B7D6FB9DE0}" presName="conn" presStyleLbl="parChTrans1D2" presStyleIdx="0" presStyleCnt="1"/>
      <dgm:spPr/>
      <dgm:t>
        <a:bodyPr/>
        <a:lstStyle/>
        <a:p>
          <a:endParaRPr lang="ru-RU"/>
        </a:p>
      </dgm:t>
    </dgm:pt>
    <dgm:pt modelId="{9BD6C424-761A-457E-B9D4-C2487A21574A}" type="pres">
      <dgm:prSet presAssocID="{DE19ECD7-0FED-4459-9189-C1B7D6FB9DE0}" presName="extraNode" presStyleLbl="node1" presStyleIdx="0" presStyleCnt="3"/>
      <dgm:spPr/>
    </dgm:pt>
    <dgm:pt modelId="{866EA5CE-6E19-4880-96DA-579A341AEE4D}" type="pres">
      <dgm:prSet presAssocID="{DE19ECD7-0FED-4459-9189-C1B7D6FB9DE0}" presName="dstNode" presStyleLbl="node1" presStyleIdx="0" presStyleCnt="3"/>
      <dgm:spPr/>
    </dgm:pt>
    <dgm:pt modelId="{4D1A560F-A915-4C79-971C-58E2C9C5B69E}" type="pres">
      <dgm:prSet presAssocID="{C4366FD8-AFF2-463D-8F83-57435846CBC9}" presName="text_1" presStyleLbl="node1" presStyleIdx="0" presStyleCnt="3" custScaleY="160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E6841-A86F-4E43-AD17-800A71408374}" type="pres">
      <dgm:prSet presAssocID="{C4366FD8-AFF2-463D-8F83-57435846CBC9}" presName="accent_1" presStyleCnt="0"/>
      <dgm:spPr/>
    </dgm:pt>
    <dgm:pt modelId="{83D4B2EF-4813-4198-8A7D-8CB53CD4AFCF}" type="pres">
      <dgm:prSet presAssocID="{C4366FD8-AFF2-463D-8F83-57435846CBC9}" presName="accentRepeatNode" presStyleLbl="solidFgAcc1" presStyleIdx="0" presStyleCnt="3"/>
      <dgm:spPr/>
    </dgm:pt>
    <dgm:pt modelId="{EC56543E-11CF-4AA1-8784-672E76FCFFDF}" type="pres">
      <dgm:prSet presAssocID="{99B122DD-16C4-4F1F-B2A8-B2E4DFC24175}" presName="text_2" presStyleLbl="node1" presStyleIdx="1" presStyleCnt="3" custScaleY="105634" custLinFactNeighborX="528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42679-5A9F-400A-963F-9A315D535838}" type="pres">
      <dgm:prSet presAssocID="{99B122DD-16C4-4F1F-B2A8-B2E4DFC24175}" presName="accent_2" presStyleCnt="0"/>
      <dgm:spPr/>
    </dgm:pt>
    <dgm:pt modelId="{382668BA-623A-48BE-B988-986D665DAC20}" type="pres">
      <dgm:prSet presAssocID="{99B122DD-16C4-4F1F-B2A8-B2E4DFC24175}" presName="accentRepeatNode" presStyleLbl="solidFgAcc1" presStyleIdx="1" presStyleCnt="3"/>
      <dgm:spPr/>
    </dgm:pt>
    <dgm:pt modelId="{EC11203B-FFAD-4942-8759-F2BF2FAC3488}" type="pres">
      <dgm:prSet presAssocID="{F7539712-7360-4BED-9A92-C3F373E077B6}" presName="text_3" presStyleLbl="node1" presStyleIdx="2" presStyleCnt="3" custScaleY="133590" custLinFactNeighborX="358" custLinFactNeighborY="-22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8D170-752D-4CE2-B6C7-DA09A6909AD8}" type="pres">
      <dgm:prSet presAssocID="{F7539712-7360-4BED-9A92-C3F373E077B6}" presName="accent_3" presStyleCnt="0"/>
      <dgm:spPr/>
    </dgm:pt>
    <dgm:pt modelId="{7EFDC349-E082-4E67-AEB4-7C0BADCB856A}" type="pres">
      <dgm:prSet presAssocID="{F7539712-7360-4BED-9A92-C3F373E077B6}" presName="accentRepeatNode" presStyleLbl="solidFgAcc1" presStyleIdx="2" presStyleCnt="3"/>
      <dgm:spPr/>
    </dgm:pt>
  </dgm:ptLst>
  <dgm:cxnLst>
    <dgm:cxn modelId="{EFC6399F-4ED5-4759-BC13-A706F1B17323}" srcId="{DE19ECD7-0FED-4459-9189-C1B7D6FB9DE0}" destId="{F7539712-7360-4BED-9A92-C3F373E077B6}" srcOrd="2" destOrd="0" parTransId="{C8AABD7C-EF6D-4123-9763-30B4F22A6561}" sibTransId="{9C86EC24-DF65-441C-A2EB-D9AE8E37B398}"/>
    <dgm:cxn modelId="{C72018B7-C3F6-4817-AB98-7CEA08AB086C}" type="presOf" srcId="{AFC34E17-3B84-4BEC-8051-5011AB4779E8}" destId="{38898921-3375-4E19-B201-DD1450D38557}" srcOrd="0" destOrd="0" presId="urn:microsoft.com/office/officeart/2008/layout/VerticalCurvedList"/>
    <dgm:cxn modelId="{01A3E478-81EC-4CB7-AC43-2D0917E96C4E}" srcId="{DE19ECD7-0FED-4459-9189-C1B7D6FB9DE0}" destId="{99B122DD-16C4-4F1F-B2A8-B2E4DFC24175}" srcOrd="1" destOrd="0" parTransId="{279E35FC-A923-4B35-B3A4-CCAE39828912}" sibTransId="{07800E52-A07F-4456-B976-0E627D595625}"/>
    <dgm:cxn modelId="{234AD8AF-78CD-44EC-BC61-1E714032D2D9}" type="presOf" srcId="{F7539712-7360-4BED-9A92-C3F373E077B6}" destId="{EC11203B-FFAD-4942-8759-F2BF2FAC3488}" srcOrd="0" destOrd="0" presId="urn:microsoft.com/office/officeart/2008/layout/VerticalCurvedList"/>
    <dgm:cxn modelId="{BC473288-BA8F-4BDD-95CF-90D17F5FFBFB}" type="presOf" srcId="{99B122DD-16C4-4F1F-B2A8-B2E4DFC24175}" destId="{EC56543E-11CF-4AA1-8784-672E76FCFFDF}" srcOrd="0" destOrd="0" presId="urn:microsoft.com/office/officeart/2008/layout/VerticalCurvedList"/>
    <dgm:cxn modelId="{6A58C911-5045-4044-A676-A96AC6E8866A}" srcId="{DE19ECD7-0FED-4459-9189-C1B7D6FB9DE0}" destId="{C4366FD8-AFF2-463D-8F83-57435846CBC9}" srcOrd="0" destOrd="0" parTransId="{D2E7487F-42B7-40CF-B44A-990051F6B8DD}" sibTransId="{AFC34E17-3B84-4BEC-8051-5011AB4779E8}"/>
    <dgm:cxn modelId="{9A7E1722-1AE0-455B-9433-AFB0835C2262}" type="presOf" srcId="{DE19ECD7-0FED-4459-9189-C1B7D6FB9DE0}" destId="{0DA65B98-9CF0-44F6-938F-A41CAFFC052B}" srcOrd="0" destOrd="0" presId="urn:microsoft.com/office/officeart/2008/layout/VerticalCurvedList"/>
    <dgm:cxn modelId="{1F78120B-C667-457E-AF94-689F14D1DCCE}" type="presOf" srcId="{C4366FD8-AFF2-463D-8F83-57435846CBC9}" destId="{4D1A560F-A915-4C79-971C-58E2C9C5B69E}" srcOrd="0" destOrd="0" presId="urn:microsoft.com/office/officeart/2008/layout/VerticalCurvedList"/>
    <dgm:cxn modelId="{83C88FCF-79D9-4B42-83F4-A1CB68EC91F8}" type="presParOf" srcId="{0DA65B98-9CF0-44F6-938F-A41CAFFC052B}" destId="{45C3EB88-C9AF-4B5B-A05E-A1B57091D782}" srcOrd="0" destOrd="0" presId="urn:microsoft.com/office/officeart/2008/layout/VerticalCurvedList"/>
    <dgm:cxn modelId="{47475DD7-8273-43F3-9A8D-87CF6193FF20}" type="presParOf" srcId="{45C3EB88-C9AF-4B5B-A05E-A1B57091D782}" destId="{89BA7308-3C1E-400C-B9A9-4C66B31439B6}" srcOrd="0" destOrd="0" presId="urn:microsoft.com/office/officeart/2008/layout/VerticalCurvedList"/>
    <dgm:cxn modelId="{C650A7F7-BD29-40D1-A1B2-B8236C45D03E}" type="presParOf" srcId="{89BA7308-3C1E-400C-B9A9-4C66B31439B6}" destId="{D1C9A17D-5B23-4DAE-BF22-B44EFCA0AB43}" srcOrd="0" destOrd="0" presId="urn:microsoft.com/office/officeart/2008/layout/VerticalCurvedList"/>
    <dgm:cxn modelId="{B1FF1903-1E43-4450-B0B8-E32DE671270C}" type="presParOf" srcId="{89BA7308-3C1E-400C-B9A9-4C66B31439B6}" destId="{38898921-3375-4E19-B201-DD1450D38557}" srcOrd="1" destOrd="0" presId="urn:microsoft.com/office/officeart/2008/layout/VerticalCurvedList"/>
    <dgm:cxn modelId="{13006D4C-730A-4BAF-B630-A391D3C6B538}" type="presParOf" srcId="{89BA7308-3C1E-400C-B9A9-4C66B31439B6}" destId="{9BD6C424-761A-457E-B9D4-C2487A21574A}" srcOrd="2" destOrd="0" presId="urn:microsoft.com/office/officeart/2008/layout/VerticalCurvedList"/>
    <dgm:cxn modelId="{3CB824A1-BA32-4D83-81EE-FE0B16001F77}" type="presParOf" srcId="{89BA7308-3C1E-400C-B9A9-4C66B31439B6}" destId="{866EA5CE-6E19-4880-96DA-579A341AEE4D}" srcOrd="3" destOrd="0" presId="urn:microsoft.com/office/officeart/2008/layout/VerticalCurvedList"/>
    <dgm:cxn modelId="{52C37334-DF25-4139-970F-6339944216FB}" type="presParOf" srcId="{45C3EB88-C9AF-4B5B-A05E-A1B57091D782}" destId="{4D1A560F-A915-4C79-971C-58E2C9C5B69E}" srcOrd="1" destOrd="0" presId="urn:microsoft.com/office/officeart/2008/layout/VerticalCurvedList"/>
    <dgm:cxn modelId="{144D8E75-A5B7-4418-9DB9-EB54B7833B84}" type="presParOf" srcId="{45C3EB88-C9AF-4B5B-A05E-A1B57091D782}" destId="{DA8E6841-A86F-4E43-AD17-800A71408374}" srcOrd="2" destOrd="0" presId="urn:microsoft.com/office/officeart/2008/layout/VerticalCurvedList"/>
    <dgm:cxn modelId="{256F613F-54B6-4C9B-BB54-42B8F7A71BC7}" type="presParOf" srcId="{DA8E6841-A86F-4E43-AD17-800A71408374}" destId="{83D4B2EF-4813-4198-8A7D-8CB53CD4AFCF}" srcOrd="0" destOrd="0" presId="urn:microsoft.com/office/officeart/2008/layout/VerticalCurvedList"/>
    <dgm:cxn modelId="{A1202B87-6C21-4B53-A07F-267E94810596}" type="presParOf" srcId="{45C3EB88-C9AF-4B5B-A05E-A1B57091D782}" destId="{EC56543E-11CF-4AA1-8784-672E76FCFFDF}" srcOrd="3" destOrd="0" presId="urn:microsoft.com/office/officeart/2008/layout/VerticalCurvedList"/>
    <dgm:cxn modelId="{FC89D5DD-3D6A-4C08-AD32-C918A6E7FD4B}" type="presParOf" srcId="{45C3EB88-C9AF-4B5B-A05E-A1B57091D782}" destId="{0B242679-5A9F-400A-963F-9A315D535838}" srcOrd="4" destOrd="0" presId="urn:microsoft.com/office/officeart/2008/layout/VerticalCurvedList"/>
    <dgm:cxn modelId="{60934D0F-CB2C-4C63-AC94-150C90498B67}" type="presParOf" srcId="{0B242679-5A9F-400A-963F-9A315D535838}" destId="{382668BA-623A-48BE-B988-986D665DAC20}" srcOrd="0" destOrd="0" presId="urn:microsoft.com/office/officeart/2008/layout/VerticalCurvedList"/>
    <dgm:cxn modelId="{8B3A8204-1C51-482F-9513-4DF550605AA6}" type="presParOf" srcId="{45C3EB88-C9AF-4B5B-A05E-A1B57091D782}" destId="{EC11203B-FFAD-4942-8759-F2BF2FAC3488}" srcOrd="5" destOrd="0" presId="urn:microsoft.com/office/officeart/2008/layout/VerticalCurvedList"/>
    <dgm:cxn modelId="{DE383CD2-BBBA-443A-BB8E-BF23597BCE79}" type="presParOf" srcId="{45C3EB88-C9AF-4B5B-A05E-A1B57091D782}" destId="{6ED8D170-752D-4CE2-B6C7-DA09A6909AD8}" srcOrd="6" destOrd="0" presId="urn:microsoft.com/office/officeart/2008/layout/VerticalCurvedList"/>
    <dgm:cxn modelId="{00FB28C4-3BFF-41A7-AE33-940BB0F963AC}" type="presParOf" srcId="{6ED8D170-752D-4CE2-B6C7-DA09A6909AD8}" destId="{7EFDC349-E082-4E67-AEB4-7C0BADCB85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98921-3375-4E19-B201-DD1450D38557}">
      <dsp:nvSpPr>
        <dsp:cNvPr id="0" name=""/>
        <dsp:cNvSpPr/>
      </dsp:nvSpPr>
      <dsp:spPr>
        <a:xfrm>
          <a:off x="-2702710" y="-416830"/>
          <a:ext cx="3225701" cy="3225701"/>
        </a:xfrm>
        <a:prstGeom prst="blockArc">
          <a:avLst>
            <a:gd name="adj1" fmla="val 18900000"/>
            <a:gd name="adj2" fmla="val 2700000"/>
            <a:gd name="adj3" fmla="val 670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A560F-A915-4C79-971C-58E2C9C5B69E}">
      <dsp:nvSpPr>
        <dsp:cNvPr id="0" name=""/>
        <dsp:cNvSpPr/>
      </dsp:nvSpPr>
      <dsp:spPr>
        <a:xfrm>
          <a:off x="336245" y="239204"/>
          <a:ext cx="6643414" cy="47840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7973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Учебный план</a:t>
          </a:r>
          <a:endParaRPr lang="ru-RU" sz="2400" b="1" kern="1200" dirty="0"/>
        </a:p>
      </dsp:txBody>
      <dsp:txXfrm>
        <a:off x="336245" y="239204"/>
        <a:ext cx="6643414" cy="478408"/>
      </dsp:txXfrm>
    </dsp:sp>
    <dsp:sp modelId="{83D4B2EF-4813-4198-8A7D-8CB53CD4AFCF}">
      <dsp:nvSpPr>
        <dsp:cNvPr id="0" name=""/>
        <dsp:cNvSpPr/>
      </dsp:nvSpPr>
      <dsp:spPr>
        <a:xfrm>
          <a:off x="37240" y="179403"/>
          <a:ext cx="598010" cy="5980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C56543E-11CF-4AA1-8784-672E76FCFFDF}">
      <dsp:nvSpPr>
        <dsp:cNvPr id="0" name=""/>
        <dsp:cNvSpPr/>
      </dsp:nvSpPr>
      <dsp:spPr>
        <a:xfrm>
          <a:off x="538926" y="956816"/>
          <a:ext cx="6469513" cy="478408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7973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План внеурочной деятельности</a:t>
          </a:r>
          <a:endParaRPr lang="ru-RU" sz="2400" b="1" kern="1200" dirty="0"/>
        </a:p>
      </dsp:txBody>
      <dsp:txXfrm>
        <a:off x="538926" y="956816"/>
        <a:ext cx="6469513" cy="478408"/>
      </dsp:txXfrm>
    </dsp:sp>
    <dsp:sp modelId="{382668BA-623A-48BE-B988-986D665DAC20}">
      <dsp:nvSpPr>
        <dsp:cNvPr id="0" name=""/>
        <dsp:cNvSpPr/>
      </dsp:nvSpPr>
      <dsp:spPr>
        <a:xfrm>
          <a:off x="211141" y="897015"/>
          <a:ext cx="598010" cy="5980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C11203B-FFAD-4942-8759-F2BF2FAC3488}">
      <dsp:nvSpPr>
        <dsp:cNvPr id="0" name=""/>
        <dsp:cNvSpPr/>
      </dsp:nvSpPr>
      <dsp:spPr>
        <a:xfrm>
          <a:off x="360028" y="1663812"/>
          <a:ext cx="6643414" cy="478408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7973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Календарный учебный график</a:t>
          </a:r>
          <a:endParaRPr lang="ru-RU" sz="2400" b="1" kern="1200" dirty="0"/>
        </a:p>
      </dsp:txBody>
      <dsp:txXfrm>
        <a:off x="360028" y="1663812"/>
        <a:ext cx="6643414" cy="478408"/>
      </dsp:txXfrm>
    </dsp:sp>
    <dsp:sp modelId="{7EFDC349-E082-4E67-AEB4-7C0BADCB856A}">
      <dsp:nvSpPr>
        <dsp:cNvPr id="0" name=""/>
        <dsp:cNvSpPr/>
      </dsp:nvSpPr>
      <dsp:spPr>
        <a:xfrm>
          <a:off x="37240" y="1614627"/>
          <a:ext cx="598010" cy="5980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98921-3375-4E19-B201-DD1450D38557}">
      <dsp:nvSpPr>
        <dsp:cNvPr id="0" name=""/>
        <dsp:cNvSpPr/>
      </dsp:nvSpPr>
      <dsp:spPr>
        <a:xfrm>
          <a:off x="-5779472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A560F-A915-4C79-971C-58E2C9C5B69E}">
      <dsp:nvSpPr>
        <dsp:cNvPr id="0" name=""/>
        <dsp:cNvSpPr/>
      </dsp:nvSpPr>
      <dsp:spPr>
        <a:xfrm>
          <a:off x="709624" y="201148"/>
          <a:ext cx="7860782" cy="164272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1162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272-ФЗ ст. 2, п. 23: индивидуальный учебный план</a:t>
          </a:r>
          <a:r>
            <a:rPr lang="ru-RU" sz="2000" kern="1200" dirty="0" smtClean="0"/>
            <a:t> – УП, обеспечивающий освоение образовательной программы на основе индивидуализации её содержания с учётом особенностей и образовательных потребностей конкретного обучающегося.</a:t>
          </a:r>
          <a:endParaRPr lang="ru-RU" sz="2000" b="1" kern="1200" dirty="0"/>
        </a:p>
      </dsp:txBody>
      <dsp:txXfrm>
        <a:off x="709624" y="201148"/>
        <a:ext cx="7860782" cy="1642729"/>
      </dsp:txXfrm>
    </dsp:sp>
    <dsp:sp modelId="{83D4B2EF-4813-4198-8A7D-8CB53CD4AFCF}">
      <dsp:nvSpPr>
        <dsp:cNvPr id="0" name=""/>
        <dsp:cNvSpPr/>
      </dsp:nvSpPr>
      <dsp:spPr>
        <a:xfrm>
          <a:off x="70553" y="383442"/>
          <a:ext cx="1278142" cy="12781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C56543E-11CF-4AA1-8784-672E76FCFFDF}">
      <dsp:nvSpPr>
        <dsp:cNvPr id="0" name=""/>
        <dsp:cNvSpPr/>
      </dsp:nvSpPr>
      <dsp:spPr>
        <a:xfrm>
          <a:off x="1120850" y="2016222"/>
          <a:ext cx="7489098" cy="1080122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1162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ФГОС СОО (18.3.1.): </a:t>
          </a:r>
          <a:r>
            <a:rPr lang="ru-RU" sz="2000" b="0" kern="1200" dirty="0" smtClean="0">
              <a:solidFill>
                <a:schemeClr val="tx1"/>
              </a:solidFill>
            </a:rPr>
            <a:t>организация предоставляет в</a:t>
          </a:r>
          <a:r>
            <a:rPr lang="ru-RU" sz="2000" kern="1200" dirty="0" smtClean="0">
              <a:solidFill>
                <a:schemeClr val="tx1"/>
              </a:solidFill>
            </a:rPr>
            <a:t>озможность формирования </a:t>
          </a:r>
          <a:r>
            <a:rPr lang="ru-RU" sz="2000" b="1" kern="1200" dirty="0" smtClean="0">
              <a:solidFill>
                <a:schemeClr val="tx1"/>
              </a:solidFill>
            </a:rPr>
            <a:t>индивидуальных учебных планов.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120850" y="2016222"/>
        <a:ext cx="7489098" cy="1080122"/>
      </dsp:txXfrm>
    </dsp:sp>
    <dsp:sp modelId="{382668BA-623A-48BE-B988-986D665DAC20}">
      <dsp:nvSpPr>
        <dsp:cNvPr id="0" name=""/>
        <dsp:cNvSpPr/>
      </dsp:nvSpPr>
      <dsp:spPr>
        <a:xfrm>
          <a:off x="442237" y="1917213"/>
          <a:ext cx="1278142" cy="12781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C11203B-FFAD-4942-8759-F2BF2FAC3488}">
      <dsp:nvSpPr>
        <dsp:cNvPr id="0" name=""/>
        <dsp:cNvSpPr/>
      </dsp:nvSpPr>
      <dsp:spPr>
        <a:xfrm>
          <a:off x="737766" y="3384376"/>
          <a:ext cx="7860782" cy="1365975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1162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ПООП: </a:t>
          </a:r>
          <a:r>
            <a:rPr lang="ru-RU" sz="2000" b="0" kern="1200" dirty="0" smtClean="0"/>
            <a:t>о</a:t>
          </a:r>
          <a:r>
            <a:rPr lang="ru-RU" sz="2000" kern="1200" dirty="0" smtClean="0"/>
            <a:t>бучающийся имеет право на обучение по индивидуальному учебному плану, в том числе на ускоренное обучение.</a:t>
          </a:r>
          <a:endParaRPr lang="ru-RU" sz="2000" b="1" kern="1200" dirty="0"/>
        </a:p>
      </dsp:txBody>
      <dsp:txXfrm>
        <a:off x="737766" y="3384376"/>
        <a:ext cx="7860782" cy="1365975"/>
      </dsp:txXfrm>
    </dsp:sp>
    <dsp:sp modelId="{7EFDC349-E082-4E67-AEB4-7C0BADCB856A}">
      <dsp:nvSpPr>
        <dsp:cNvPr id="0" name=""/>
        <dsp:cNvSpPr/>
      </dsp:nvSpPr>
      <dsp:spPr>
        <a:xfrm>
          <a:off x="70553" y="3450983"/>
          <a:ext cx="1278142" cy="12781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098A0A1-9FBB-4E14-B8D8-E69F5D41AFCC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F454E2-0314-4C67-8CED-CD0147848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807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1AA094-23C3-45E8-9C33-4D28EF75D61B}" type="slidenum">
              <a:rPr lang="ru-RU" smtClean="0"/>
              <a:pPr eaLnBrk="1" hangingPunct="1"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09775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454E2-0314-4C67-8CED-CD014784806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88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A3674-3E5B-4712-B571-DC0D3E4470A2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3B2C0-F7EE-46F4-A3D6-0DF4C77F1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25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1311D-1396-480A-8EC1-0E75109F146C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06F02-E593-410D-87E2-36B4D06FE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28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EA5FF-0816-4FA5-A7C7-82F625F30E83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2DDB5-75D4-4EAC-8375-5EF5E3B03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81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DC810-E9FB-445B-A74B-0B47173740CD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E66BA-8FB6-4FBE-96DC-94DD4DA91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64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E462-0AEA-4250-A9BD-1879AB218C9D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E2C90-1C9F-48DE-9324-8EFF1472D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625A-4317-4A2A-B94C-C197AD5D5F25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0017D-78A3-4DAA-990E-778CA4609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745A5-BF1C-4DB4-9F0A-AEBDB5207EC3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04122-9D84-4DBA-9041-C97ADD8A1E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01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E73A2-8138-4F75-8A64-9CED65E5D191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4ECCB-D776-4062-8959-6D99831C34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60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1CD95-D1D8-4688-9D31-9AB660F463B9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0591-1C22-4F5D-9741-219E68FCC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2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BD38-2F5B-43BC-A857-4298B7F164EA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B5B0E-F9DC-441B-A5A5-EECBD0242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95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39668-44D7-4550-B286-70357EB5A589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B86B2-E0CD-4402-B7F5-5585DC5DB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75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D5BA21-5461-4BC2-B5FA-0EDA57AB2E33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A0E29B-DA74-42A0-B912-440D2962A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gosreestr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5720" y="1988840"/>
            <a:ext cx="864399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>
                  <a:solidFill>
                    <a:srgbClr val="800000"/>
                  </a:solidFill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Подготовка</a:t>
            </a:r>
          </a:p>
          <a:p>
            <a:pPr algn="ctr"/>
            <a:r>
              <a:rPr lang="ru-RU" sz="4000" b="1" dirty="0" smtClean="0">
                <a:ln>
                  <a:solidFill>
                    <a:srgbClr val="800000"/>
                  </a:solidFill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образовательных организаций</a:t>
            </a:r>
          </a:p>
          <a:p>
            <a:pPr algn="ctr"/>
            <a:r>
              <a:rPr lang="ru-RU" sz="4000" b="1" dirty="0" smtClean="0">
                <a:ln>
                  <a:solidFill>
                    <a:srgbClr val="800000"/>
                  </a:solidFill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 введению ФГОС СОО</a:t>
            </a:r>
            <a:endParaRPr lang="ru-RU" sz="3600" dirty="0" smtClean="0">
              <a:ln>
                <a:solidFill>
                  <a:srgbClr val="800000"/>
                </a:solidFill>
              </a:ln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3" name="Группа 11"/>
          <p:cNvGrpSpPr>
            <a:grpSpLocks/>
          </p:cNvGrpSpPr>
          <p:nvPr/>
        </p:nvGrpSpPr>
        <p:grpSpPr bwMode="auto">
          <a:xfrm>
            <a:off x="0" y="0"/>
            <a:ext cx="9144000" cy="6822668"/>
            <a:chOff x="-1" y="0"/>
            <a:chExt cx="9144001" cy="6822668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-1" y="71414"/>
              <a:ext cx="9144001" cy="553998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344613" algn="ctr" fontAlgn="auto">
                <a:lnSpc>
                  <a:spcPct val="75000"/>
                </a:lnSpc>
                <a:spcBef>
                  <a:spcPts val="0"/>
                </a:spcBef>
                <a:spcAft>
                  <a:spcPts val="0"/>
                </a:spcAft>
                <a:tabLst>
                  <a:tab pos="1344613" algn="l"/>
                </a:tabLst>
                <a:defRPr/>
              </a:pPr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Муниципальное бюджетное учреждение </a:t>
              </a:r>
            </a:p>
            <a:p>
              <a:pPr marL="1344613" algn="ctr" fontAlgn="auto">
                <a:lnSpc>
                  <a:spcPct val="75000"/>
                </a:lnSpc>
                <a:spcBef>
                  <a:spcPts val="0"/>
                </a:spcBef>
                <a:spcAft>
                  <a:spcPts val="0"/>
                </a:spcAft>
                <a:tabLst>
                  <a:tab pos="1344613" algn="l"/>
                </a:tabLst>
                <a:defRPr/>
              </a:pPr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«Методический центр в системе дополнительного образования»</a:t>
              </a:r>
            </a:p>
          </p:txBody>
        </p:sp>
        <p:pic>
          <p:nvPicPr>
            <p:cNvPr id="6" name="Picture 4" descr="Банер_ГМЦ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691" b="16013"/>
            <a:stretch>
              <a:fillRect/>
            </a:stretch>
          </p:blipFill>
          <p:spPr bwMode="auto">
            <a:xfrm>
              <a:off x="0" y="0"/>
              <a:ext cx="1043607" cy="1445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0" y="6453336"/>
              <a:ext cx="91358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b="1" dirty="0" smtClean="0">
                  <a:latin typeface="+mn-lt"/>
                </a:rPr>
                <a:t>16.10.2019</a:t>
              </a:r>
              <a:endParaRPr lang="ru-RU" b="1" dirty="0">
                <a:latin typeface="+mn-lt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285719" y="5357826"/>
              <a:ext cx="8643999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</a:rPr>
                <a:t>Чугунова Надежда Владимировна,</a:t>
              </a: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</a:rPr>
                <a:t>зав. отделом учебно-методической работы</a:t>
              </a: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</a:rPr>
                <a:t>МБУ МЦ</a:t>
              </a:r>
              <a:endParaRPr lang="ru-RU" sz="2000" b="1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260648"/>
            <a:ext cx="68313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800000"/>
                </a:solidFill>
              </a:rPr>
              <a:t>Индивидуальный учебный план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95824035"/>
              </p:ext>
            </p:extLst>
          </p:nvPr>
        </p:nvGraphicFramePr>
        <p:xfrm>
          <a:off x="251520" y="1196752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8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372214"/>
              </p:ext>
            </p:extLst>
          </p:nvPr>
        </p:nvGraphicFramePr>
        <p:xfrm>
          <a:off x="251520" y="-27384"/>
          <a:ext cx="8784976" cy="68526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4366"/>
                <a:gridCol w="4392488"/>
                <a:gridCol w="1098122"/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Предметная область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Учебный предмет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Уровень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</a:rPr>
                        <a:t>1. Русский </a:t>
                      </a:r>
                      <a:r>
                        <a:rPr lang="ru-RU" sz="1700" dirty="0">
                          <a:effectLst/>
                        </a:rPr>
                        <a:t>язык и литература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</a:rPr>
                        <a:t>1. Русский </a:t>
                      </a:r>
                      <a:r>
                        <a:rPr lang="ru-RU" sz="1700" b="1" dirty="0">
                          <a:effectLst/>
                        </a:rPr>
                        <a:t>язык </a:t>
                      </a:r>
                      <a:endParaRPr lang="ru-RU" sz="17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</a:rPr>
                        <a:t>2. Литература</a:t>
                      </a:r>
                      <a:endParaRPr lang="ru-RU" sz="17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</a:rPr>
                        <a:t>2. Родной </a:t>
                      </a:r>
                      <a:r>
                        <a:rPr lang="ru-RU" sz="1700" dirty="0">
                          <a:effectLst/>
                        </a:rPr>
                        <a:t>язык и родная литература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</a:rPr>
                        <a:t>Родной </a:t>
                      </a:r>
                      <a:r>
                        <a:rPr lang="ru-RU" sz="1700" dirty="0">
                          <a:effectLst/>
                        </a:rPr>
                        <a:t>язык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Родная литература 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Иностранные языки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Иностранный язык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Второй ин. язык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Общественные науки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История</a:t>
                      </a:r>
                      <a:endParaRPr lang="ru-RU" sz="17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</a:rPr>
                        <a:t>География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Экономика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Обществознание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7146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effectLst/>
                        </a:rPr>
                        <a:t>Россия в мире</a:t>
                      </a:r>
                      <a:endParaRPr lang="ru-RU" sz="1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</a:rPr>
                        <a:t>5. Математика </a:t>
                      </a:r>
                      <a:r>
                        <a:rPr lang="ru-RU" sz="1700" dirty="0">
                          <a:effectLst/>
                        </a:rPr>
                        <a:t>и информатика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</a:rPr>
                        <a:t>5. Математика</a:t>
                      </a:r>
                      <a:endParaRPr lang="ru-RU" sz="17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Информатика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rowSpan="5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</a:rPr>
                        <a:t>6. Естественные </a:t>
                      </a:r>
                      <a:r>
                        <a:rPr lang="ru-RU" sz="1700" dirty="0">
                          <a:effectLst/>
                        </a:rPr>
                        <a:t>науки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Физика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Химия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Биология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Б/У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Астрономия</a:t>
                      </a:r>
                      <a:endParaRPr lang="ru-RU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Естествознание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</a:rPr>
                        <a:t>7. Физическая </a:t>
                      </a:r>
                      <a:r>
                        <a:rPr lang="ru-RU" sz="1700" dirty="0">
                          <a:effectLst/>
                        </a:rPr>
                        <a:t>культура, экология и основы безопасности жизнедеятельности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Физическая </a:t>
                      </a:r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Экология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Основы </a:t>
                      </a:r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безопасности жизнедеятельности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00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43609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</a:rPr>
              <a:t>Рабочие программы</a:t>
            </a:r>
            <a:endParaRPr lang="ru-RU" sz="3200" b="1" dirty="0">
              <a:solidFill>
                <a:srgbClr val="8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latin typeface="+mn-lt"/>
                <a:ea typeface="Times New Roman" panose="02020603050405020304" pitchFamily="18" charset="0"/>
              </a:rPr>
              <a:t>Рабочие программы учебных предметов, курсов, в том числе внеурочной деятельности разрабатываются на основе требований к результатам освоения 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ООП с учётом 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программ, 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включённых 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её структуру.</a:t>
            </a:r>
          </a:p>
          <a:p>
            <a:pPr algn="just">
              <a:spcAft>
                <a:spcPts val="0"/>
              </a:spcAft>
            </a:pPr>
            <a:endParaRPr lang="ru-RU" sz="2000" dirty="0">
              <a:latin typeface="+mn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+mn-lt"/>
                <a:ea typeface="Times New Roman" panose="02020603050405020304" pitchFamily="18" charset="0"/>
              </a:rPr>
              <a:t>Рабочие </a:t>
            </a:r>
            <a:r>
              <a:rPr lang="ru-RU" sz="2000" b="1" dirty="0">
                <a:latin typeface="+mn-lt"/>
                <a:ea typeface="Times New Roman" panose="02020603050405020304" pitchFamily="18" charset="0"/>
              </a:rPr>
              <a:t>программы учебных предметов, курсов 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должны содержать: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+mn-lt"/>
                <a:ea typeface="Times New Roman" panose="02020603050405020304" pitchFamily="18" charset="0"/>
              </a:rPr>
              <a:t>1) планируемые результаты освоения учебного предмета, курса;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+mn-lt"/>
                <a:ea typeface="Times New Roman" panose="02020603050405020304" pitchFamily="18" charset="0"/>
              </a:rPr>
              <a:t>2) содержание учебного предмета, курса;</a:t>
            </a:r>
          </a:p>
          <a:p>
            <a:pPr marL="715963" indent="-258763" algn="just">
              <a:spcAft>
                <a:spcPts val="0"/>
              </a:spcAft>
            </a:pPr>
            <a:r>
              <a:rPr lang="ru-RU" sz="2000" dirty="0">
                <a:latin typeface="+mn-lt"/>
                <a:ea typeface="Times New Roman" panose="02020603050405020304" pitchFamily="18" charset="0"/>
              </a:rPr>
              <a:t>3) тематическое планирование с указанием количества часов, отводимых на освоение каждой темы.</a:t>
            </a:r>
          </a:p>
          <a:p>
            <a:pPr indent="457200" algn="just">
              <a:spcAft>
                <a:spcPts val="0"/>
              </a:spcAft>
            </a:pPr>
            <a:endParaRPr lang="ru-RU" sz="2000" dirty="0" smtClean="0">
              <a:latin typeface="+mn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+mn-lt"/>
                <a:ea typeface="Times New Roman" panose="02020603050405020304" pitchFamily="18" charset="0"/>
              </a:rPr>
              <a:t>Рабочие </a:t>
            </a:r>
            <a:r>
              <a:rPr lang="ru-RU" sz="2000" b="1" dirty="0">
                <a:latin typeface="+mn-lt"/>
                <a:ea typeface="Times New Roman" panose="02020603050405020304" pitchFamily="18" charset="0"/>
              </a:rPr>
              <a:t>программы курсов внеурочной деятельности 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должны содержать: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+mn-lt"/>
                <a:ea typeface="Times New Roman" panose="02020603050405020304" pitchFamily="18" charset="0"/>
              </a:rPr>
              <a:t>1) результаты освоения курса внеурочной деятельности;</a:t>
            </a:r>
          </a:p>
          <a:p>
            <a:pPr marL="715963" indent="-258763" algn="just" defTabSz="715963">
              <a:spcAft>
                <a:spcPts val="0"/>
              </a:spcAft>
            </a:pP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2) содержание  курса  внеурочной  деятельности  с  указанием   форм 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организации и видов 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деятельности;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3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) тематическое планирование.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30683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800000"/>
                </a:solidFill>
              </a:rPr>
              <a:t>С чего </a:t>
            </a:r>
            <a:r>
              <a:rPr lang="ru-RU" sz="3200" b="1" dirty="0" smtClean="0">
                <a:solidFill>
                  <a:srgbClr val="800000"/>
                </a:solidFill>
              </a:rPr>
              <a:t>начать?</a:t>
            </a:r>
            <a:endParaRPr lang="ru-RU" sz="3200" b="1" dirty="0">
              <a:solidFill>
                <a:srgbClr val="8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2736"/>
            <a:ext cx="864096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/>
            <a:r>
              <a:rPr lang="ru-RU" sz="2000" b="1" dirty="0" smtClean="0">
                <a:latin typeface="+mn-lt"/>
              </a:rPr>
              <a:t>1. </a:t>
            </a:r>
            <a:r>
              <a:rPr lang="ru-RU" sz="2000" dirty="0" smtClean="0">
                <a:latin typeface="+mn-lt"/>
              </a:rPr>
              <a:t>Приказ о создании рабочей группы по разработке ОП СОО, об утверждении Дорожной карты </a:t>
            </a:r>
            <a:r>
              <a:rPr lang="ru-RU" sz="2000" i="1" dirty="0" smtClean="0">
                <a:latin typeface="+mn-lt"/>
              </a:rPr>
              <a:t>(ответственный – директор, руководитель группы – один из зам. </a:t>
            </a:r>
            <a:r>
              <a:rPr lang="ru-RU" sz="2000" i="1" dirty="0" err="1" smtClean="0">
                <a:latin typeface="+mn-lt"/>
              </a:rPr>
              <a:t>дир</a:t>
            </a:r>
            <a:r>
              <a:rPr lang="ru-RU" sz="2000" i="1" dirty="0" smtClean="0">
                <a:latin typeface="+mn-lt"/>
              </a:rPr>
              <a:t>.) </a:t>
            </a:r>
            <a:r>
              <a:rPr lang="ru-RU" sz="2000" b="1" dirty="0">
                <a:solidFill>
                  <a:srgbClr val="800000"/>
                </a:solidFill>
                <a:latin typeface="+mn-lt"/>
              </a:rPr>
              <a:t>(октябрь</a:t>
            </a:r>
            <a:r>
              <a:rPr lang="ru-RU" sz="2000" b="1" dirty="0" smtClean="0">
                <a:solidFill>
                  <a:srgbClr val="800000"/>
                </a:solidFill>
                <a:latin typeface="+mn-lt"/>
              </a:rPr>
              <a:t> 2019 г.)</a:t>
            </a:r>
            <a:r>
              <a:rPr lang="ru-RU" sz="2000" dirty="0" smtClean="0">
                <a:latin typeface="+mn-lt"/>
              </a:rPr>
              <a:t>.</a:t>
            </a:r>
          </a:p>
          <a:p>
            <a:endParaRPr lang="ru-RU" sz="1050" dirty="0" smtClean="0">
              <a:latin typeface="+mn-lt"/>
            </a:endParaRPr>
          </a:p>
          <a:p>
            <a:pPr algn="ctr"/>
            <a:r>
              <a:rPr lang="ru-RU" sz="2000" b="1" dirty="0" smtClean="0">
                <a:latin typeface="+mn-lt"/>
              </a:rPr>
              <a:t>2. </a:t>
            </a:r>
            <a:r>
              <a:rPr lang="ru-RU" sz="2000" dirty="0" smtClean="0">
                <a:latin typeface="+mn-lt"/>
              </a:rPr>
              <a:t>Разработка Учебного плана </a:t>
            </a:r>
            <a:r>
              <a:rPr lang="ru-RU" sz="2000" b="1" dirty="0">
                <a:solidFill>
                  <a:srgbClr val="800000"/>
                </a:solidFill>
                <a:latin typeface="+mn-lt"/>
              </a:rPr>
              <a:t>(</a:t>
            </a:r>
            <a:r>
              <a:rPr lang="ru-RU" sz="2000" b="1" dirty="0" smtClean="0">
                <a:solidFill>
                  <a:srgbClr val="800000"/>
                </a:solidFill>
                <a:latin typeface="+mn-lt"/>
              </a:rPr>
              <a:t>ноябрь 2019 г.)</a:t>
            </a:r>
            <a:r>
              <a:rPr lang="ru-RU" sz="2000" dirty="0" smtClean="0">
                <a:latin typeface="+mn-lt"/>
              </a:rPr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8356" y="2740791"/>
            <a:ext cx="3699324" cy="95410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+mn-lt"/>
              </a:rPr>
              <a:t>Анализ кадровых условий </a:t>
            </a:r>
            <a:r>
              <a:rPr lang="ru-RU" i="1" dirty="0">
                <a:latin typeface="+mn-lt"/>
              </a:rPr>
              <a:t>(углублённое изучение предмета – высшая категория?)</a:t>
            </a:r>
            <a:endParaRPr lang="ru-RU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06847" y="2740791"/>
            <a:ext cx="3456384" cy="95410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+mn-lt"/>
              </a:rPr>
              <a:t>Анализ материально-технических </a:t>
            </a:r>
            <a:r>
              <a:rPr lang="ru-RU" sz="2000" dirty="0" smtClean="0">
                <a:latin typeface="+mn-lt"/>
              </a:rPr>
              <a:t>условий</a:t>
            </a:r>
          </a:p>
          <a:p>
            <a:pPr algn="ctr"/>
            <a:endParaRPr lang="ru-RU" sz="1600" dirty="0">
              <a:latin typeface="+mn-lt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500165" y="2451890"/>
            <a:ext cx="216023" cy="2889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29226" y="3997816"/>
            <a:ext cx="7759198" cy="1015663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+mn-lt"/>
              </a:rPr>
              <a:t>Выбор профиля </a:t>
            </a:r>
            <a:r>
              <a:rPr lang="ru-RU" sz="2000" dirty="0" smtClean="0">
                <a:latin typeface="+mn-lt"/>
              </a:rPr>
              <a:t>обучения: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smtClean="0">
                <a:latin typeface="+mn-lt"/>
              </a:rPr>
              <a:t>стоит </a:t>
            </a:r>
            <a:r>
              <a:rPr lang="ru-RU" sz="2000" i="1" dirty="0">
                <a:latin typeface="+mn-lt"/>
              </a:rPr>
              <a:t>ли менять профиль, который был в </a:t>
            </a:r>
            <a:r>
              <a:rPr lang="ru-RU" sz="2000" i="1" dirty="0" smtClean="0">
                <a:latin typeface="+mn-lt"/>
              </a:rPr>
              <a:t>ОУ;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smtClean="0">
                <a:latin typeface="+mn-lt"/>
              </a:rPr>
              <a:t>если </a:t>
            </a:r>
            <a:r>
              <a:rPr lang="ru-RU" sz="2000" i="1" dirty="0">
                <a:latin typeface="+mn-lt"/>
              </a:rPr>
              <a:t>не было профиля, </a:t>
            </a:r>
            <a:r>
              <a:rPr lang="ru-RU" sz="2000" i="1" dirty="0" smtClean="0">
                <a:latin typeface="+mn-lt"/>
              </a:rPr>
              <a:t>можно остановиться на универсальном.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24301" y="2450379"/>
            <a:ext cx="216023" cy="2889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4598836" y="3694563"/>
            <a:ext cx="216023" cy="2889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500164" y="3694563"/>
            <a:ext cx="216023" cy="2889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29226" y="5301208"/>
            <a:ext cx="7759198" cy="1015663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+mn-lt"/>
              </a:rPr>
              <a:t>3. </a:t>
            </a:r>
            <a:r>
              <a:rPr lang="ru-RU" sz="2000" dirty="0">
                <a:latin typeface="+mn-lt"/>
              </a:rPr>
              <a:t>Разработка </a:t>
            </a:r>
            <a:r>
              <a:rPr lang="ru-RU" sz="2000" dirty="0" smtClean="0">
                <a:latin typeface="+mn-lt"/>
              </a:rPr>
              <a:t>остальных разделов ОП СОО:</a:t>
            </a:r>
          </a:p>
          <a:p>
            <a:pPr marL="2511425"/>
            <a:r>
              <a:rPr lang="ru-RU" sz="2000" b="1" dirty="0" smtClean="0">
                <a:solidFill>
                  <a:srgbClr val="800000"/>
                </a:solidFill>
                <a:latin typeface="+mn-lt"/>
              </a:rPr>
              <a:t>проект – до 15 апреля 2020 г.</a:t>
            </a:r>
          </a:p>
          <a:p>
            <a:pPr marL="2511425"/>
            <a:r>
              <a:rPr lang="ru-RU" sz="2000" b="1" dirty="0">
                <a:solidFill>
                  <a:srgbClr val="800000"/>
                </a:solidFill>
                <a:latin typeface="+mn-lt"/>
              </a:rPr>
              <a:t>у</a:t>
            </a:r>
            <a:r>
              <a:rPr lang="ru-RU" sz="2000" b="1" dirty="0" smtClean="0">
                <a:solidFill>
                  <a:srgbClr val="800000"/>
                </a:solidFill>
                <a:latin typeface="+mn-lt"/>
              </a:rPr>
              <a:t>тверждение </a:t>
            </a:r>
            <a:r>
              <a:rPr lang="ru-RU" sz="2000" b="1" dirty="0">
                <a:solidFill>
                  <a:srgbClr val="800000"/>
                </a:solidFill>
                <a:latin typeface="+mn-lt"/>
              </a:rPr>
              <a:t>– до 15 </a:t>
            </a:r>
            <a:r>
              <a:rPr lang="ru-RU" sz="2000" b="1" dirty="0" smtClean="0">
                <a:solidFill>
                  <a:srgbClr val="800000"/>
                </a:solidFill>
                <a:latin typeface="+mn-lt"/>
              </a:rPr>
              <a:t>мая 2020 г.</a:t>
            </a:r>
            <a:endParaRPr 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8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23528" y="548680"/>
            <a:ext cx="8568952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800000"/>
                </a:solidFill>
                <a:latin typeface="+mn-lt"/>
              </a:rPr>
              <a:t>Нормативные документы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 smtClean="0">
              <a:solidFill>
                <a:srgbClr val="800000"/>
              </a:solidFill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+mn-lt"/>
              </a:rPr>
              <a:t>Федеральный закон </a:t>
            </a:r>
            <a:r>
              <a:rPr lang="ru-RU" sz="2400" b="1" dirty="0">
                <a:latin typeface="+mn-lt"/>
              </a:rPr>
              <a:t>от 29.12.2012 г. №273- ФЗ «Об образовании в Российской Федерации</a:t>
            </a:r>
            <a:r>
              <a:rPr lang="ru-RU" sz="2400" b="1" dirty="0" smtClean="0">
                <a:latin typeface="+mn-lt"/>
              </a:rPr>
              <a:t>» </a:t>
            </a:r>
            <a:r>
              <a:rPr lang="ru-RU" sz="2400" b="1" dirty="0">
                <a:latin typeface="+mn-lt"/>
              </a:rPr>
              <a:t>(в редакции от 1 октября 2019 г.);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+mn-lt"/>
              </a:rPr>
              <a:t>Приказ Минобрнауки РФ </a:t>
            </a:r>
            <a:r>
              <a:rPr lang="ru-RU" sz="2400" b="1" dirty="0">
                <a:latin typeface="+mn-lt"/>
              </a:rPr>
              <a:t>от 17 мая 2012 г. № 413 «Об утверждении ФГОС СОО» (в редакции от 29 июня 2017 г</a:t>
            </a:r>
            <a:r>
              <a:rPr lang="ru-RU" sz="2400" b="1" dirty="0" smtClean="0">
                <a:latin typeface="+mn-lt"/>
              </a:rPr>
              <a:t>.);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latin typeface="+mn-lt"/>
              </a:rPr>
              <a:t>Постановление Главного государственного санитарного врача РФ от 29 декабря 2010 г. N </a:t>
            </a:r>
            <a:r>
              <a:rPr lang="ru-RU" sz="2400" b="1" dirty="0" smtClean="0">
                <a:latin typeface="+mn-lt"/>
              </a:rPr>
              <a:t>189 "</a:t>
            </a:r>
            <a:r>
              <a:rPr lang="ru-RU" sz="2400" b="1" dirty="0">
                <a:latin typeface="+mn-lt"/>
              </a:rPr>
              <a:t>Об утверждении СанПиН 2.4.2.2821-10 "Санитарно-эпидемиологические требования к условиям и организации обучения в общеобразовательных </a:t>
            </a:r>
            <a:r>
              <a:rPr lang="ru-RU" sz="2400" b="1" dirty="0" smtClean="0">
                <a:latin typeface="+mn-lt"/>
              </a:rPr>
              <a:t>учреждениях» </a:t>
            </a:r>
            <a:r>
              <a:rPr lang="ru-RU" sz="2400" b="1" dirty="0">
                <a:latin typeface="+mn-lt"/>
              </a:rPr>
              <a:t>(в редакции 22 мая 2019 г</a:t>
            </a:r>
            <a:r>
              <a:rPr lang="ru-RU" sz="2400" b="1" dirty="0" smtClean="0">
                <a:latin typeface="+mn-lt"/>
              </a:rPr>
              <a:t>.).</a:t>
            </a:r>
            <a:endParaRPr lang="ru-RU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94" y="476672"/>
            <a:ext cx="86409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800000"/>
                </a:solidFill>
              </a:rPr>
              <a:t>Методическое обеспечение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 smtClean="0">
              <a:solidFill>
                <a:srgbClr val="800000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800000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Примерная </a:t>
            </a:r>
            <a:r>
              <a:rPr lang="ru-RU" sz="2400" b="1" dirty="0"/>
              <a:t>ООП </a:t>
            </a:r>
            <a:r>
              <a:rPr lang="ru-RU" sz="2400" b="1" dirty="0" smtClean="0"/>
              <a:t>СОО (</a:t>
            </a:r>
            <a:r>
              <a:rPr lang="en-US" sz="2400" b="1" dirty="0">
                <a:hlinkClick r:id="rId2"/>
              </a:rPr>
              <a:t>http://fgosreestr.ru</a:t>
            </a:r>
            <a:r>
              <a:rPr lang="en-US" sz="2400" b="1" dirty="0" smtClean="0">
                <a:hlinkClick r:id="rId2"/>
              </a:rPr>
              <a:t>/</a:t>
            </a:r>
            <a:r>
              <a:rPr lang="ru-RU" sz="2400" b="1" dirty="0" smtClean="0"/>
              <a:t>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 smtClean="0"/>
              <a:t>(одобрена </a:t>
            </a:r>
            <a:r>
              <a:rPr lang="ru-RU" sz="2400" i="1" dirty="0"/>
              <a:t>решением федерального учебно-методического объединения по общему </a:t>
            </a:r>
            <a:r>
              <a:rPr lang="ru-RU" sz="2400" i="1" dirty="0" smtClean="0"/>
              <a:t>образованию;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 smtClean="0"/>
              <a:t>протокол </a:t>
            </a:r>
            <a:r>
              <a:rPr lang="ru-RU" sz="2400" i="1" u="sng" dirty="0"/>
              <a:t>от 28 июня 2016 г. </a:t>
            </a:r>
            <a:r>
              <a:rPr lang="ru-RU" sz="2400" i="1" dirty="0"/>
              <a:t>№ 2/16-з</a:t>
            </a:r>
            <a:r>
              <a:rPr lang="ru-RU" sz="2400" i="1" dirty="0" smtClean="0"/>
              <a:t>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Не отражены изменения во </a:t>
            </a:r>
            <a:r>
              <a:rPr lang="ru-RU" sz="2000" dirty="0"/>
              <a:t>ФГОС </a:t>
            </a:r>
            <a:r>
              <a:rPr lang="ru-RU" sz="2000" dirty="0" smtClean="0"/>
              <a:t>СОО: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Название предмета «Математика»;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Количество предметов – 11 </a:t>
            </a:r>
            <a:r>
              <a:rPr lang="ru-RU" sz="2000" dirty="0"/>
              <a:t>(</a:t>
            </a:r>
            <a:r>
              <a:rPr lang="ru-RU" sz="2000" dirty="0" smtClean="0"/>
              <a:t>12);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Предмет «Астрономия».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7754" y="4941168"/>
            <a:ext cx="875296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800000"/>
                </a:solidFill>
              </a:rPr>
              <a:t>Не является нормативным  документом</a:t>
            </a:r>
            <a:r>
              <a:rPr lang="ru-RU" sz="2800" b="1" dirty="0" smtClean="0">
                <a:solidFill>
                  <a:srgbClr val="800000"/>
                </a:solidFill>
              </a:rPr>
              <a:t>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Носит </a:t>
            </a:r>
            <a:r>
              <a:rPr lang="ru-RU" sz="2400" b="1" dirty="0"/>
              <a:t>характер методических </a:t>
            </a:r>
            <a:r>
              <a:rPr lang="ru-RU" sz="2400" b="1" dirty="0" smtClean="0"/>
              <a:t>рекомендаций.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Можно учитывать при разработке ООП школы.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910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984" y="357732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</a:rPr>
              <a:t>Образовательная программа школы – нормативно-управленческий документ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9800" y="1340768"/>
            <a:ext cx="84764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+mn-lt"/>
              </a:rPr>
              <a:t>Структура ООП СОО: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+mn-lt"/>
              </a:rPr>
              <a:t>Целевой раздел.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+mn-lt"/>
              </a:rPr>
              <a:t>Содержательный раздел.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+mn-lt"/>
              </a:rPr>
              <a:t>Организационный раздел.</a:t>
            </a:r>
            <a:endParaRPr lang="ru-RU" sz="2400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9800" y="3140968"/>
            <a:ext cx="8464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+mn-lt"/>
              </a:rPr>
              <a:t>Организационный раздел </a:t>
            </a:r>
            <a:r>
              <a:rPr lang="ru-RU" sz="2400" dirty="0" smtClean="0">
                <a:latin typeface="+mn-lt"/>
              </a:rPr>
              <a:t>определяет </a:t>
            </a:r>
            <a:r>
              <a:rPr lang="ru-RU" sz="2400" dirty="0">
                <a:latin typeface="+mn-lt"/>
              </a:rPr>
              <a:t>общие рамки организации образовательной деятельности, а также механизмы реализации </a:t>
            </a:r>
            <a:r>
              <a:rPr lang="ru-RU" sz="2400" dirty="0" smtClean="0">
                <a:latin typeface="+mn-lt"/>
              </a:rPr>
              <a:t>ООП.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207015937"/>
              </p:ext>
            </p:extLst>
          </p:nvPr>
        </p:nvGraphicFramePr>
        <p:xfrm>
          <a:off x="1043608" y="4293096"/>
          <a:ext cx="7008440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19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1483"/>
            <a:ext cx="48632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800000"/>
                </a:solidFill>
              </a:rPr>
              <a:t>Профильное обучение</a:t>
            </a:r>
            <a:endParaRPr lang="ru-RU" sz="3200" b="1" dirty="0">
              <a:solidFill>
                <a:srgbClr val="8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145377"/>
              </p:ext>
            </p:extLst>
          </p:nvPr>
        </p:nvGraphicFramePr>
        <p:xfrm>
          <a:off x="251520" y="1052736"/>
          <a:ext cx="864096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6942"/>
                <a:gridCol w="34740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ФК</a:t>
                      </a:r>
                      <a:r>
                        <a:rPr lang="ru-RU" sz="2000" baseline="0" dirty="0" smtClean="0"/>
                        <a:t> ГОС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ФГОС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Профильный уровень стандарта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выбирается исходя из личных склонностей, потребностей обучающегося и ориентирован на его подготовку к последующему профессиональному образованию или профессиональной деятельности и приобретение практического опыта деятельности, предшествующей профессиональной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(Приказ Министерства образования РФ от 05.03.2004 N 1089 «Об утверждении федерального компонента государственных образовательных стандартов начального общего, основного общего и среднего (полного) общего образования»).</a:t>
                      </a:r>
                      <a:endParaRPr lang="ru-RU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Профиль – способ введения обучающихся в ту или иную общественно-производственную практику.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Это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ориентация на будущую сферу профессиональной деятельности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(Примерная ООП СОО, протокол Федерального учебно-методического объединения от 28 июня 2016 г. № 2/16-з)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1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907027"/>
              </p:ext>
            </p:extLst>
          </p:nvPr>
        </p:nvGraphicFramePr>
        <p:xfrm>
          <a:off x="251520" y="845422"/>
          <a:ext cx="864096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0918"/>
                <a:gridCol w="36900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ФК</a:t>
                      </a:r>
                      <a:r>
                        <a:rPr lang="ru-RU" sz="2000" baseline="0" dirty="0" smtClean="0"/>
                        <a:t> ГОС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ФГОС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/>
                        <a:t>Профили</a:t>
                      </a:r>
                      <a:r>
                        <a:rPr lang="ru-RU" sz="1800" i="0" baseline="0" dirty="0" smtClean="0"/>
                        <a:t> обучения в соответствии с БУП-2004 г. </a:t>
                      </a:r>
                      <a:r>
                        <a:rPr lang="ru-RU" sz="1800" i="1" baseline="0" dirty="0" smtClean="0"/>
                        <a:t>(</a:t>
                      </a:r>
                      <a:r>
                        <a:rPr lang="ru-RU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Министерства образования РФ </a:t>
                      </a:r>
                      <a:r>
                        <a:rPr lang="ru-RU" sz="1800" i="1" baseline="0" dirty="0" smtClean="0"/>
                        <a:t>от 9 марта 2004 г. N 1312 «Об утверждении ФБУП и Пр. УП»):</a:t>
                      </a:r>
                      <a:endParaRPr lang="ru-RU" sz="1800" i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Профили обучения </a:t>
                      </a:r>
                      <a:r>
                        <a:rPr lang="ru-RU" sz="1800" i="0" baseline="0" dirty="0" smtClean="0"/>
                        <a:t>в соответствии с ФГОС СОО </a:t>
                      </a:r>
                      <a:r>
                        <a:rPr lang="ru-RU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(Приказ Минобрнауки РФ от 17 мая 2012 г. № 413 «Об утверждении ФГОС СОО» )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физико-математический;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физико-химический;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химико-биологический;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биолого-географический;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социально-экономический;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социально-гуманитарный;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филологический;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информационно-технологический;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агротехнологический;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индустриально-технологический;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художественно-эстетический;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оборонно-спортивный.</a:t>
                      </a:r>
                      <a:endParaRPr lang="ru-RU" sz="2000" i="1" baseline="0" dirty="0" smtClean="0"/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БУП допускает обучение в универсальном (</a:t>
                      </a:r>
                      <a:r>
                        <a:rPr lang="ru-RU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непрофильном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классе.</a:t>
                      </a:r>
                      <a:endParaRPr lang="ru-RU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естественно-научный;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гуманитарный;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социально-экономический;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технологический;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универсальный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260647"/>
            <a:ext cx="48632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800000"/>
                </a:solidFill>
              </a:rPr>
              <a:t>Профильное обучение</a:t>
            </a:r>
            <a:endParaRPr lang="ru-RU" sz="3200" b="1" dirty="0">
              <a:solidFill>
                <a:srgbClr val="800000"/>
              </a:solidFill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6804248" y="2708920"/>
            <a:ext cx="360040" cy="3240360"/>
          </a:xfrm>
          <a:prstGeom prst="rightBrace">
            <a:avLst>
              <a:gd name="adj1" fmla="val 38779"/>
              <a:gd name="adj2" fmla="val 492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652120" y="4581128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latin typeface="+mn-lt"/>
              </a:rPr>
              <a:t>Предметы изучаются на Б и У   уровнях</a:t>
            </a:r>
            <a:endParaRPr lang="ru-RU" sz="2000" b="1" dirty="0">
              <a:solidFill>
                <a:srgbClr val="8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769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505703"/>
              </p:ext>
            </p:extLst>
          </p:nvPr>
        </p:nvGraphicFramePr>
        <p:xfrm>
          <a:off x="251520" y="848072"/>
          <a:ext cx="8640960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775"/>
                <a:gridCol w="1152128"/>
                <a:gridCol w="706105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№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Профиль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Характеристика</a:t>
                      </a:r>
                      <a:r>
                        <a:rPr lang="ru-RU" sz="1500" dirty="0" smtClean="0">
                          <a:effectLst/>
                          <a:cs typeface="Vrinda"/>
                        </a:rPr>
                        <a:t>¹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Технологический профиль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ориентирован на производственную, инженерную и информационную сферы деятельности 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изучения на углубленном уровне выбираются учебные предметы и элективные курсы преимущественно из предметных областей «Математика и информатика» и «Естественные науки»)</a:t>
                      </a:r>
                      <a:endParaRPr lang="ru-RU" sz="15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Естественно-научный </a:t>
                      </a:r>
                      <a:r>
                        <a:rPr lang="ru-RU" sz="1500" dirty="0">
                          <a:effectLst/>
                        </a:rPr>
                        <a:t>профиль 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ориентирует на такие сферы деятельности, как медицина, биотехнологии и </a:t>
                      </a:r>
                      <a:r>
                        <a:rPr lang="ru-RU" sz="15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др.</a:t>
                      </a:r>
                      <a:r>
                        <a:rPr lang="ru-RU" sz="1500" i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изучения на углубленном уровне выбираются учебные предметы и элективные курсы преимущественно из предметных областей «Математика и информатика» и «Естественные науки»).</a:t>
                      </a:r>
                      <a:endParaRPr lang="ru-RU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3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effectLst/>
                        </a:rPr>
                        <a:t>Гуманитар-ный</a:t>
                      </a:r>
                      <a:r>
                        <a:rPr lang="ru-RU" sz="1500" dirty="0" smtClean="0">
                          <a:effectLst/>
                        </a:rPr>
                        <a:t> </a:t>
                      </a:r>
                      <a:r>
                        <a:rPr lang="ru-RU" sz="1500" dirty="0">
                          <a:effectLst/>
                        </a:rPr>
                        <a:t>профиль 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ориентирует на такие сферы деятельности, как педагогика, психология, общественные отношения и др. 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изучения на углубленном уровне выбираются учебные предметы преимущественно из предметных областей «Русский язык и литература», «Общественные науки» и «Иностранные языки»)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4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Социально-экономический профиль 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ориентирует на профессии, связанные с социальной сферой, финансами и экономикой, с обработкой информации, с такими сферами деятельности, как управление, предпринимательство, работа с финансами и др. 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изучения на углубленном уровне выбираются учебные предметы преимущественно из предметных областей «Математика и информатика», «Общественные науки»)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5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Универсальный профиль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ориентирован, в первую очередь, на обучающихся, чей выбор «не вписывается» в рамки заданных выше профилей. Он позволяет ограничиться базовым уровнем изучения учебных предметов, однако ученик также может выбрать учебные предметы на углубленном уровне.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232270"/>
            <a:ext cx="7664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solidFill>
                  <a:srgbClr val="800000"/>
                </a:solidFill>
              </a:rPr>
              <a:t>Характеристика профилей обучения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6453335"/>
            <a:ext cx="1935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cs typeface="Vrinda"/>
              </a:rPr>
              <a:t>¹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Примерная ООП СОО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444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160" y="560109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800000"/>
                </a:solidFill>
              </a:rPr>
              <a:t>Универсальный </a:t>
            </a:r>
            <a:r>
              <a:rPr lang="ru-RU" sz="3200" b="1" dirty="0" smtClean="0">
                <a:solidFill>
                  <a:srgbClr val="800000"/>
                </a:solidFill>
              </a:rPr>
              <a:t>профиль</a:t>
            </a:r>
            <a:endParaRPr lang="ru-RU" sz="3200" b="1" dirty="0">
              <a:solidFill>
                <a:srgbClr val="8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6216" y="1928261"/>
            <a:ext cx="3456384" cy="120032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+mn-lt"/>
              </a:rPr>
              <a:t>изучение предметов только на базовом уровне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96696" y="1928261"/>
            <a:ext cx="3456384" cy="120032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+mn-lt"/>
              </a:rPr>
              <a:t>изучение от 1 до 4 учебных предметов на углубленном </a:t>
            </a:r>
            <a:r>
              <a:rPr lang="ru-RU" sz="2400" dirty="0" smtClean="0">
                <a:latin typeface="+mn-lt"/>
              </a:rPr>
              <a:t>уровне:</a:t>
            </a:r>
            <a:endParaRPr lang="ru-RU" sz="2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643054" y="1206440"/>
            <a:ext cx="432048" cy="5778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140712" y="1206439"/>
            <a:ext cx="432048" cy="5778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528644" y="3609395"/>
            <a:ext cx="4356484" cy="230832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</a:rPr>
              <a:t>Вариант 1: </a:t>
            </a:r>
            <a:r>
              <a:rPr lang="ru-RU" sz="2400" dirty="0" err="1" smtClean="0">
                <a:latin typeface="+mn-lt"/>
              </a:rPr>
              <a:t>матем</a:t>
            </a:r>
            <a:r>
              <a:rPr lang="ru-RU" sz="2400" dirty="0" smtClean="0">
                <a:latin typeface="+mn-lt"/>
              </a:rPr>
              <a:t>., история.</a:t>
            </a:r>
          </a:p>
          <a:p>
            <a:r>
              <a:rPr lang="ru-RU" sz="2400" dirty="0" smtClean="0">
                <a:latin typeface="+mn-lt"/>
              </a:rPr>
              <a:t>Вариант 2: </a:t>
            </a:r>
            <a:r>
              <a:rPr lang="ru-RU" sz="2400" dirty="0" err="1" smtClean="0">
                <a:latin typeface="+mn-lt"/>
              </a:rPr>
              <a:t>иностр</a:t>
            </a:r>
            <a:r>
              <a:rPr lang="ru-RU" sz="2400" dirty="0" smtClean="0">
                <a:latin typeface="+mn-lt"/>
              </a:rPr>
              <a:t>. язык.</a:t>
            </a:r>
          </a:p>
          <a:p>
            <a:pPr marL="1436688" indent="-1436688"/>
            <a:r>
              <a:rPr lang="ru-RU" sz="2400" dirty="0">
                <a:latin typeface="+mn-lt"/>
              </a:rPr>
              <a:t>Вариант </a:t>
            </a:r>
            <a:r>
              <a:rPr lang="ru-RU" sz="2400" dirty="0" smtClean="0">
                <a:latin typeface="+mn-lt"/>
              </a:rPr>
              <a:t>3: русск., литература, </a:t>
            </a:r>
            <a:r>
              <a:rPr lang="ru-RU" sz="2400" dirty="0" err="1" smtClean="0">
                <a:latin typeface="+mn-lt"/>
              </a:rPr>
              <a:t>матем</a:t>
            </a:r>
            <a:r>
              <a:rPr lang="ru-RU" sz="2400" dirty="0" smtClean="0">
                <a:latin typeface="+mn-lt"/>
              </a:rPr>
              <a:t>., биология.</a:t>
            </a:r>
          </a:p>
          <a:p>
            <a:pPr marL="1436688" indent="-1436688"/>
            <a:r>
              <a:rPr lang="ru-RU" sz="2400" dirty="0">
                <a:latin typeface="+mn-lt"/>
              </a:rPr>
              <a:t>Вариант </a:t>
            </a:r>
            <a:r>
              <a:rPr lang="ru-RU" sz="2400" dirty="0" smtClean="0">
                <a:latin typeface="+mn-lt"/>
              </a:rPr>
              <a:t>4: </a:t>
            </a:r>
            <a:r>
              <a:rPr lang="ru-RU" sz="2400" dirty="0">
                <a:latin typeface="+mn-lt"/>
              </a:rPr>
              <a:t>русск., литература, </a:t>
            </a:r>
            <a:r>
              <a:rPr lang="ru-RU" sz="2400" dirty="0" err="1">
                <a:latin typeface="+mn-lt"/>
              </a:rPr>
              <a:t>матем</a:t>
            </a:r>
            <a:r>
              <a:rPr lang="ru-RU" sz="2400" dirty="0">
                <a:latin typeface="+mn-lt"/>
              </a:rPr>
              <a:t>.</a:t>
            </a:r>
            <a:endParaRPr lang="ru-RU" sz="2400" dirty="0"/>
          </a:p>
        </p:txBody>
      </p:sp>
      <p:cxnSp>
        <p:nvCxnSpPr>
          <p:cNvPr id="16" name="Прямая со стрелкой 15"/>
          <p:cNvCxnSpPr>
            <a:endCxn id="8" idx="0"/>
          </p:cNvCxnSpPr>
          <p:nvPr/>
        </p:nvCxnSpPr>
        <p:spPr>
          <a:xfrm>
            <a:off x="6706886" y="3106090"/>
            <a:ext cx="0" cy="5033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2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84455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800000"/>
                </a:solidFill>
              </a:rPr>
              <a:t>Особенности УП:</a:t>
            </a:r>
            <a:endParaRPr lang="ru-RU" sz="2000" b="1" dirty="0">
              <a:solidFill>
                <a:srgbClr val="8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4613" y="869230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+mn-lt"/>
                <a:ea typeface="Times New Roman" panose="02020603050405020304" pitchFamily="18" charset="0"/>
              </a:rPr>
              <a:t>Количество учебных занятий за 2 года на одного обучающегося - </a:t>
            </a:r>
            <a:r>
              <a:rPr lang="ru-RU" sz="2000" b="1" dirty="0">
                <a:latin typeface="+mn-lt"/>
                <a:ea typeface="Times New Roman" panose="02020603050405020304" pitchFamily="18" charset="0"/>
              </a:rPr>
              <a:t>не менее 2170 часов и не более 2590 часов (не более 37 часов в неделю)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УП должен содержать </a:t>
            </a:r>
            <a:r>
              <a:rPr lang="ru-RU" sz="2000" b="1" dirty="0" smtClean="0">
                <a:latin typeface="+mn-lt"/>
                <a:ea typeface="Times New Roman" panose="02020603050405020304" pitchFamily="18" charset="0"/>
              </a:rPr>
              <a:t>11 </a:t>
            </a:r>
            <a:r>
              <a:rPr lang="ru-RU" sz="2000" b="1" dirty="0">
                <a:latin typeface="+mn-lt"/>
                <a:ea typeface="Times New Roman" panose="02020603050405020304" pitchFamily="18" charset="0"/>
              </a:rPr>
              <a:t>(12) 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учебных 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предметов.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Изучение </a:t>
            </a:r>
            <a:r>
              <a:rPr lang="ru-RU" sz="2000" b="1" dirty="0">
                <a:latin typeface="+mn-lt"/>
                <a:ea typeface="Times New Roman" panose="02020603050405020304" pitchFamily="18" charset="0"/>
              </a:rPr>
              <a:t>не менее одного 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учебного предмета </a:t>
            </a:r>
            <a:r>
              <a:rPr lang="ru-RU" sz="2000" b="1" dirty="0">
                <a:latin typeface="+mn-lt"/>
                <a:ea typeface="Times New Roman" panose="02020603050405020304" pitchFamily="18" charset="0"/>
              </a:rPr>
              <a:t>из каждой </a:t>
            </a:r>
            <a:r>
              <a:rPr lang="ru-RU" sz="2000" dirty="0">
                <a:latin typeface="+mn-lt"/>
                <a:ea typeface="Times New Roman" panose="02020603050405020304" pitchFamily="18" charset="0"/>
              </a:rPr>
              <a:t>предметной 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области.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Общие предметы любого профиля: </a:t>
            </a:r>
            <a:r>
              <a:rPr lang="ru-RU" sz="2000" i="1" dirty="0">
                <a:latin typeface="+mn-lt"/>
                <a:ea typeface="Times New Roman" panose="02020603050405020304" pitchFamily="18" charset="0"/>
              </a:rPr>
              <a:t>«Русский язык», «Литература», «Иностранный язык», «Математика», «История» (или «Россия в мире»), «Физическая культура», «ОБЖ», «Астрономия</a:t>
            </a:r>
            <a:r>
              <a:rPr lang="ru-RU" sz="2000" i="1" dirty="0" smtClean="0">
                <a:latin typeface="+mn-lt"/>
                <a:ea typeface="Times New Roman" panose="02020603050405020304" pitchFamily="18" charset="0"/>
              </a:rPr>
              <a:t>»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 smtClean="0">
                <a:latin typeface="+mn-lt"/>
              </a:rPr>
              <a:t>УП профиля (</a:t>
            </a:r>
            <a:r>
              <a:rPr lang="ru-RU" sz="2000" dirty="0">
                <a:latin typeface="+mn-lt"/>
              </a:rPr>
              <a:t>кроме универсального) должен содержать </a:t>
            </a:r>
            <a:r>
              <a:rPr lang="ru-RU" sz="2000" b="1" dirty="0">
                <a:latin typeface="+mn-lt"/>
              </a:rPr>
              <a:t>не менее 3(4) </a:t>
            </a:r>
            <a:r>
              <a:rPr lang="ru-RU" sz="2000" dirty="0">
                <a:latin typeface="+mn-lt"/>
              </a:rPr>
              <a:t>учебных предметов </a:t>
            </a:r>
            <a:r>
              <a:rPr lang="ru-RU" sz="2000" b="1" dirty="0">
                <a:latin typeface="+mn-lt"/>
              </a:rPr>
              <a:t>на углубленном </a:t>
            </a:r>
            <a:r>
              <a:rPr lang="ru-RU" sz="2000" dirty="0">
                <a:latin typeface="+mn-lt"/>
              </a:rPr>
              <a:t>уровне</a:t>
            </a:r>
            <a:r>
              <a:rPr lang="ru-RU" sz="2000" b="1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изучения из соответствующей профилю обучения предметной области и (или) смежной с ней предметной области</a:t>
            </a:r>
            <a:r>
              <a:rPr lang="ru-RU" sz="20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+mn-lt"/>
              </a:rPr>
              <a:t>В </a:t>
            </a:r>
            <a:r>
              <a:rPr lang="ru-RU" sz="2000" dirty="0" smtClean="0">
                <a:latin typeface="+mn-lt"/>
              </a:rPr>
              <a:t>УП должно </a:t>
            </a:r>
            <a:r>
              <a:rPr lang="ru-RU" sz="2000" dirty="0">
                <a:latin typeface="+mn-lt"/>
              </a:rPr>
              <a:t>быть </a:t>
            </a:r>
            <a:r>
              <a:rPr lang="ru-RU" sz="2000" dirty="0" smtClean="0">
                <a:latin typeface="+mn-lt"/>
              </a:rPr>
              <a:t>отведено время для </a:t>
            </a:r>
            <a:r>
              <a:rPr lang="ru-RU" sz="2000" b="1" dirty="0">
                <a:solidFill>
                  <a:srgbClr val="800000"/>
                </a:solidFill>
              </a:rPr>
              <a:t>индивидуального </a:t>
            </a:r>
            <a:r>
              <a:rPr lang="ru-RU" sz="2000" b="1" dirty="0" smtClean="0">
                <a:solidFill>
                  <a:srgbClr val="800000"/>
                </a:solidFill>
              </a:rPr>
              <a:t>проекта</a:t>
            </a:r>
            <a:r>
              <a:rPr lang="ru-RU" sz="2000" dirty="0">
                <a:latin typeface="+mn-lt"/>
              </a:rPr>
              <a:t>.</a:t>
            </a:r>
            <a:endParaRPr lang="ru-RU" sz="20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+mn-lt"/>
              </a:rPr>
              <a:t>Д</a:t>
            </a:r>
            <a:r>
              <a:rPr lang="ru-RU" sz="2000" dirty="0" smtClean="0">
                <a:latin typeface="+mn-lt"/>
              </a:rPr>
              <a:t>ополнительные </a:t>
            </a:r>
            <a:r>
              <a:rPr lang="ru-RU" sz="2000" dirty="0">
                <a:latin typeface="+mn-lt"/>
              </a:rPr>
              <a:t>учебные предметы, курсы по выбору: </a:t>
            </a:r>
            <a:r>
              <a:rPr lang="ru-RU" sz="2000" b="1" dirty="0">
                <a:latin typeface="+mn-lt"/>
              </a:rPr>
              <a:t>факультативные</a:t>
            </a:r>
            <a:r>
              <a:rPr lang="ru-RU" sz="2000" dirty="0">
                <a:latin typeface="+mn-lt"/>
              </a:rPr>
              <a:t> (необязательные)  и </a:t>
            </a:r>
            <a:r>
              <a:rPr lang="ru-RU" sz="2000" b="1" dirty="0">
                <a:latin typeface="+mn-lt"/>
              </a:rPr>
              <a:t>элективные</a:t>
            </a:r>
            <a:r>
              <a:rPr lang="ru-RU" sz="2000" dirty="0">
                <a:latin typeface="+mn-lt"/>
              </a:rPr>
              <a:t> (обязательные) – 273-ФЗ, п.1.5 ст. 34</a:t>
            </a:r>
            <a:r>
              <a:rPr lang="ru-RU" sz="20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 smtClean="0">
                <a:solidFill>
                  <a:srgbClr val="800000"/>
                </a:solidFill>
              </a:rPr>
              <a:t>Возможность </a:t>
            </a:r>
            <a:r>
              <a:rPr lang="ru-RU" sz="2000" dirty="0">
                <a:solidFill>
                  <a:srgbClr val="800000"/>
                </a:solidFill>
              </a:rPr>
              <a:t>формирования </a:t>
            </a:r>
            <a:r>
              <a:rPr lang="ru-RU" sz="2000" b="1" dirty="0">
                <a:solidFill>
                  <a:srgbClr val="800000"/>
                </a:solidFill>
              </a:rPr>
              <a:t>индивидуальных учебных </a:t>
            </a:r>
            <a:r>
              <a:rPr lang="ru-RU" sz="2000" b="1" dirty="0" smtClean="0">
                <a:solidFill>
                  <a:srgbClr val="800000"/>
                </a:solidFill>
              </a:rPr>
              <a:t>планов.</a:t>
            </a:r>
            <a:endParaRPr lang="ru-RU" sz="2000" dirty="0" smtClean="0">
              <a:solidFill>
                <a:srgbClr val="8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18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1313</Words>
  <Application>Microsoft Office PowerPoint</Application>
  <PresentationFormat>Экран (4:3)</PresentationFormat>
  <Paragraphs>187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Mai</cp:lastModifiedBy>
  <cp:revision>357</cp:revision>
  <dcterms:created xsi:type="dcterms:W3CDTF">2011-03-30T17:05:38Z</dcterms:created>
  <dcterms:modified xsi:type="dcterms:W3CDTF">2019-10-17T09:11:36Z</dcterms:modified>
</cp:coreProperties>
</file>