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12" r:id="rId3"/>
    <p:sldId id="291" r:id="rId4"/>
    <p:sldId id="290" r:id="rId5"/>
    <p:sldId id="293" r:id="rId6"/>
    <p:sldId id="295" r:id="rId7"/>
    <p:sldId id="292" r:id="rId8"/>
    <p:sldId id="296" r:id="rId9"/>
    <p:sldId id="294" r:id="rId10"/>
    <p:sldId id="297" r:id="rId11"/>
    <p:sldId id="298" r:id="rId12"/>
    <p:sldId id="299" r:id="rId13"/>
    <p:sldId id="315" r:id="rId14"/>
    <p:sldId id="301" r:id="rId15"/>
    <p:sldId id="302" r:id="rId16"/>
    <p:sldId id="303" r:id="rId17"/>
    <p:sldId id="306" r:id="rId18"/>
    <p:sldId id="304" r:id="rId19"/>
    <p:sldId id="305" r:id="rId20"/>
    <p:sldId id="316" r:id="rId21"/>
    <p:sldId id="308" r:id="rId22"/>
    <p:sldId id="317" r:id="rId23"/>
    <p:sldId id="309" r:id="rId24"/>
    <p:sldId id="256" r:id="rId25"/>
    <p:sldId id="258" r:id="rId26"/>
    <p:sldId id="289" r:id="rId27"/>
    <p:sldId id="321" r:id="rId28"/>
    <p:sldId id="257" r:id="rId29"/>
    <p:sldId id="287" r:id="rId30"/>
    <p:sldId id="273" r:id="rId31"/>
    <p:sldId id="310" r:id="rId32"/>
    <p:sldId id="318" r:id="rId33"/>
    <p:sldId id="313" r:id="rId34"/>
    <p:sldId id="314" r:id="rId35"/>
    <p:sldId id="311" r:id="rId36"/>
    <p:sldId id="319" r:id="rId37"/>
    <p:sldId id="323" r:id="rId38"/>
    <p:sldId id="322" r:id="rId39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ECCC9-F523-4917-AEFF-30A51C29A44E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53D6C6-ED86-4B0C-B76C-D7823216470F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Внеурочная деятельность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3917C5A2-8E50-4B37-B7B3-97CDFFB0B4D1}" type="parTrans" cxnId="{E06C2E58-7A4F-480A-8361-E580763313ED}">
      <dgm:prSet/>
      <dgm:spPr/>
      <dgm:t>
        <a:bodyPr/>
        <a:lstStyle/>
        <a:p>
          <a:endParaRPr lang="ru-RU"/>
        </a:p>
      </dgm:t>
    </dgm:pt>
    <dgm:pt modelId="{F0E601D1-E27C-477D-ACCC-DB58C1B5A105}" type="sibTrans" cxnId="{E06C2E58-7A4F-480A-8361-E580763313ED}">
      <dgm:prSet/>
      <dgm:spPr/>
      <dgm:t>
        <a:bodyPr/>
        <a:lstStyle/>
        <a:p>
          <a:endParaRPr lang="ru-RU"/>
        </a:p>
      </dgm:t>
    </dgm:pt>
    <dgm:pt modelId="{08105E7C-3D56-4369-84B4-AC470392EAB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Дополнительное образование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52369E3-DD63-4544-BB0B-D69B3377C695}" type="parTrans" cxnId="{7552D5A7-52CF-4377-A2AE-3EBF449DCA68}">
      <dgm:prSet/>
      <dgm:spPr/>
      <dgm:t>
        <a:bodyPr/>
        <a:lstStyle/>
        <a:p>
          <a:endParaRPr lang="ru-RU"/>
        </a:p>
      </dgm:t>
    </dgm:pt>
    <dgm:pt modelId="{A27D679E-08A1-4809-8A18-D56C0EF637A8}" type="sibTrans" cxnId="{7552D5A7-52CF-4377-A2AE-3EBF449DCA68}">
      <dgm:prSet/>
      <dgm:spPr/>
      <dgm:t>
        <a:bodyPr/>
        <a:lstStyle/>
        <a:p>
          <a:endParaRPr lang="ru-RU"/>
        </a:p>
      </dgm:t>
    </dgm:pt>
    <dgm:pt modelId="{F8956401-C156-4CC1-B26A-3AEC30244F8B}">
      <dgm:prSet phldrT="[Текст]"/>
      <dgm:spPr/>
      <dgm:t>
        <a:bodyPr/>
        <a:lstStyle/>
        <a:p>
          <a:endParaRPr lang="ru-RU" dirty="0"/>
        </a:p>
      </dgm:t>
    </dgm:pt>
    <dgm:pt modelId="{0A6968C0-0354-4E81-AA89-AE63360F8E89}" type="parTrans" cxnId="{A40026F8-1E47-404D-B5ED-7825C6A1116C}">
      <dgm:prSet/>
      <dgm:spPr/>
      <dgm:t>
        <a:bodyPr/>
        <a:lstStyle/>
        <a:p>
          <a:endParaRPr lang="ru-RU"/>
        </a:p>
      </dgm:t>
    </dgm:pt>
    <dgm:pt modelId="{3C45C851-13B3-472B-A0F6-4BA37BFB5188}" type="sibTrans" cxnId="{A40026F8-1E47-404D-B5ED-7825C6A1116C}">
      <dgm:prSet/>
      <dgm:spPr/>
      <dgm:t>
        <a:bodyPr/>
        <a:lstStyle/>
        <a:p>
          <a:endParaRPr lang="ru-RU"/>
        </a:p>
      </dgm:t>
    </dgm:pt>
    <dgm:pt modelId="{A7473F12-FE64-4C44-AA51-6AD1D834F498}">
      <dgm:prSet/>
      <dgm:spPr/>
      <dgm:t>
        <a:bodyPr/>
        <a:lstStyle/>
        <a:p>
          <a:endParaRPr lang="ru-RU"/>
        </a:p>
      </dgm:t>
    </dgm:pt>
    <dgm:pt modelId="{0D23EE5C-3586-4B8F-9A68-CE95303B464B}" type="parTrans" cxnId="{5BFF622A-B0AD-4A33-94F8-8A15B6AA235F}">
      <dgm:prSet/>
      <dgm:spPr/>
      <dgm:t>
        <a:bodyPr/>
        <a:lstStyle/>
        <a:p>
          <a:endParaRPr lang="ru-RU"/>
        </a:p>
      </dgm:t>
    </dgm:pt>
    <dgm:pt modelId="{4704AF50-C408-41A9-94FD-154B1367949A}" type="sibTrans" cxnId="{5BFF622A-B0AD-4A33-94F8-8A15B6AA235F}">
      <dgm:prSet/>
      <dgm:spPr/>
      <dgm:t>
        <a:bodyPr/>
        <a:lstStyle/>
        <a:p>
          <a:endParaRPr lang="ru-RU"/>
        </a:p>
      </dgm:t>
    </dgm:pt>
    <dgm:pt modelId="{1426ACE1-1916-4ACC-A9FC-38FA50874CFA}">
      <dgm:prSet/>
      <dgm:spPr/>
      <dgm:t>
        <a:bodyPr/>
        <a:lstStyle/>
        <a:p>
          <a:endParaRPr lang="ru-RU"/>
        </a:p>
      </dgm:t>
    </dgm:pt>
    <dgm:pt modelId="{15C9B426-6F29-4943-BC33-861EF30C3A86}" type="parTrans" cxnId="{D6D001E3-A1F8-4BF7-957F-93CEAACA8C60}">
      <dgm:prSet/>
      <dgm:spPr/>
      <dgm:t>
        <a:bodyPr/>
        <a:lstStyle/>
        <a:p>
          <a:endParaRPr lang="ru-RU"/>
        </a:p>
      </dgm:t>
    </dgm:pt>
    <dgm:pt modelId="{C9EDB224-90E8-4ACA-826A-4534B5BC3DF9}" type="sibTrans" cxnId="{D6D001E3-A1F8-4BF7-957F-93CEAACA8C60}">
      <dgm:prSet/>
      <dgm:spPr/>
      <dgm:t>
        <a:bodyPr/>
        <a:lstStyle/>
        <a:p>
          <a:endParaRPr lang="ru-RU"/>
        </a:p>
      </dgm:t>
    </dgm:pt>
    <dgm:pt modelId="{35C2FB2E-3CF4-48C0-905C-FFFCC764DE5A}">
      <dgm:prSet/>
      <dgm:spPr/>
      <dgm:t>
        <a:bodyPr/>
        <a:lstStyle/>
        <a:p>
          <a:endParaRPr lang="ru-RU"/>
        </a:p>
      </dgm:t>
    </dgm:pt>
    <dgm:pt modelId="{6F9A9799-81E4-45C2-A858-77801C6F24B1}" type="parTrans" cxnId="{43ECCA7D-80E7-4839-A00B-978927774047}">
      <dgm:prSet/>
      <dgm:spPr/>
      <dgm:t>
        <a:bodyPr/>
        <a:lstStyle/>
        <a:p>
          <a:endParaRPr lang="ru-RU"/>
        </a:p>
      </dgm:t>
    </dgm:pt>
    <dgm:pt modelId="{F668CBAE-4C44-40AF-9B40-8256684DEF79}" type="sibTrans" cxnId="{43ECCA7D-80E7-4839-A00B-978927774047}">
      <dgm:prSet/>
      <dgm:spPr/>
      <dgm:t>
        <a:bodyPr/>
        <a:lstStyle/>
        <a:p>
          <a:endParaRPr lang="ru-RU"/>
        </a:p>
      </dgm:t>
    </dgm:pt>
    <dgm:pt modelId="{46D7F2E0-ABA5-47FC-90F3-7F91EC11EF29}">
      <dgm:prSet/>
      <dgm:spPr/>
      <dgm:t>
        <a:bodyPr/>
        <a:lstStyle/>
        <a:p>
          <a:endParaRPr lang="ru-RU"/>
        </a:p>
      </dgm:t>
    </dgm:pt>
    <dgm:pt modelId="{9EEEDC03-FBEA-4BF3-9931-4B6E4D476D71}" type="parTrans" cxnId="{51BDCDD5-0155-4AD2-81BA-AF9F26907066}">
      <dgm:prSet/>
      <dgm:spPr/>
      <dgm:t>
        <a:bodyPr/>
        <a:lstStyle/>
        <a:p>
          <a:endParaRPr lang="ru-RU"/>
        </a:p>
      </dgm:t>
    </dgm:pt>
    <dgm:pt modelId="{1170893F-F99D-45FC-A6DF-0F187171A5E7}" type="sibTrans" cxnId="{51BDCDD5-0155-4AD2-81BA-AF9F26907066}">
      <dgm:prSet/>
      <dgm:spPr/>
      <dgm:t>
        <a:bodyPr/>
        <a:lstStyle/>
        <a:p>
          <a:endParaRPr lang="ru-RU"/>
        </a:p>
      </dgm:t>
    </dgm:pt>
    <dgm:pt modelId="{797944B4-8300-4FE8-9B06-2CBC5FDC918D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Arial" pitchFamily="34" charset="0"/>
              <a:cs typeface="Arial" pitchFamily="34" charset="0"/>
            </a:rPr>
            <a:t>- Федеральные законы;</a:t>
          </a:r>
        </a:p>
        <a:p>
          <a:pPr algn="l"/>
          <a:r>
            <a:rPr lang="ru-RU" sz="2800" b="1" dirty="0" smtClean="0">
              <a:latin typeface="Arial" pitchFamily="34" charset="0"/>
              <a:cs typeface="Arial" pitchFamily="34" charset="0"/>
            </a:rPr>
            <a:t>- Указы президента;</a:t>
          </a:r>
        </a:p>
        <a:p>
          <a:pPr algn="l"/>
          <a:r>
            <a:rPr lang="ru-RU" sz="2800" b="1" dirty="0" smtClean="0">
              <a:latin typeface="Arial" pitchFamily="34" charset="0"/>
              <a:cs typeface="Arial" pitchFamily="34" charset="0"/>
            </a:rPr>
            <a:t>- Федеральная целевая программа развития.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62289917-76B4-4F63-BE5B-F2B434BC0AC9}" type="sibTrans" cxnId="{94D24FA2-F3A4-4C14-BA54-6D30C5AB4FD2}">
      <dgm:prSet/>
      <dgm:spPr/>
      <dgm:t>
        <a:bodyPr/>
        <a:lstStyle/>
        <a:p>
          <a:endParaRPr lang="ru-RU"/>
        </a:p>
      </dgm:t>
    </dgm:pt>
    <dgm:pt modelId="{CA0DFFF5-F610-4576-856F-1E8D8A38C960}" type="parTrans" cxnId="{94D24FA2-F3A4-4C14-BA54-6D30C5AB4FD2}">
      <dgm:prSet/>
      <dgm:spPr/>
      <dgm:t>
        <a:bodyPr/>
        <a:lstStyle/>
        <a:p>
          <a:endParaRPr lang="ru-RU"/>
        </a:p>
      </dgm:t>
    </dgm:pt>
    <dgm:pt modelId="{0E42BF8D-67AA-4718-A09E-8AFD5C54C652}">
      <dgm:prSet/>
      <dgm:spPr/>
      <dgm:t>
        <a:bodyPr/>
        <a:lstStyle/>
        <a:p>
          <a:endParaRPr lang="ru-RU"/>
        </a:p>
      </dgm:t>
    </dgm:pt>
    <dgm:pt modelId="{D65239E9-D2C7-45B4-B413-766A5D8DF38B}" type="parTrans" cxnId="{A4FEDC42-F472-43ED-9A22-F9A841704FEF}">
      <dgm:prSet/>
      <dgm:spPr/>
      <dgm:t>
        <a:bodyPr/>
        <a:lstStyle/>
        <a:p>
          <a:endParaRPr lang="ru-RU"/>
        </a:p>
      </dgm:t>
    </dgm:pt>
    <dgm:pt modelId="{80AA7C89-DA35-4F85-BD0A-7CA6D0F2B718}" type="sibTrans" cxnId="{A4FEDC42-F472-43ED-9A22-F9A841704FEF}">
      <dgm:prSet/>
      <dgm:spPr/>
      <dgm:t>
        <a:bodyPr/>
        <a:lstStyle/>
        <a:p>
          <a:endParaRPr lang="ru-RU"/>
        </a:p>
      </dgm:t>
    </dgm:pt>
    <dgm:pt modelId="{0C9F040D-EE7D-49B9-AC64-B6B42E2406A5}">
      <dgm:prSet/>
      <dgm:spPr/>
      <dgm:t>
        <a:bodyPr/>
        <a:lstStyle/>
        <a:p>
          <a:endParaRPr lang="ru-RU"/>
        </a:p>
      </dgm:t>
    </dgm:pt>
    <dgm:pt modelId="{B01E0D79-50CB-4276-BEA7-C2B4FB8A65B8}" type="parTrans" cxnId="{79EEC27B-995E-4CC7-AA30-0C85E32785FC}">
      <dgm:prSet/>
      <dgm:spPr/>
      <dgm:t>
        <a:bodyPr/>
        <a:lstStyle/>
        <a:p>
          <a:endParaRPr lang="ru-RU"/>
        </a:p>
      </dgm:t>
    </dgm:pt>
    <dgm:pt modelId="{17333390-A20D-4362-8EBB-63849EFDE814}" type="sibTrans" cxnId="{79EEC27B-995E-4CC7-AA30-0C85E32785FC}">
      <dgm:prSet/>
      <dgm:spPr/>
      <dgm:t>
        <a:bodyPr/>
        <a:lstStyle/>
        <a:p>
          <a:endParaRPr lang="ru-RU"/>
        </a:p>
      </dgm:t>
    </dgm:pt>
    <dgm:pt modelId="{4FFEFA09-516B-47C2-9885-A4812DB4FE68}">
      <dgm:prSet/>
      <dgm:spPr/>
      <dgm:t>
        <a:bodyPr/>
        <a:lstStyle/>
        <a:p>
          <a:endParaRPr lang="ru-RU"/>
        </a:p>
      </dgm:t>
    </dgm:pt>
    <dgm:pt modelId="{C800F749-6175-40BF-9636-A65C5A752C3A}" type="parTrans" cxnId="{DBB7481B-2636-48B9-BF5A-DA88658D6D58}">
      <dgm:prSet/>
      <dgm:spPr/>
      <dgm:t>
        <a:bodyPr/>
        <a:lstStyle/>
        <a:p>
          <a:endParaRPr lang="ru-RU"/>
        </a:p>
      </dgm:t>
    </dgm:pt>
    <dgm:pt modelId="{B8696D51-6F0A-46C6-8C9F-78CC2714DA25}" type="sibTrans" cxnId="{DBB7481B-2636-48B9-BF5A-DA88658D6D58}">
      <dgm:prSet/>
      <dgm:spPr/>
      <dgm:t>
        <a:bodyPr/>
        <a:lstStyle/>
        <a:p>
          <a:endParaRPr lang="ru-RU"/>
        </a:p>
      </dgm:t>
    </dgm:pt>
    <dgm:pt modelId="{EEE9068E-4177-4AB0-B3F5-0DF0700E91E3}">
      <dgm:prSet/>
      <dgm:spPr/>
      <dgm:t>
        <a:bodyPr/>
        <a:lstStyle/>
        <a:p>
          <a:endParaRPr lang="ru-RU"/>
        </a:p>
      </dgm:t>
    </dgm:pt>
    <dgm:pt modelId="{80D543D2-527F-4FD1-90FE-09272CBF23F5}" type="parTrans" cxnId="{B2D884F9-6DBF-494B-B935-13445546ECD5}">
      <dgm:prSet/>
      <dgm:spPr/>
      <dgm:t>
        <a:bodyPr/>
        <a:lstStyle/>
        <a:p>
          <a:endParaRPr lang="ru-RU"/>
        </a:p>
      </dgm:t>
    </dgm:pt>
    <dgm:pt modelId="{9175C745-0E01-4009-9770-55CF4AC9B084}" type="sibTrans" cxnId="{B2D884F9-6DBF-494B-B935-13445546ECD5}">
      <dgm:prSet/>
      <dgm:spPr/>
      <dgm:t>
        <a:bodyPr/>
        <a:lstStyle/>
        <a:p>
          <a:endParaRPr lang="ru-RU"/>
        </a:p>
      </dgm:t>
    </dgm:pt>
    <dgm:pt modelId="{B9EA4BE3-22E0-4D21-90F9-7F1FBEF75545}" type="pres">
      <dgm:prSet presAssocID="{165ECCC9-F523-4917-AEFF-30A51C29A44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66B4-8898-4404-84A2-A0B9EC37442E}" type="pres">
      <dgm:prSet presAssocID="{165ECCC9-F523-4917-AEFF-30A51C29A44E}" presName="diamond" presStyleLbl="bgShp" presStyleIdx="0" presStyleCnt="1" custScaleX="180769" custLinFactNeighborX="-16888"/>
      <dgm:spPr/>
      <dgm:t>
        <a:bodyPr/>
        <a:lstStyle/>
        <a:p>
          <a:endParaRPr lang="ru-RU"/>
        </a:p>
      </dgm:t>
    </dgm:pt>
    <dgm:pt modelId="{A9AA01B6-ECCB-47B6-A20E-F6B0B2AD79D9}" type="pres">
      <dgm:prSet presAssocID="{165ECCC9-F523-4917-AEFF-30A51C29A44E}" presName="quad1" presStyleLbl="node1" presStyleIdx="0" presStyleCnt="4" custScaleX="249636" custLinFactX="-26155" custLinFactNeighborX="-100000" custLinFactNeighborY="-15201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1532AC3-63AA-4F93-8D47-34176A5C3FF6}" type="pres">
      <dgm:prSet presAssocID="{165ECCC9-F523-4917-AEFF-30A51C29A44E}" presName="quad2" presStyleLbl="node1" presStyleIdx="1" presStyleCnt="4" custScaleX="254217" custScaleY="100000" custLinFactNeighborX="43168" custLinFactNeighborY="-15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7E75C-4622-4B92-8057-D2653A2A8CC6}" type="pres">
      <dgm:prSet presAssocID="{165ECCC9-F523-4917-AEFF-30A51C29A44E}" presName="quad3" presStyleLbl="node1" presStyleIdx="2" presStyleCnt="4" custScaleX="567766" custScaleY="123191" custLinFactNeighborX="5435" custLinFactNeighborY="16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C099C-4881-4130-9345-2EE36796C27B}" type="pres">
      <dgm:prSet presAssocID="{165ECCC9-F523-4917-AEFF-30A51C29A44E}" presName="quad4" presStyleLbl="node1" presStyleIdx="3" presStyleCnt="4" custFlipVert="1" custScaleX="76476" custScaleY="45055" custLinFactX="39034" custLinFactNeighborX="100000" custLinFactNeighborY="9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2D5A7-52CF-4377-A2AE-3EBF449DCA68}" srcId="{165ECCC9-F523-4917-AEFF-30A51C29A44E}" destId="{08105E7C-3D56-4369-84B4-AC470392EAB8}" srcOrd="1" destOrd="0" parTransId="{952369E3-DD63-4544-BB0B-D69B3377C695}" sibTransId="{A27D679E-08A1-4809-8A18-D56C0EF637A8}"/>
    <dgm:cxn modelId="{2F943C19-5FDA-4ED1-9C58-9E472AE420CE}" type="presOf" srcId="{797944B4-8300-4FE8-9B06-2CBC5FDC918D}" destId="{ECF7E75C-4622-4B92-8057-D2653A2A8CC6}" srcOrd="0" destOrd="0" presId="urn:microsoft.com/office/officeart/2005/8/layout/matrix3"/>
    <dgm:cxn modelId="{2F5C4AED-8B7C-4981-9D7F-D5E932AA498F}" type="presOf" srcId="{165ECCC9-F523-4917-AEFF-30A51C29A44E}" destId="{B9EA4BE3-22E0-4D21-90F9-7F1FBEF75545}" srcOrd="0" destOrd="0" presId="urn:microsoft.com/office/officeart/2005/8/layout/matrix3"/>
    <dgm:cxn modelId="{B2D884F9-6DBF-494B-B935-13445546ECD5}" srcId="{165ECCC9-F523-4917-AEFF-30A51C29A44E}" destId="{EEE9068E-4177-4AB0-B3F5-0DF0700E91E3}" srcOrd="4" destOrd="0" parTransId="{80D543D2-527F-4FD1-90FE-09272CBF23F5}" sibTransId="{9175C745-0E01-4009-9770-55CF4AC9B084}"/>
    <dgm:cxn modelId="{43ECCA7D-80E7-4839-A00B-978927774047}" srcId="{165ECCC9-F523-4917-AEFF-30A51C29A44E}" destId="{35C2FB2E-3CF4-48C0-905C-FFFCC764DE5A}" srcOrd="9" destOrd="0" parTransId="{6F9A9799-81E4-45C2-A858-77801C6F24B1}" sibTransId="{F668CBAE-4C44-40AF-9B40-8256684DEF79}"/>
    <dgm:cxn modelId="{5BFF622A-B0AD-4A33-94F8-8A15B6AA235F}" srcId="{165ECCC9-F523-4917-AEFF-30A51C29A44E}" destId="{A7473F12-FE64-4C44-AA51-6AD1D834F498}" srcOrd="11" destOrd="0" parTransId="{0D23EE5C-3586-4B8F-9A68-CE95303B464B}" sibTransId="{4704AF50-C408-41A9-94FD-154B1367949A}"/>
    <dgm:cxn modelId="{A4FEDC42-F472-43ED-9A22-F9A841704FEF}" srcId="{165ECCC9-F523-4917-AEFF-30A51C29A44E}" destId="{0E42BF8D-67AA-4718-A09E-8AFD5C54C652}" srcOrd="7" destOrd="0" parTransId="{D65239E9-D2C7-45B4-B413-766A5D8DF38B}" sibTransId="{80AA7C89-DA35-4F85-BD0A-7CA6D0F2B718}"/>
    <dgm:cxn modelId="{A40026F8-1E47-404D-B5ED-7825C6A1116C}" srcId="{165ECCC9-F523-4917-AEFF-30A51C29A44E}" destId="{F8956401-C156-4CC1-B26A-3AEC30244F8B}" srcOrd="3" destOrd="0" parTransId="{0A6968C0-0354-4E81-AA89-AE63360F8E89}" sibTransId="{3C45C851-13B3-472B-A0F6-4BA37BFB5188}"/>
    <dgm:cxn modelId="{834848BA-B6BB-40FD-AEEA-27469C95D9A4}" type="presOf" srcId="{F8956401-C156-4CC1-B26A-3AEC30244F8B}" destId="{778C099C-4881-4130-9345-2EE36796C27B}" srcOrd="0" destOrd="0" presId="urn:microsoft.com/office/officeart/2005/8/layout/matrix3"/>
    <dgm:cxn modelId="{D6D001E3-A1F8-4BF7-957F-93CEAACA8C60}" srcId="{165ECCC9-F523-4917-AEFF-30A51C29A44E}" destId="{1426ACE1-1916-4ACC-A9FC-38FA50874CFA}" srcOrd="10" destOrd="0" parTransId="{15C9B426-6F29-4943-BC33-861EF30C3A86}" sibTransId="{C9EDB224-90E8-4ACA-826A-4534B5BC3DF9}"/>
    <dgm:cxn modelId="{0D846E80-0ED3-4327-BB57-F12DE6FA251E}" type="presOf" srcId="{08105E7C-3D56-4369-84B4-AC470392EAB8}" destId="{11532AC3-63AA-4F93-8D47-34176A5C3FF6}" srcOrd="0" destOrd="0" presId="urn:microsoft.com/office/officeart/2005/8/layout/matrix3"/>
    <dgm:cxn modelId="{DBB7481B-2636-48B9-BF5A-DA88658D6D58}" srcId="{165ECCC9-F523-4917-AEFF-30A51C29A44E}" destId="{4FFEFA09-516B-47C2-9885-A4812DB4FE68}" srcOrd="5" destOrd="0" parTransId="{C800F749-6175-40BF-9636-A65C5A752C3A}" sibTransId="{B8696D51-6F0A-46C6-8C9F-78CC2714DA25}"/>
    <dgm:cxn modelId="{3997E66C-DC50-42B6-B24A-475B59D7CC2B}" type="presOf" srcId="{1A53D6C6-ED86-4B0C-B76C-D7823216470F}" destId="{A9AA01B6-ECCB-47B6-A20E-F6B0B2AD79D9}" srcOrd="0" destOrd="0" presId="urn:microsoft.com/office/officeart/2005/8/layout/matrix3"/>
    <dgm:cxn modelId="{79EEC27B-995E-4CC7-AA30-0C85E32785FC}" srcId="{165ECCC9-F523-4917-AEFF-30A51C29A44E}" destId="{0C9F040D-EE7D-49B9-AC64-B6B42E2406A5}" srcOrd="6" destOrd="0" parTransId="{B01E0D79-50CB-4276-BEA7-C2B4FB8A65B8}" sibTransId="{17333390-A20D-4362-8EBB-63849EFDE814}"/>
    <dgm:cxn modelId="{E06C2E58-7A4F-480A-8361-E580763313ED}" srcId="{165ECCC9-F523-4917-AEFF-30A51C29A44E}" destId="{1A53D6C6-ED86-4B0C-B76C-D7823216470F}" srcOrd="0" destOrd="0" parTransId="{3917C5A2-8E50-4B37-B7B3-97CDFFB0B4D1}" sibTransId="{F0E601D1-E27C-477D-ACCC-DB58C1B5A105}"/>
    <dgm:cxn modelId="{94D24FA2-F3A4-4C14-BA54-6D30C5AB4FD2}" srcId="{165ECCC9-F523-4917-AEFF-30A51C29A44E}" destId="{797944B4-8300-4FE8-9B06-2CBC5FDC918D}" srcOrd="2" destOrd="0" parTransId="{CA0DFFF5-F610-4576-856F-1E8D8A38C960}" sibTransId="{62289917-76B4-4F63-BE5B-F2B434BC0AC9}"/>
    <dgm:cxn modelId="{51BDCDD5-0155-4AD2-81BA-AF9F26907066}" srcId="{165ECCC9-F523-4917-AEFF-30A51C29A44E}" destId="{46D7F2E0-ABA5-47FC-90F3-7F91EC11EF29}" srcOrd="8" destOrd="0" parTransId="{9EEEDC03-FBEA-4BF3-9931-4B6E4D476D71}" sibTransId="{1170893F-F99D-45FC-A6DF-0F187171A5E7}"/>
    <dgm:cxn modelId="{BDE60689-3138-4210-8D7A-F3BFCB650348}" type="presParOf" srcId="{B9EA4BE3-22E0-4D21-90F9-7F1FBEF75545}" destId="{33DC66B4-8898-4404-84A2-A0B9EC37442E}" srcOrd="0" destOrd="0" presId="urn:microsoft.com/office/officeart/2005/8/layout/matrix3"/>
    <dgm:cxn modelId="{F9AF0FDF-1B18-456B-AC44-1111C96B7E76}" type="presParOf" srcId="{B9EA4BE3-22E0-4D21-90F9-7F1FBEF75545}" destId="{A9AA01B6-ECCB-47B6-A20E-F6B0B2AD79D9}" srcOrd="1" destOrd="0" presId="urn:microsoft.com/office/officeart/2005/8/layout/matrix3"/>
    <dgm:cxn modelId="{14D7062D-9D7E-4C0A-B9F6-3360E719B778}" type="presParOf" srcId="{B9EA4BE3-22E0-4D21-90F9-7F1FBEF75545}" destId="{11532AC3-63AA-4F93-8D47-34176A5C3FF6}" srcOrd="2" destOrd="0" presId="urn:microsoft.com/office/officeart/2005/8/layout/matrix3"/>
    <dgm:cxn modelId="{B5675509-605B-4066-848F-B32979E9D57B}" type="presParOf" srcId="{B9EA4BE3-22E0-4D21-90F9-7F1FBEF75545}" destId="{ECF7E75C-4622-4B92-8057-D2653A2A8CC6}" srcOrd="3" destOrd="0" presId="urn:microsoft.com/office/officeart/2005/8/layout/matrix3"/>
    <dgm:cxn modelId="{0C3B34CD-D2E7-4A87-9666-B65A581E4FA2}" type="presParOf" srcId="{B9EA4BE3-22E0-4D21-90F9-7F1FBEF75545}" destId="{778C099C-4881-4130-9345-2EE36796C2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3D5E-B287-4B11-AAE3-85C18637D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59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0A89-01D9-48D2-9B18-768C8B13E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4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9D2F-68CA-4ACB-9B2A-09E7B7776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FD09-6716-4AFF-B800-1FD516654A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97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87FE-B27B-42CC-90A0-AA1F9ADE3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7EF5-2FBE-46EA-BA86-77307D1CEB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7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77DA-ED0B-4484-AE26-87BCC1096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1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C7E1-9383-4023-895A-1FEA05631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3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CD32-7CE3-4A60-9187-324F10B37B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45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A75E-E89D-44D8-AB06-997C5599C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9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D7E4-0C29-40F7-BEB1-F7D25280D9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3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6F3266-B722-4399-B060-B2BAFA5A6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</a:rPr>
              <a:t>Коллегия </a:t>
            </a:r>
            <a:br>
              <a:rPr lang="ru-RU" sz="4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</a:rPr>
              <a:t>управления образования Администрации города Иванова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40200" y="649605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140200" y="5300663"/>
            <a:ext cx="47529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i="1" dirty="0" smtClean="0">
                <a:solidFill>
                  <a:schemeClr val="accent1">
                    <a:lumMod val="25000"/>
                  </a:schemeClr>
                </a:solidFill>
              </a:rPr>
              <a:t>21 февраля 2018 года</a:t>
            </a:r>
            <a:endParaRPr lang="ru-RU" sz="1600" i="1" dirty="0">
              <a:solidFill>
                <a:schemeClr val="accent1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sz="1600" i="1" dirty="0" smtClean="0">
                <a:solidFill>
                  <a:schemeClr val="accent1">
                    <a:lumMod val="25000"/>
                  </a:schemeClr>
                </a:solidFill>
              </a:rPr>
              <a:t>МАОУ Лицей №21</a:t>
            </a:r>
            <a:endParaRPr lang="ru-RU" sz="1600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Грантовая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поддержка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3900406" cy="260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645024"/>
            <a:ext cx="3890908" cy="2593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42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Инклюзия в образовании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110" y="1530757"/>
            <a:ext cx="3890908" cy="2922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018" y="3309039"/>
            <a:ext cx="4188437" cy="2875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64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ВНЕУРОЧНАЯ ЗАНЯТОСТЬ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6288070"/>
              </p:ext>
            </p:extLst>
          </p:nvPr>
        </p:nvGraphicFramePr>
        <p:xfrm>
          <a:off x="395537" y="1844825"/>
          <a:ext cx="8352927" cy="4466464"/>
        </p:xfrm>
        <a:graphic>
          <a:graphicData uri="http://schemas.openxmlformats.org/drawingml/2006/table">
            <a:tbl>
              <a:tblPr firstRow="1" firstCol="1" bandRow="1"/>
              <a:tblGrid>
                <a:gridCol w="950719"/>
                <a:gridCol w="930572"/>
                <a:gridCol w="1181034"/>
                <a:gridCol w="1402498"/>
                <a:gridCol w="1172471"/>
                <a:gridCol w="1173299"/>
                <a:gridCol w="943274"/>
                <a:gridCol w="599060"/>
              </a:tblGrid>
              <a:tr h="3082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Коли-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чество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обуча-ющихся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 ОУ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обучаю-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щихся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занятых во внеурочное время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занятых по программам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дополни-тельного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образования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на базе школы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-во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занятых по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програм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-мам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внеуроч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-ной деятель-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ности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 ФГОС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-во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занятых по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програм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-мам  дополни-тельного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образова-ния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вне школы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Коли-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чество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 занятых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 неза-ня-тых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37794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31888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5302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6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38902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333784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12258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22975</a:t>
                      </a:r>
                      <a:endParaRPr lang="ru-RU" sz="16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18263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4935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206" marR="43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 ШКОЛЬНИКОВ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5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6897147"/>
              </p:ext>
            </p:extLst>
          </p:nvPr>
        </p:nvGraphicFramePr>
        <p:xfrm>
          <a:off x="457200" y="1268759"/>
          <a:ext cx="8291264" cy="5197221"/>
        </p:xfrm>
        <a:graphic>
          <a:graphicData uri="http://schemas.openxmlformats.org/drawingml/2006/table">
            <a:tbl>
              <a:tblPr firstRow="1" firstCol="1" bandRow="1"/>
              <a:tblGrid>
                <a:gridCol w="4711785"/>
                <a:gridCol w="3579479"/>
              </a:tblGrid>
              <a:tr h="170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 использования Интернета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респондентов в %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Постоянно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34,7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35,4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от времени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12,1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Редко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Никогда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7,6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дали ответ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ru-RU" sz="3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918" marR="5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38701"/>
              </p:ext>
            </p:extLst>
          </p:nvPr>
        </p:nvGraphicFramePr>
        <p:xfrm>
          <a:off x="539552" y="1196752"/>
          <a:ext cx="8136904" cy="5266333"/>
        </p:xfrm>
        <a:graphic>
          <a:graphicData uri="http://schemas.openxmlformats.org/drawingml/2006/table">
            <a:tbl>
              <a:tblPr firstRow="1" firstCol="1" bandRow="1"/>
              <a:tblGrid>
                <a:gridCol w="4368894"/>
                <a:gridCol w="3768010"/>
              </a:tblGrid>
              <a:tr h="1462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75940" algn="ctr"/>
                          <a:tab pos="6152515" algn="r"/>
                        </a:tabLs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Желание проводить меньше времени в Интернете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респондентов в %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Безусловно, да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Пожалуй, да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Не думал об этом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Я и так мало провожу времени в интернете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Нет, меня все устраивает</a:t>
                      </a:r>
                      <a:endParaRPr lang="ru-RU" sz="27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23,2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дали ответ</a:t>
                      </a:r>
                      <a:endParaRPr lang="ru-RU" sz="27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7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2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53580"/>
              </p:ext>
            </p:extLst>
          </p:nvPr>
        </p:nvGraphicFramePr>
        <p:xfrm>
          <a:off x="467544" y="1700804"/>
          <a:ext cx="8208912" cy="4608515"/>
        </p:xfrm>
        <a:graphic>
          <a:graphicData uri="http://schemas.openxmlformats.org/drawingml/2006/table">
            <a:tbl>
              <a:tblPr firstRow="1" firstCol="1" bandRow="1"/>
              <a:tblGrid>
                <a:gridCol w="4434864"/>
                <a:gridCol w="3774048"/>
              </a:tblGrid>
              <a:tr h="154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Ощущение, что Интернет мешает учебе, общению с людьми вне Интернета: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респондентов в %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Да, безусловно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Скорее да, чем нет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24,1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 замечал подобного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Скорее нет, чем да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24,1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Совершенно точно – нет.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 дали ответ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5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95187"/>
              </p:ext>
            </p:extLst>
          </p:nvPr>
        </p:nvGraphicFramePr>
        <p:xfrm>
          <a:off x="467544" y="1340769"/>
          <a:ext cx="8208911" cy="5061433"/>
        </p:xfrm>
        <a:graphic>
          <a:graphicData uri="http://schemas.openxmlformats.org/drawingml/2006/table">
            <a:tbl>
              <a:tblPr firstRow="1" firstCol="1" bandRow="1"/>
              <a:tblGrid>
                <a:gridCol w="5832648"/>
                <a:gridCol w="2376263"/>
              </a:tblGrid>
              <a:tr h="41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Интернете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Средний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балл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Слушаю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музыку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7,5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Смотрю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фильмы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6,2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Сижу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социальных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сетях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7,8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Веду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блог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1,8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Ищу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полезную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информацию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6,6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Сижу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форумах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2,6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Использую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учебы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6,6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Знакомлюсь  с целью завести новые отношения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2,8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Играю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4,6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Свой вариант (в процентах)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0,5%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32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10284"/>
              </p:ext>
            </p:extLst>
          </p:nvPr>
        </p:nvGraphicFramePr>
        <p:xfrm>
          <a:off x="755576" y="1268762"/>
          <a:ext cx="7992888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4562317"/>
                <a:gridCol w="3430571"/>
              </a:tblGrid>
              <a:tr h="2791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Обсуждение в Интернете подробностей своей личной жизни (делиться впечатлениями, эмоциями; рассказы о проблемах; обсуждение отношений с противоположным полом…)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респондентов в %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Часто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Время от времени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27,0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Редко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23,4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Никогда</a:t>
                      </a:r>
                      <a:endParaRPr lang="ru-RU" sz="24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 дали ответ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7250" algn="l"/>
                          <a:tab pos="966470" algn="ctr"/>
                        </a:tabLst>
                      </a:pPr>
                      <a:r>
                        <a:rPr lang="ru-RU" sz="2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6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16253"/>
              </p:ext>
            </p:extLst>
          </p:nvPr>
        </p:nvGraphicFramePr>
        <p:xfrm>
          <a:off x="467544" y="1196751"/>
          <a:ext cx="8352928" cy="5221397"/>
        </p:xfrm>
        <a:graphic>
          <a:graphicData uri="http://schemas.openxmlformats.org/drawingml/2006/table">
            <a:tbl>
              <a:tblPr firstRow="1" firstCol="1" bandRow="1"/>
              <a:tblGrid>
                <a:gridCol w="5670076"/>
                <a:gridCol w="2682852"/>
              </a:tblGrid>
              <a:tr h="1145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Степень полноты и правдивости информации о себе</a:t>
                      </a:r>
                      <a:endParaRPr lang="ru-RU" sz="2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респондентов в %</a:t>
                      </a:r>
                      <a:endParaRPr lang="ru-RU" sz="22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Полностью соответствует реальности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34,7</a:t>
                      </a:r>
                      <a:endParaRPr lang="ru-RU" sz="22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Больше соответствует реальности, но частично выдумана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27,4</a:t>
                      </a:r>
                      <a:endParaRPr lang="ru-RU" sz="2200" b="1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Поровну реальной и выдуманной информации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2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Больше выдуманной, чем реальной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2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Пишу полностью вымышленную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2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дали ответ</a:t>
                      </a:r>
                      <a:endParaRPr lang="ru-RU" sz="2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22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79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12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Совершенствование образовательной среды в контексте Стратегии развития воспитания в Российской Федерации до 2025 года и повышение эффективности воспитательной работы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ПОРТАЛ </a:t>
            </a: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иваново.детство.рф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8194" name="Picture 2" descr="C:\Users\om-3\Desktop\ФЕВРАЛЬ\Коллегия\Для Коллегии 21.02.2018\порт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700633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198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87496"/>
              </p:ext>
            </p:extLst>
          </p:nvPr>
        </p:nvGraphicFramePr>
        <p:xfrm>
          <a:off x="467544" y="1340769"/>
          <a:ext cx="8208915" cy="4927460"/>
        </p:xfrm>
        <a:graphic>
          <a:graphicData uri="http://schemas.openxmlformats.org/drawingml/2006/table">
            <a:tbl>
              <a:tblPr firstRow="1" firstCol="1" bandRow="1"/>
              <a:tblGrid>
                <a:gridCol w="1619957"/>
                <a:gridCol w="1907734"/>
                <a:gridCol w="1630466"/>
                <a:gridCol w="1610595"/>
                <a:gridCol w="1440163"/>
              </a:tblGrid>
              <a:tr h="457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Истек срок реализации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ПР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Начнут готовить в этом году новый проект программы развития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Подготов-лено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экспертных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заключе-ния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МБУ МЦ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Не имеют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замечаний, написаны </a:t>
                      </a: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 глубоким анализом проблем, поиском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конкрет-ных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решений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Имеют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сущест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-венные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замеча-ния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20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om-3\Desktop\ФЕВРАЛЬ\Коллегия\Для Коллегии 21.02.2018\8ekfdAbzD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27422" cy="4283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2737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Нормативно-правовое сопровождение воспитательного процесса в образовательных учреждениях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89240"/>
            <a:ext cx="8676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ru-RU" sz="2000" b="1" i="1" dirty="0" smtClean="0">
                <a:solidFill>
                  <a:srgbClr val="BBE0E3">
                    <a:lumMod val="25000"/>
                  </a:srgbClr>
                </a:solidFill>
              </a:rPr>
              <a:t>Ведущий специалист управления образования</a:t>
            </a:r>
          </a:p>
          <a:p>
            <a:pPr lvl="0" algn="r">
              <a:spcBef>
                <a:spcPct val="50000"/>
              </a:spcBef>
            </a:pPr>
            <a:r>
              <a:rPr lang="ru-RU" sz="2000" b="1" i="1" dirty="0" smtClean="0">
                <a:solidFill>
                  <a:srgbClr val="BBE0E3">
                    <a:lumMod val="25000"/>
                  </a:srgbClr>
                </a:solidFill>
              </a:rPr>
              <a:t>  О.А. Чистякова</a:t>
            </a:r>
            <a:endParaRPr lang="ru-RU" sz="2000" b="1" i="1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96752"/>
            <a:ext cx="8568952" cy="864096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  <a:t/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  <a:t/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</a:br>
            <a:r>
              <a:rPr lang="ru-RU" sz="2400" b="1" dirty="0" smtClean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Федеральные </a:t>
            </a:r>
            <a:r>
              <a:rPr lang="ru-RU" sz="2400" b="1" dirty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документы, регламентирующие образовательную политику в области </a:t>
            </a:r>
            <a:r>
              <a:rPr lang="ru-RU" sz="2400" b="1" dirty="0" smtClean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воспитания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2400" b="1" dirty="0" smtClean="0">
              <a:latin typeface="+mn-lt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140200" y="649605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4809882"/>
              </p:ext>
            </p:extLst>
          </p:nvPr>
        </p:nvGraphicFramePr>
        <p:xfrm>
          <a:off x="395536" y="2276872"/>
          <a:ext cx="84627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3635375" y="6524625"/>
            <a:ext cx="1944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162507"/>
              </p:ext>
            </p:extLst>
          </p:nvPr>
        </p:nvGraphicFramePr>
        <p:xfrm>
          <a:off x="35719" y="1832629"/>
          <a:ext cx="9144000" cy="470171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88024"/>
                <a:gridCol w="4355976"/>
              </a:tblGrid>
              <a:tr h="459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Внеурочная деятельность</a:t>
                      </a:r>
                      <a:endParaRPr lang="ru-RU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Дополнительное образование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400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Приказ</a:t>
                      </a:r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Министерства образования и науки РФ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от 17 декабря 2010 г. № 1897 </a:t>
                      </a:r>
                      <a:endParaRPr kumimoji="0" lang="en-US" sz="14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400" b="1" kern="1200" dirty="0" smtClean="0"/>
                        <a:t>"Об утверждении и введении в действие федерального государственного образовательного стандарта основного общего образования" </a:t>
                      </a:r>
                    </a:p>
                    <a:p>
                      <a:pPr algn="ctr"/>
                      <a:r>
                        <a:rPr kumimoji="0" lang="ru-RU" sz="1400" b="1" kern="1200" dirty="0" smtClean="0"/>
                        <a:t>(с изменениями, утвержденными приказом </a:t>
                      </a:r>
                      <a:r>
                        <a:rPr kumimoji="0" lang="ru-RU" sz="1400" b="1" kern="1200" dirty="0" err="1" smtClean="0"/>
                        <a:t>Минобрнауки</a:t>
                      </a:r>
                      <a:r>
                        <a:rPr kumimoji="0" lang="ru-RU" sz="1400" b="1" kern="1200" dirty="0" smtClean="0"/>
                        <a:t> России от 29.12.2014г. № 1644)</a:t>
                      </a:r>
                      <a:endParaRPr kumimoji="0" lang="en-US" sz="1400" b="1" kern="1200" dirty="0" smtClean="0"/>
                    </a:p>
                    <a:p>
                      <a:pPr algn="ctr"/>
                      <a:endParaRPr kumimoji="0" lang="en-US" sz="1400" kern="1200" dirty="0" smtClean="0"/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Письмо Министерства образования и науки РФ от 12 мая 2011 г. №  03-296</a:t>
                      </a:r>
                    </a:p>
                    <a:p>
                      <a:pPr algn="ctr"/>
                      <a:r>
                        <a:rPr kumimoji="0" lang="ru-RU" sz="1400" kern="1200" dirty="0" smtClean="0"/>
                        <a:t> </a:t>
                      </a:r>
                      <a:r>
                        <a:rPr kumimoji="0" lang="ru-RU" sz="1400" b="1" kern="1200" dirty="0" smtClean="0"/>
                        <a:t>«Об организации внеурочной деятельности при введении федерального государственного образовательного стандарта общего образования»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600" kern="1200" dirty="0" smtClean="0"/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</a:rPr>
                        <a:t>Приказ Министерства образования и науки РФ от 29 августа 2013 г. N 1008 </a:t>
                      </a:r>
                    </a:p>
                    <a:p>
                      <a:pPr algn="ctr"/>
                      <a:endParaRPr kumimoji="0" lang="en-US" sz="1400" kern="1200" dirty="0" smtClean="0"/>
                    </a:p>
                    <a:p>
                      <a:pPr algn="ctr"/>
                      <a:r>
                        <a:rPr kumimoji="0" lang="ru-RU" sz="1400" b="1" i="0" kern="1200" dirty="0" smtClean="0"/>
          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          </a:r>
                      <a:endParaRPr kumimoji="0" lang="ru-RU" sz="1400" b="1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77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Является частью основной образовательной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</a:rPr>
                        <a:t>Закон Российской Федерации «Об образовании» №273-ФЗ от 29.12.12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Реализует дополнительные образовательные общеразвивающие и </a:t>
                      </a:r>
                      <a:r>
                        <a:rPr kumimoji="0" lang="ru-RU" sz="1400" b="1" kern="1200" dirty="0" err="1" smtClean="0">
                          <a:solidFill>
                            <a:srgbClr val="FF0000"/>
                          </a:solidFill>
                        </a:rPr>
                        <a:t>предпрофессиональные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</a:rPr>
                        <a:t> программы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</a:rPr>
                        <a:t>Федеральный закон РФ "Об образовании в Российской Федерации«, N 273-ФЗ | гл. 10, ст. 75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471" y="112474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Федеральные документы, регламентирующие образовательную политику в области </a:t>
            </a:r>
            <a:r>
              <a:rPr lang="ru-RU" sz="2000" b="1" dirty="0" smtClean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воспитания</a:t>
            </a:r>
            <a:endParaRPr lang="ru-RU" sz="2000" dirty="0">
              <a:solidFill>
                <a:srgbClr val="003E6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3635375" y="6524625"/>
            <a:ext cx="1944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48" y="119675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Федеральные документы, регламентирующие образовательную политику в области </a:t>
            </a:r>
            <a:r>
              <a:rPr lang="ru-RU" sz="2000" b="1" dirty="0" smtClean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воспитания</a:t>
            </a:r>
            <a:endParaRPr lang="ru-RU" sz="2000" dirty="0">
              <a:solidFill>
                <a:srgbClr val="003E6C"/>
              </a:solidFill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63593"/>
              </p:ext>
            </p:extLst>
          </p:nvPr>
        </p:nvGraphicFramePr>
        <p:xfrm>
          <a:off x="197316" y="1904638"/>
          <a:ext cx="8783960" cy="418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498"/>
                <a:gridCol w="4184462"/>
              </a:tblGrid>
              <a:tr h="508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Внеурочная деятельность</a:t>
                      </a:r>
                      <a:endParaRPr kumimoji="0" lang="ru-RU" sz="20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Дополнительное образование</a:t>
                      </a:r>
                      <a:endParaRPr kumimoji="0" lang="ru-RU" sz="2000" b="1" u="sng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83292">
                <a:tc>
                  <a:txBody>
                    <a:bodyPr/>
                    <a:lstStyle/>
                    <a:p>
                      <a:pPr algn="ctr"/>
                      <a:endParaRPr kumimoji="0" lang="en-US" sz="16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Формы организации внеурочной деятельности определены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государственным стандартом образования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Формы обучения по дополнительным образовательным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программам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определяются организацией, осуществляющей образовательную деятельность, </a:t>
                      </a:r>
                      <a:r>
                        <a:rPr kumimoji="0" lang="ru-RU" sz="1600" b="1" u="sng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самостоятельно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9964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Санитарно-эпидемиологические правила и нормативы </a:t>
                      </a:r>
                      <a:r>
                        <a:rPr kumimoji="0" lang="ru-RU" sz="1600" b="1" kern="12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СанПиН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2.4.2.2821-10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"Санитарно-эпидемиологические требования к условиям и организации обучения в общеобразовательных учреждениях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Санитарно-эпидемиологические требования </a:t>
                      </a:r>
                      <a:r>
                        <a:rPr kumimoji="0" lang="ru-RU" sz="1600" b="1" kern="12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СанПиН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2.4.4.3172-14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 устройству, содержанию и организации режима работы образовательных организаций дополнительного образования детей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0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3E6C"/>
                </a:solidFill>
              </a:rPr>
              <a:t>Постановление </a:t>
            </a:r>
            <a:r>
              <a:rPr lang="ru-RU" sz="2400" b="1" dirty="0">
                <a:solidFill>
                  <a:srgbClr val="003E6C"/>
                </a:solidFill>
              </a:rPr>
              <a:t>Правительства Ивановской области от 15.01.2018 №9-п </a:t>
            </a:r>
            <a:endParaRPr lang="en-US" sz="2400" b="1" dirty="0" smtClean="0">
              <a:solidFill>
                <a:srgbClr val="003E6C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О внесении изменений в постановление правительства Ивановской области от 06.12.2017 №464-п «Об утверждении нормативов обеспечения государственных гарантий реализации прав на получение общедоступного и бесплатного общего образования, </a:t>
            </a:r>
            <a:r>
              <a:rPr lang="ru-RU" sz="2400" b="1" dirty="0">
                <a:solidFill>
                  <a:srgbClr val="FF0000"/>
                </a:solidFill>
              </a:rPr>
              <a:t>обеспечения дополнительного образования в муниципальных образовательных организациях </a:t>
            </a:r>
            <a:r>
              <a:rPr lang="ru-RU" sz="2400" b="1" dirty="0"/>
              <a:t>и возмещения затрат на финансовое обеспечение получения общего образования в частных образовательных организациях на 2018 год и на плановый период 2019 и 2020 годов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8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140200" y="652462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2017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48" y="151989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Федеральные документы, регламентирующие образовательную политику в области </a:t>
            </a:r>
            <a:r>
              <a:rPr lang="ru-RU" sz="2000" b="1" dirty="0" smtClean="0">
                <a:solidFill>
                  <a:srgbClr val="003E6C"/>
                </a:solidFill>
                <a:latin typeface="Arial Black" pitchFamily="34" charset="0"/>
                <a:cs typeface="Aharoni" pitchFamily="2" charset="-79"/>
              </a:rPr>
              <a:t>воспитания</a:t>
            </a:r>
            <a:endParaRPr lang="ru-RU" sz="2000" dirty="0">
              <a:solidFill>
                <a:srgbClr val="003E6C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6490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Письмо </a:t>
            </a:r>
            <a:r>
              <a:rPr lang="ru-RU" sz="2400" b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Минобрнауки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РФ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от 18.08.2017 N 09-1672 </a:t>
            </a:r>
            <a:endParaRPr lang="ru-RU" sz="2400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400" b="1" dirty="0">
                <a:latin typeface="+mn-lt"/>
                <a:cs typeface="Arial" pitchFamily="34" charset="0"/>
              </a:rPr>
              <a:t/>
            </a:r>
            <a:br>
              <a:rPr lang="ru-RU" sz="2400" b="1" dirty="0">
                <a:latin typeface="+mn-lt"/>
                <a:cs typeface="Arial" pitchFamily="34" charset="0"/>
              </a:rPr>
            </a:br>
            <a:r>
              <a:rPr lang="ru-RU" sz="2400" b="1" dirty="0">
                <a:latin typeface="+mn-lt"/>
                <a:cs typeface="Arial" pitchFamily="34" charset="0"/>
              </a:rPr>
              <a:t>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680520"/>
          </a:xfrm>
        </p:spPr>
        <p:txBody>
          <a:bodyPr/>
          <a:lstStyle/>
          <a:p>
            <a:pPr eaLnBrk="1" fontAlgn="auto" hangingPunct="1"/>
            <a:r>
              <a:rPr lang="ru-RU" sz="1800" b="1" dirty="0"/>
              <a:t>План воспитательной работы школы и классного </a:t>
            </a:r>
            <a:r>
              <a:rPr lang="ru-RU" sz="1800" b="1" dirty="0" smtClean="0"/>
              <a:t>руководителя.</a:t>
            </a:r>
            <a:endParaRPr lang="ru-RU" sz="1800" dirty="0"/>
          </a:p>
          <a:p>
            <a:pPr eaLnBrk="1" fontAlgn="auto" hangingPunct="1"/>
            <a:r>
              <a:rPr lang="ru-RU" sz="1800" b="1" dirty="0"/>
              <a:t>Положение о порядке нормирования и учёта внеурочной </a:t>
            </a:r>
            <a:r>
              <a:rPr lang="ru-RU" sz="1800" b="1" dirty="0" smtClean="0"/>
              <a:t>деятельности.</a:t>
            </a:r>
            <a:endParaRPr lang="ru-RU" sz="1800" dirty="0"/>
          </a:p>
          <a:p>
            <a:pPr eaLnBrk="1" fontAlgn="auto" hangingPunct="1"/>
            <a:r>
              <a:rPr lang="ru-RU" sz="1800" b="1" dirty="0"/>
              <a:t>Положение об организации внеурочной деятельности </a:t>
            </a:r>
            <a:r>
              <a:rPr lang="ru-RU" sz="1800" b="1" dirty="0" smtClean="0"/>
              <a:t>учащихся.</a:t>
            </a:r>
            <a:endParaRPr lang="ru-RU" sz="1800" dirty="0"/>
          </a:p>
          <a:p>
            <a:pPr eaLnBrk="1" fontAlgn="auto" hangingPunct="1"/>
            <a:r>
              <a:rPr lang="ru-RU" sz="1800" b="1" dirty="0"/>
              <a:t>Порядок приёма на обучение по дополнительным образовательным </a:t>
            </a:r>
            <a:r>
              <a:rPr lang="ru-RU" sz="1800" b="1" dirty="0" smtClean="0"/>
              <a:t>программам.</a:t>
            </a:r>
            <a:endParaRPr lang="ru-RU" sz="1800" dirty="0"/>
          </a:p>
          <a:p>
            <a:pPr eaLnBrk="1" fontAlgn="auto" hangingPunct="1"/>
            <a:r>
              <a:rPr lang="ru-RU" sz="1800" b="1" dirty="0"/>
              <a:t>Правила посещения мероприятий, не предусмотренных учебным </a:t>
            </a:r>
            <a:r>
              <a:rPr lang="ru-RU" sz="1800" b="1" dirty="0" smtClean="0"/>
              <a:t>планом.</a:t>
            </a:r>
            <a:endParaRPr lang="ru-RU" sz="1800" dirty="0"/>
          </a:p>
          <a:p>
            <a:pPr eaLnBrk="1" fontAlgn="auto" hangingPunct="1"/>
            <a:r>
              <a:rPr lang="ru-RU" sz="1800" b="1" dirty="0"/>
              <a:t>Положение о ведении журнала внеурочной деятельности (кружки, секции, работа с классом, работа с родителями</a:t>
            </a:r>
            <a:r>
              <a:rPr lang="ru-RU" sz="1800" b="1" dirty="0" smtClean="0"/>
              <a:t>).</a:t>
            </a:r>
            <a:endParaRPr lang="ru-RU" sz="1800" dirty="0"/>
          </a:p>
          <a:p>
            <a:pPr eaLnBrk="1" fontAlgn="auto" hangingPunct="1"/>
            <a:r>
              <a:rPr lang="ru-RU" sz="1800" b="1" dirty="0">
                <a:solidFill>
                  <a:srgbClr val="FF0000"/>
                </a:solidFill>
              </a:rPr>
              <a:t>Положение о рабочей программе внеурочной </a:t>
            </a:r>
            <a:r>
              <a:rPr lang="ru-RU" sz="1800" b="1" dirty="0" smtClean="0">
                <a:solidFill>
                  <a:srgbClr val="FF0000"/>
                </a:solidFill>
              </a:rPr>
              <a:t>деятельности.</a:t>
            </a:r>
            <a:endParaRPr lang="ru-RU" sz="1800" dirty="0">
              <a:solidFill>
                <a:srgbClr val="FF0000"/>
              </a:solidFill>
            </a:endParaRPr>
          </a:p>
          <a:p>
            <a:pPr eaLnBrk="1" fontAlgn="auto" hangingPunct="1"/>
            <a:r>
              <a:rPr lang="ru-RU" sz="1800" b="1" dirty="0">
                <a:solidFill>
                  <a:srgbClr val="FF0000"/>
                </a:solidFill>
              </a:rPr>
              <a:t>Положение о программе дополнительного </a:t>
            </a:r>
            <a:r>
              <a:rPr lang="ru-RU" sz="1800" b="1" dirty="0" smtClean="0">
                <a:solidFill>
                  <a:srgbClr val="FF0000"/>
                </a:solidFill>
              </a:rPr>
              <a:t>образования.</a:t>
            </a:r>
            <a:endParaRPr lang="ru-RU" sz="1800" dirty="0">
              <a:solidFill>
                <a:srgbClr val="FF0000"/>
              </a:solidFill>
            </a:endParaRPr>
          </a:p>
          <a:p>
            <a:pPr eaLnBrk="1" fontAlgn="t" hangingPunct="1"/>
            <a:r>
              <a:rPr lang="ru-RU" sz="1800" b="1" dirty="0"/>
              <a:t>Положение о модели портфолио индивидуальных образовательных</a:t>
            </a:r>
            <a:endParaRPr lang="ru-RU" sz="1800" dirty="0"/>
          </a:p>
          <a:p>
            <a:pPr eaLnBrk="1" fontAlgn="t" hangingPunct="1"/>
            <a:r>
              <a:rPr lang="ru-RU" sz="1800" b="1" dirty="0"/>
              <a:t>достижений  и др.</a:t>
            </a:r>
            <a:endParaRPr lang="ru-RU" sz="1800" dirty="0"/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3E6C"/>
                </a:solidFill>
                <a:effectLst/>
                <a:latin typeface="Arial Black" pitchFamily="34" charset="0"/>
                <a:cs typeface="Arial" pitchFamily="34" charset="0"/>
              </a:rPr>
              <a:t>Локальные акты, регламентирующие воспитательную работу и внеурочную деятельность</a:t>
            </a:r>
            <a:endParaRPr lang="ru-RU" sz="2000" dirty="0">
              <a:solidFill>
                <a:srgbClr val="003E6C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</a:rPr>
              <a:t>О промежуточных результатах плана мероприятий по реализации в 2017-2020 годах на территории города Иванова Стратегии развития воспитания в Российской Федерации на период до 2025 года за 2017 год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40200" y="649605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827584" y="5731585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Начальник управления образования Е.А. Юферова</a:t>
            </a:r>
            <a:endParaRPr lang="ru-RU" sz="20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139952" y="649128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560" y="1340768"/>
            <a:ext cx="82296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rgbClr val="003E6C"/>
                </a:solidFill>
                <a:latin typeface="Arial Black" pitchFamily="34" charset="0"/>
              </a:rPr>
              <a:t>Учёт охвата детей и статистика</a:t>
            </a:r>
            <a:endParaRPr lang="ru-RU" sz="3200" dirty="0">
              <a:solidFill>
                <a:srgbClr val="003E6C"/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shutterstock_60197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47058"/>
            <a:ext cx="2786082" cy="1858317"/>
          </a:xfrm>
          <a:prstGeom prst="rect">
            <a:avLst/>
          </a:prstGeom>
        </p:spPr>
      </p:pic>
      <p:pic>
        <p:nvPicPr>
          <p:cNvPr id="6" name="Рисунок 5" descr="uroki-vokala-dlya-det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97590"/>
            <a:ext cx="2833686" cy="189006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42844" y="4005064"/>
            <a:ext cx="8786874" cy="192882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Форма №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1-ДОП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СВЕДЕНИЯ </a:t>
            </a:r>
            <a:r>
              <a:rPr lang="ru-RU" sz="2000" b="1" dirty="0">
                <a:latin typeface="Arial Black" pitchFamily="34" charset="0"/>
                <a:cs typeface="Arial" pitchFamily="34" charset="0"/>
              </a:rPr>
              <a:t>О ДЕЯТЕЛЬНОСТИ </a:t>
            </a:r>
            <a:r>
              <a:rPr lang="ru-RU" sz="2000" b="1" cap="all" dirty="0">
                <a:latin typeface="Arial Black" pitchFamily="34" charset="0"/>
                <a:cs typeface="Arial" pitchFamily="34" charset="0"/>
              </a:rPr>
              <a:t>организации, осуществляющей образовательную деятельность </a:t>
            </a:r>
            <a:r>
              <a:rPr lang="ru-RU" sz="2000" b="1" u="sng" cap="all" dirty="0">
                <a:latin typeface="Arial Black" pitchFamily="34" charset="0"/>
                <a:cs typeface="Arial" pitchFamily="34" charset="0"/>
              </a:rPr>
              <a:t>по дополнительным общеобразовательным программам </a:t>
            </a:r>
            <a:r>
              <a:rPr lang="ru-RU" sz="2000" b="1" cap="all" dirty="0">
                <a:latin typeface="Arial Black" pitchFamily="34" charset="0"/>
                <a:cs typeface="Arial" pitchFamily="34" charset="0"/>
              </a:rPr>
              <a:t>для детей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Межведомственное и сетевое взаимодействие по организации досуговой занятости детей и подростков в рамках плана мероприятий по реализации в 2017-2020 годах на территории города Иванова Стратегии развития воспитания в Российской Федерации на период до 2025 года</a:t>
            </a:r>
            <a:b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5805264"/>
            <a:ext cx="9433048" cy="576064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Ведущий специалист управления образования  Игнатенко Г.В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3606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3744416" cy="158417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Вариативные формы занятости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3645024"/>
            <a:ext cx="1954560" cy="24811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4176464" cy="3132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446438"/>
            <a:ext cx="4255129" cy="2951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8693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89" y="1412776"/>
            <a:ext cx="432216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«Будь в центре!»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«МБУ ДО ЦПР «Перспектива»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4858" y="3366186"/>
            <a:ext cx="4143606" cy="304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1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«Будь в центре!»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 ДО ДДТ №3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4124589" cy="2983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649" y="3284984"/>
            <a:ext cx="4118815" cy="3089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1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932040" y="1417638"/>
            <a:ext cx="3754760" cy="10032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«Танцующие дети»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5" y="1340768"/>
            <a:ext cx="431677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912" y="3429000"/>
            <a:ext cx="4308090" cy="2872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234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работы с родителями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b="1" kern="1200" dirty="0" smtClea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</a:t>
            </a:r>
            <a:r>
              <a:rPr lang="ru-RU" sz="2000" b="1" kern="12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 в школах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000" b="1" kern="12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-собрания родительской общественности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Активные формы взаимодействия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общественного самоуправления (родительские комитеты, управляющие Советы)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861048"/>
            <a:ext cx="8153822" cy="2418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639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25000"/>
                </a:schemeClr>
              </a:solidFill>
              <a:latin typeface="Helvetica Neue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Helvetica Neue"/>
              </a:rPr>
              <a:t>Великие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Helvetica Neue"/>
              </a:rPr>
              <a:t>составные части счастья: </a:t>
            </a:r>
            <a:r>
              <a:rPr lang="ru-RU" b="1" u="sng" dirty="0">
                <a:solidFill>
                  <a:schemeClr val="accent1">
                    <a:lumMod val="25000"/>
                  </a:schemeClr>
                </a:solidFill>
                <a:latin typeface="Helvetica Neue"/>
              </a:rPr>
              <a:t>иметь, чем заняться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Helvetica Neue"/>
              </a:rPr>
              <a:t>, что любить и на что надеяться. (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Helvetica Neue"/>
              </a:rPr>
              <a:t>Э.Чалмерс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Helvetica Neue"/>
              </a:rPr>
              <a:t>)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2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Эффективные практики воспитания и социализации детей и подростков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Ищук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Е.В., заместитель директора по УВР, МБОУ СШ №8, </a:t>
            </a:r>
            <a:r>
              <a:rPr lang="ru-RU" sz="2000" b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Четверикова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Н.В., заместитель директора по УВР, МБОУ «Гимназия №3»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98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u="sng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Цель </a:t>
            </a:r>
            <a:r>
              <a:rPr lang="ru-RU" sz="2800" b="1" u="sng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Стратегии</a:t>
            </a:r>
            <a:r>
              <a:rPr lang="ru-RU" sz="2800" b="1" u="sng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–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7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основные </a:t>
            </a:r>
            <a:r>
              <a:rPr lang="ru-RU" sz="27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направления развития воспитания, механизмы и ожидаемые </a:t>
            </a:r>
            <a:r>
              <a:rPr lang="ru-RU" sz="27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результаты</a:t>
            </a:r>
            <a:r>
              <a:rPr lang="ru-RU" sz="27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700" b="1" dirty="0" smtClean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7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успешная социализация детей;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7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самоопределение </a:t>
            </a:r>
            <a:r>
              <a:rPr lang="ru-RU" sz="27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мире ценностей и традиций многонационального народа Российской </a:t>
            </a:r>
            <a:r>
              <a:rPr lang="ru-RU" sz="27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Федерации</a:t>
            </a:r>
            <a:r>
              <a:rPr lang="ru-RU" sz="27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2700" b="1" dirty="0" smtClean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7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- межкультурное </a:t>
            </a:r>
            <a:r>
              <a:rPr lang="ru-RU" sz="27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взаимопонимание и уважение.</a:t>
            </a:r>
            <a:endParaRPr lang="ru-RU" sz="27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9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5" y="125760"/>
            <a:ext cx="7265579" cy="494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803" y="1196752"/>
            <a:ext cx="8208912" cy="538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u="sng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Задачи </a:t>
            </a:r>
            <a:r>
              <a:rPr lang="ru-RU" sz="2300" b="1" u="sng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Стратегии - </a:t>
            </a:r>
            <a:endParaRPr lang="ru-RU" sz="2300" b="1" u="sng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объединение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усилий общественных институтов по воспитанию подрастающего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поколения;</a:t>
            </a:r>
            <a:endParaRPr lang="ru-RU" sz="23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поддержки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семейного воспитания на основе повышения педагогической компетентности родителей;</a:t>
            </a:r>
            <a:endParaRPr lang="ru-RU" sz="23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повышение эффективности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воспитательной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деятельности;</a:t>
            </a:r>
            <a:endParaRPr lang="ru-RU" sz="23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инфраструктуры, содействующей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успешной социализации детей и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интегрирующей возможности межведомственного взаимодействия;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равного доступа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 инфраструктуре воспитания </a:t>
            </a: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детей.</a:t>
            </a:r>
            <a:endParaRPr lang="ru-RU" sz="23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планетария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om-3\Desktop\ФЕВРАЛЬ\Для Коллегии 21.02.2018\планетарий\_planotkr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0" y="1443941"/>
            <a:ext cx="412458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 descr="C:\Users\om-3\Desktop\ФЕВРАЛЬ\Для Коллегии 21.02.2018\планетарий\_planotkr_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32" y="3140968"/>
            <a:ext cx="403860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29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открытию технопарка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70" y="1340768"/>
            <a:ext cx="4124588" cy="2598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132" y="3305884"/>
            <a:ext cx="4038600" cy="2694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20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техническое творчество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70" y="1616176"/>
            <a:ext cx="4124588" cy="2751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132" y="3305884"/>
            <a:ext cx="4038600" cy="2694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85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Возвращение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шахмат</a:t>
            </a: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110" y="1443941"/>
            <a:ext cx="389090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132" y="3309039"/>
            <a:ext cx="4038600" cy="2688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48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1027</TotalTime>
  <Words>1073</Words>
  <Application>Microsoft Office PowerPoint</Application>
  <PresentationFormat>Экран (4:3)</PresentationFormat>
  <Paragraphs>236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Коллегия  управления образования Администрации города Иванова</vt:lpstr>
      <vt:lpstr>Презентация PowerPoint</vt:lpstr>
      <vt:lpstr>О промежуточных результатах плана мероприятий по реализации в 2017-2020 годах на территории города Иванова Стратегии развития воспитания в Российской Федерации на период до 2025 года за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ЗАНЯТОСТЬ</vt:lpstr>
      <vt:lpstr> РЕЗУЛЬТАТЫ АНКЕТИРОВАНИЯ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 иваново.детство.рф</vt:lpstr>
      <vt:lpstr>Презентация PowerPoint</vt:lpstr>
      <vt:lpstr>Презентация PowerPoint</vt:lpstr>
      <vt:lpstr>  Нормативно-правовое сопровождение воспитательного процесса в образовательных учреждениях</vt:lpstr>
      <vt:lpstr>  Федеральные документы, регламентирующие образовательную политику в области воспитания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Локальные акты, регламентирующие воспитательную работу и внеурочную деятельность</vt:lpstr>
      <vt:lpstr>Презентация PowerPoint</vt:lpstr>
      <vt:lpstr>   Межведомственное и сетевое взаимодействие по организации досуговой занятости детей и подростков в рамках плана мероприятий по реализации в 2017-2020 годах на территории города Иванова Стратегии развития воспитания в Российской Федерации на период до 2025 года </vt:lpstr>
      <vt:lpstr>Вариативные формы занятости</vt:lpstr>
      <vt:lpstr>Презентация PowerPoint</vt:lpstr>
      <vt:lpstr>Презентация PowerPoint</vt:lpstr>
      <vt:lpstr> Проект «Танцующие дети»</vt:lpstr>
      <vt:lpstr>Повышение эффективности работы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Кorukina</dc:creator>
  <cp:lastModifiedBy>om-3</cp:lastModifiedBy>
  <cp:revision>94</cp:revision>
  <cp:lastPrinted>2018-02-21T06:47:38Z</cp:lastPrinted>
  <dcterms:created xsi:type="dcterms:W3CDTF">2014-04-15T13:55:59Z</dcterms:created>
  <dcterms:modified xsi:type="dcterms:W3CDTF">2018-02-26T10:07:53Z</dcterms:modified>
</cp:coreProperties>
</file>