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83" r:id="rId6"/>
    <p:sldId id="280" r:id="rId7"/>
    <p:sldId id="281" r:id="rId8"/>
    <p:sldId id="292" r:id="rId9"/>
    <p:sldId id="29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77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374" y="-5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Штат психологов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36</c:v>
                </c:pt>
                <c:pt idx="1">
                  <c:v>6</c:v>
                </c:pt>
                <c:pt idx="2">
                  <c:v>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36</c:v>
                </c:pt>
                <c:pt idx="1">
                  <c:v>6</c:v>
                </c:pt>
                <c:pt idx="2">
                  <c:v>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36</c:v>
                </c:pt>
                <c:pt idx="1">
                  <c:v>6</c:v>
                </c:pt>
                <c:pt idx="2">
                  <c:v>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416640"/>
        <c:axId val="33038336"/>
      </c:barChart>
      <c:catAx>
        <c:axId val="6416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038336"/>
        <c:crosses val="autoZero"/>
        <c:auto val="1"/>
        <c:lblAlgn val="ctr"/>
        <c:lblOffset val="100"/>
        <c:noMultiLvlLbl val="0"/>
      </c:catAx>
      <c:valAx>
        <c:axId val="33038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41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Штат психологов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26</c:v>
                </c:pt>
                <c:pt idx="1">
                  <c:v>6</c:v>
                </c:pt>
                <c:pt idx="2">
                  <c:v>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26</c:v>
                </c:pt>
                <c:pt idx="1">
                  <c:v>6</c:v>
                </c:pt>
                <c:pt idx="2">
                  <c:v>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26</c:v>
                </c:pt>
                <c:pt idx="1">
                  <c:v>6</c:v>
                </c:pt>
                <c:pt idx="2">
                  <c:v>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3053696"/>
        <c:axId val="33088256"/>
      </c:barChart>
      <c:catAx>
        <c:axId val="33053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088256"/>
        <c:crosses val="autoZero"/>
        <c:auto val="1"/>
        <c:lblAlgn val="ctr"/>
        <c:lblOffset val="100"/>
        <c:noMultiLvlLbl val="0"/>
      </c:catAx>
      <c:valAx>
        <c:axId val="33088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05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7E09-147C-4593-B741-98C408F93654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C69-B510-4AA4-8546-8A7E6682F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0997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7E09-147C-4593-B741-98C408F93654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C69-B510-4AA4-8546-8A7E6682F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3283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7E09-147C-4593-B741-98C408F93654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C69-B510-4AA4-8546-8A7E6682F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3259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7E09-147C-4593-B741-98C408F93654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C69-B510-4AA4-8546-8A7E6682F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578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7E09-147C-4593-B741-98C408F93654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C69-B510-4AA4-8546-8A7E6682F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454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7E09-147C-4593-B741-98C408F93654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C69-B510-4AA4-8546-8A7E6682F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93954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7E09-147C-4593-B741-98C408F93654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C69-B510-4AA4-8546-8A7E6682F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8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7E09-147C-4593-B741-98C408F93654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C69-B510-4AA4-8546-8A7E6682F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572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7E09-147C-4593-B741-98C408F93654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C69-B510-4AA4-8546-8A7E6682F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986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7E09-147C-4593-B741-98C408F93654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C69-B510-4AA4-8546-8A7E6682F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790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7E09-147C-4593-B741-98C408F93654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C69-B510-4AA4-8546-8A7E6682F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379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7E09-147C-4593-B741-98C408F93654}" type="datetimeFigureOut">
              <a:rPr lang="ru-RU" smtClean="0"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20C69-B510-4AA4-8546-8A7E6682F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9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Users\Vladimir\Desktop\Скачка\презентация 2\63154-oays57-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15566"/>
            <a:ext cx="921753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884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206370"/>
              </p:ext>
            </p:extLst>
          </p:nvPr>
        </p:nvGraphicFramePr>
        <p:xfrm>
          <a:off x="4716016" y="1059582"/>
          <a:ext cx="4104704" cy="339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538736" cy="7095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Ноябрь 2016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4048" y="195486"/>
            <a:ext cx="3538736" cy="70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Август 2017</a:t>
            </a:r>
            <a:endParaRPr lang="ru-RU" sz="4000" dirty="0"/>
          </a:p>
        </p:txBody>
      </p:sp>
      <p:graphicFrame>
        <p:nvGraphicFramePr>
          <p:cNvPr id="1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122876"/>
              </p:ext>
            </p:extLst>
          </p:nvPr>
        </p:nvGraphicFramePr>
        <p:xfrm>
          <a:off x="395536" y="1131590"/>
          <a:ext cx="4104704" cy="339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6031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1510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Акции – 51 школа, 7799 человек</a:t>
            </a:r>
            <a:endParaRPr lang="ru-RU" sz="4000" b="1" dirty="0"/>
          </a:p>
        </p:txBody>
      </p:sp>
      <p:pic>
        <p:nvPicPr>
          <p:cNvPr id="1026" name="Picture 2" descr="G:\Users\Vladimir\Desktop\Скачка\презентация 2\082Yf84KgC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5644"/>
            <a:ext cx="3894159" cy="2596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G:\Users\Vladimir\Desktop\Скачка\презентация 2\jhmJGhlgW9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35643"/>
            <a:ext cx="3894159" cy="2596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85206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976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27 родительских собраний,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т.ч</a:t>
            </a:r>
            <a:r>
              <a:rPr lang="ru-RU" dirty="0" smtClean="0"/>
              <a:t>. он-</a:t>
            </a:r>
            <a:r>
              <a:rPr lang="ru-RU" dirty="0" err="1" smtClean="0"/>
              <a:t>лайн</a:t>
            </a:r>
            <a:r>
              <a:rPr lang="ru-RU" dirty="0" smtClean="0"/>
              <a:t>, 5000 человек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7614"/>
            <a:ext cx="6412444" cy="360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3489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976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 групповых тренингов, </a:t>
            </a:r>
            <a:br>
              <a:rPr lang="ru-RU" dirty="0" smtClean="0"/>
            </a:br>
            <a:r>
              <a:rPr lang="ru-RU" dirty="0" smtClean="0"/>
              <a:t>22 школы, 164 человека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11325"/>
            <a:ext cx="2232248" cy="3348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10315"/>
            <a:ext cx="5051135" cy="3368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097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семинаров, более 50 человек</a:t>
            </a:r>
            <a:endParaRPr lang="ru-RU" dirty="0"/>
          </a:p>
        </p:txBody>
      </p:sp>
      <p:pic>
        <p:nvPicPr>
          <p:cNvPr id="2050" name="Picture 2" descr="G:\Users\Vladimir\Desktop\Скачка\презентация 2\img_2530adfbdfhsnhs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3598"/>
            <a:ext cx="4824536" cy="361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78663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оябрь 2016 – август 2017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281" y="339502"/>
            <a:ext cx="8229600" cy="22322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900" dirty="0" smtClean="0">
                <a:solidFill>
                  <a:srgbClr val="FF0000"/>
                </a:solidFill>
              </a:rPr>
              <a:t>1675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11560" y="3086864"/>
            <a:ext cx="8229600" cy="2232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1500" dirty="0" smtClean="0"/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384244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Users\Vladimir\Desktop\Скачка\презентация 2\goo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5158"/>
            <a:ext cx="6359028" cy="49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78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Users\Vladimir\Desktop\Скачка\презентация 2\;LNSBFBFNN;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485"/>
            <a:ext cx="8424936" cy="47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3816423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32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амять с посл. доступом 4"/>
          <p:cNvSpPr/>
          <p:nvPr/>
        </p:nvSpPr>
        <p:spPr>
          <a:xfrm>
            <a:off x="899592" y="211133"/>
            <a:ext cx="7200800" cy="468052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bg1"/>
                </a:solidFill>
              </a:rPr>
              <a:t>качество </a:t>
            </a:r>
            <a:r>
              <a:rPr lang="ru-RU" sz="3600" dirty="0">
                <a:solidFill>
                  <a:schemeClr val="bg1"/>
                </a:solidFill>
              </a:rPr>
              <a:t>образования + доступность + </a:t>
            </a:r>
          </a:p>
          <a:p>
            <a:r>
              <a:rPr lang="ru-RU" sz="3600" dirty="0">
                <a:solidFill>
                  <a:schemeClr val="bg1"/>
                </a:solidFill>
              </a:rPr>
              <a:t>индивидуализация + дифференциация =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УСПЕШНАЯ ЛИЧНОСТЬ</a:t>
            </a:r>
            <a:endParaRPr lang="ru-RU" sz="3600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091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Users\Vladimir\Desktop\Скачка\презентация 2\exclamationmark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583001"/>
            <a:ext cx="2051720" cy="393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7494"/>
            <a:ext cx="6995120" cy="4608511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Создание </a:t>
            </a:r>
            <a:r>
              <a:rPr lang="ru-RU" dirty="0"/>
              <a:t>психологически безопасной образовательной среды, в </a:t>
            </a:r>
            <a:r>
              <a:rPr lang="ru-RU" dirty="0" err="1"/>
              <a:t>т.ч</a:t>
            </a:r>
            <a:r>
              <a:rPr lang="ru-RU" dirty="0"/>
              <a:t>. и для учителей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без профессионального выгорания и деформации</a:t>
            </a:r>
            <a:r>
              <a:rPr lang="ru-RU" sz="4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06506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Users\Vladimir\Desktop\Скачка\презентация 2\exclamationmark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18"/>
            <a:ext cx="2051720" cy="393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39502"/>
            <a:ext cx="7139136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/>
              <a:t>Осуществление </a:t>
            </a:r>
            <a:r>
              <a:rPr lang="ru-RU" sz="3600" dirty="0"/>
              <a:t>квалифицированной диагностики возможностей и способностей ребенка, начиная с раннего возраста, оказание психологической помощи семьям детей групп особого внимания (сюда входят не только </a:t>
            </a:r>
            <a:r>
              <a:rPr lang="ru-RU" sz="3600" dirty="0" smtClean="0"/>
              <a:t>ребята «группы </a:t>
            </a:r>
            <a:r>
              <a:rPr lang="ru-RU" sz="3600" dirty="0"/>
              <a:t>риска», но и дети с ОВЗ</a:t>
            </a:r>
            <a:r>
              <a:rPr lang="ru-RU" sz="3600" dirty="0" smtClean="0"/>
              <a:t>)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19652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Users\Vladimir\Desktop\Скачка\презентация 2\exclamationmark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632"/>
            <a:ext cx="2051720" cy="393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05978"/>
            <a:ext cx="6995120" cy="430998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Помощь </a:t>
            </a:r>
            <a:r>
              <a:rPr lang="ru-RU" dirty="0"/>
              <a:t>(содействие) ребенку в решении актуальных задач развития и в выборе для него образовательного и профессионального маршрута</a:t>
            </a:r>
          </a:p>
        </p:txBody>
      </p:sp>
    </p:spTree>
    <p:extLst>
      <p:ext uri="{BB962C8B-B14F-4D97-AF65-F5344CB8AC3E}">
        <p14:creationId xmlns:p14="http://schemas.microsoft.com/office/powerpoint/2010/main" val="153155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843558"/>
            <a:ext cx="6707088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Профилактика </a:t>
            </a:r>
            <a:r>
              <a:rPr lang="ru-RU" sz="5400" dirty="0"/>
              <a:t>нарушений эмоционально-волевой </a:t>
            </a:r>
            <a:r>
              <a:rPr lang="ru-RU" sz="5400" dirty="0" smtClean="0"/>
              <a:t>сферы</a:t>
            </a:r>
            <a:endParaRPr lang="ru-RU" sz="5400" dirty="0"/>
          </a:p>
        </p:txBody>
      </p:sp>
      <p:pic>
        <p:nvPicPr>
          <p:cNvPr id="4" name="Picture 2" descr="G:\Users\Vladimir\Desktop\Скачка\презентация 2\exclamationmark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10"/>
            <a:ext cx="2051720" cy="393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81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Users\Vladimir\Desktop\Скачка\презентация 2\exclamationmark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" y="607903"/>
            <a:ext cx="2051720" cy="393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05978"/>
            <a:ext cx="7211144" cy="467002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Помощь </a:t>
            </a:r>
            <a:r>
              <a:rPr lang="ru-RU" dirty="0"/>
              <a:t>в разрешении проблем во взаимоотношениях со сверстниками, учителями, родителями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(проблема </a:t>
            </a:r>
            <a:r>
              <a:rPr lang="ru-RU" dirty="0"/>
              <a:t>развития </a:t>
            </a:r>
            <a:r>
              <a:rPr lang="ru-RU" dirty="0" smtClean="0"/>
              <a:t>школьной </a:t>
            </a:r>
            <a:r>
              <a:rPr lang="ru-RU" dirty="0"/>
              <a:t>медиации</a:t>
            </a:r>
            <a:r>
              <a:rPr lang="ru-RU" dirty="0" smtClean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3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Users\Vladimir\Desktop\Скачка\презентация 2\exclamationmark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75195"/>
            <a:ext cx="274401" cy="52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254" y="3890409"/>
            <a:ext cx="7211144" cy="1152127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Помощь </a:t>
            </a:r>
            <a:r>
              <a:rPr lang="ru-RU" sz="1800" dirty="0"/>
              <a:t>в разрешении проблем во взаимоотношениях со сверстниками, учителями, родителями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(проблема </a:t>
            </a:r>
            <a:r>
              <a:rPr lang="ru-RU" sz="1800" dirty="0"/>
              <a:t>развития </a:t>
            </a:r>
            <a:r>
              <a:rPr lang="ru-RU" sz="1800" dirty="0" smtClean="0"/>
              <a:t>школьной </a:t>
            </a:r>
            <a:r>
              <a:rPr lang="ru-RU" sz="1800" dirty="0"/>
              <a:t>медиации</a:t>
            </a:r>
            <a:r>
              <a:rPr lang="ru-RU" sz="1800" dirty="0" smtClean="0"/>
              <a:t>) 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3228456"/>
            <a:ext cx="7211144" cy="78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Профилактика нарушений эмоционально-волевой сферы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58852" y="2403964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Помощь (содействие) ребенку в решении актуальных задач развития и в выборе для него образовательного и профессионального маршрута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58852" y="1203635"/>
            <a:ext cx="7211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Осуществление квалифицированной диагностики возможностей и способностей ребенка, начиная с раннего возраста, оказание психологической помощи семьям детей групп особого внимания (сюда входят не только ребята «группы риска», но и дети с ОВЗ) </a:t>
            </a:r>
          </a:p>
        </p:txBody>
      </p:sp>
      <p:pic>
        <p:nvPicPr>
          <p:cNvPr id="10" name="Picture 2" descr="G:\Users\Vladimir\Desktop\Скачка\презентация 2\exclamationmark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6" y="3363838"/>
            <a:ext cx="274401" cy="52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:\Users\Vladimir\Desktop\Скачка\презентация 2\exclamationmark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8" y="2602342"/>
            <a:ext cx="274401" cy="52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Users\Vladimir\Desktop\Скачка\презентация 2\exclamationmark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3" y="1540513"/>
            <a:ext cx="274401" cy="52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75656" y="123478"/>
            <a:ext cx="71943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Создание психологически безопасной образовательной среды, в </a:t>
            </a:r>
            <a:r>
              <a:rPr lang="ru-RU" dirty="0" err="1"/>
              <a:t>т.ч</a:t>
            </a:r>
            <a:r>
              <a:rPr lang="ru-RU" dirty="0"/>
              <a:t>. и для учителей </a:t>
            </a:r>
            <a:br>
              <a:rPr lang="ru-RU" dirty="0"/>
            </a:br>
            <a:r>
              <a:rPr lang="ru-RU" dirty="0"/>
              <a:t>(без профессионального выгорания и деформации</a:t>
            </a:r>
            <a:r>
              <a:rPr lang="ru-RU" sz="2000" dirty="0"/>
              <a:t>)</a:t>
            </a:r>
            <a:endParaRPr lang="ru-RU" dirty="0"/>
          </a:p>
        </p:txBody>
      </p:sp>
      <p:pic>
        <p:nvPicPr>
          <p:cNvPr id="14" name="Picture 2" descr="G:\Users\Vladimir\Desktop\Скачка\презентация 2\exclamationmark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7" y="337245"/>
            <a:ext cx="274401" cy="52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77450" y="1203635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77450" y="2388399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7450" y="3327294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7450" y="3939902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911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1"/>
          </a:xfrm>
        </p:spPr>
        <p:txBody>
          <a:bodyPr>
            <a:noAutofit/>
          </a:bodyPr>
          <a:lstStyle/>
          <a:p>
            <a:r>
              <a:rPr lang="ru-RU" sz="13800" dirty="0" smtClean="0">
                <a:solidFill>
                  <a:srgbClr val="FF0000"/>
                </a:solidFill>
              </a:rPr>
              <a:t>5,4 </a:t>
            </a:r>
            <a:r>
              <a:rPr lang="ru-RU" sz="9600" dirty="0"/>
              <a:t>/</a:t>
            </a:r>
            <a:r>
              <a:rPr lang="ru-RU" sz="13800" dirty="0" smtClean="0">
                <a:solidFill>
                  <a:srgbClr val="FF0000"/>
                </a:solidFill>
              </a:rPr>
              <a:t> 10</a:t>
            </a:r>
            <a:endParaRPr lang="ru-RU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4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222</Words>
  <Application>Microsoft Office PowerPoint</Application>
  <PresentationFormat>Экран (16:9)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Создание психологически безопасной образовательной среды, в т.ч. и для учителей  (без профессионального выгорания и деформации) </vt:lpstr>
      <vt:lpstr>Презентация PowerPoint</vt:lpstr>
      <vt:lpstr>Помощь (содействие) ребенку в решении актуальных задач развития и в выборе для него образовательного и профессионального маршрута</vt:lpstr>
      <vt:lpstr>Презентация PowerPoint</vt:lpstr>
      <vt:lpstr>Помощь в разрешении проблем во взаимоотношениях со сверстниками, учителями, родителями  (проблема развития школьной медиации) </vt:lpstr>
      <vt:lpstr>Помощь в разрешении проблем во взаимоотношениях со сверстниками, учителями, родителями  (проблема развития школьной медиации) </vt:lpstr>
      <vt:lpstr>5,4 / 10</vt:lpstr>
      <vt:lpstr>Ноябрь 2016</vt:lpstr>
      <vt:lpstr>Презентация PowerPoint</vt:lpstr>
      <vt:lpstr>27 родительских собраний,  в т.ч. он-лайн, 5000 человек</vt:lpstr>
      <vt:lpstr>5 групповых тренингов,  22 школы, 164 человека</vt:lpstr>
      <vt:lpstr>7 семинаров, более 50 человек</vt:lpstr>
      <vt:lpstr>ноябрь 2016 – август 2017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2017-08-23T07:35:09Z</dcterms:created>
  <dcterms:modified xsi:type="dcterms:W3CDTF">2017-08-29T13:39:40Z</dcterms:modified>
</cp:coreProperties>
</file>