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8" r:id="rId2"/>
    <p:sldId id="332" r:id="rId3"/>
    <p:sldId id="333" r:id="rId4"/>
    <p:sldId id="334" r:id="rId5"/>
    <p:sldId id="348" r:id="rId6"/>
    <p:sldId id="355" r:id="rId7"/>
    <p:sldId id="354" r:id="rId8"/>
    <p:sldId id="336" r:id="rId9"/>
    <p:sldId id="337" r:id="rId10"/>
    <p:sldId id="349" r:id="rId11"/>
    <p:sldId id="338" r:id="rId12"/>
    <p:sldId id="350" r:id="rId13"/>
    <p:sldId id="351" r:id="rId14"/>
    <p:sldId id="339" r:id="rId15"/>
    <p:sldId id="342" r:id="rId16"/>
    <p:sldId id="341" r:id="rId17"/>
    <p:sldId id="343" r:id="rId18"/>
    <p:sldId id="352" r:id="rId19"/>
    <p:sldId id="344" r:id="rId20"/>
    <p:sldId id="345" r:id="rId21"/>
    <p:sldId id="346" r:id="rId22"/>
    <p:sldId id="347" r:id="rId23"/>
    <p:sldId id="309" r:id="rId24"/>
    <p:sldId id="353" r:id="rId25"/>
  </p:sldIdLst>
  <p:sldSz cx="12192000" cy="6858000"/>
  <p:notesSz cx="9945688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00"/>
    <a:srgbClr val="8A0000"/>
    <a:srgbClr val="FF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5" autoAdjust="0"/>
    <p:restoredTop sz="94564" autoAdjust="0"/>
  </p:normalViewPr>
  <p:slideViewPr>
    <p:cSldViewPr snapToGrid="0">
      <p:cViewPr varScale="1">
        <p:scale>
          <a:sx n="67" d="100"/>
          <a:sy n="67" d="100"/>
        </p:scale>
        <p:origin x="630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детей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140625000000003E-2"/>
          <c:y val="1.7109373947504062E-2"/>
          <c:w val="0.92485937500000004"/>
          <c:h val="0.7665180384769907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детей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002060"/>
              </a:solidFill>
            </a:ln>
            <a:effectLst/>
            <a:sp3d contourW="28575">
              <a:contourClr>
                <a:srgbClr val="00206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289</c:v>
                </c:pt>
                <c:pt idx="1">
                  <c:v>317</c:v>
                </c:pt>
                <c:pt idx="2">
                  <c:v>465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0535528"/>
        <c:axId val="240535920"/>
        <c:axId val="0"/>
      </c:bar3DChart>
      <c:catAx>
        <c:axId val="240535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40535920"/>
        <c:crosses val="autoZero"/>
        <c:auto val="1"/>
        <c:lblAlgn val="ctr"/>
        <c:lblOffset val="100"/>
        <c:noMultiLvlLbl val="0"/>
      </c:catAx>
      <c:valAx>
        <c:axId val="2405359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0535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858620275617502E-2"/>
          <c:y val="2.121299623790223E-2"/>
          <c:w val="0.94178959902878956"/>
          <c:h val="0.8520789926126329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rgbClr val="002060"/>
              </a:solidFill>
            </a:ln>
            <a:effectLst/>
            <a:sp3d>
              <a:contourClr>
                <a:srgbClr val="002060"/>
              </a:contourClr>
            </a:sp3d>
          </c:spPr>
          <c:invertIfNegative val="0"/>
          <c:dLbls>
            <c:dLbl>
              <c:idx val="0"/>
              <c:layout>
                <c:manualLayout>
                  <c:x val="7.9057766594082916E-3"/>
                  <c:y val="-2.402504658399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293966656297477E-2"/>
                  <c:y val="-2.4025046583997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5175866625190245E-3"/>
                  <c:y val="-3.0031308229997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Муниципальный уровень</c:v>
                </c:pt>
                <c:pt idx="1">
                  <c:v>Региональный уровень</c:v>
                </c:pt>
                <c:pt idx="2">
                  <c:v>Всероссийский уровень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3024</c:v>
                </c:pt>
                <c:pt idx="1">
                  <c:v>432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8A0000"/>
            </a:solidFill>
            <a:ln>
              <a:solidFill>
                <a:srgbClr val="FFFFCC"/>
              </a:solidFill>
            </a:ln>
            <a:effectLst/>
            <a:sp3d>
              <a:contourClr>
                <a:srgbClr val="FFFFCC"/>
              </a:contourClr>
            </a:sp3d>
          </c:spPr>
          <c:invertIfNegative val="0"/>
          <c:dLbls>
            <c:dLbl>
              <c:idx val="0"/>
              <c:layout>
                <c:manualLayout>
                  <c:x val="-2.0705366346386635E-17"/>
                  <c:y val="0.10510957880499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9057766594082916E-3"/>
                  <c:y val="-4.8050093167995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0351733250380491E-3"/>
                  <c:y val="-3.0031308229997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Муниципальный уровень</c:v>
                </c:pt>
                <c:pt idx="1">
                  <c:v>Региональный уровень</c:v>
                </c:pt>
                <c:pt idx="2">
                  <c:v>Всероссийский уровень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842</c:v>
                </c:pt>
                <c:pt idx="1">
                  <c:v>148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Участники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rgbClr val="002060"/>
              </a:solidFill>
            </a:ln>
            <a:effectLst/>
            <a:sp3d>
              <a:contourClr>
                <a:srgbClr val="002060"/>
              </a:contourClr>
            </a:sp3d>
          </c:spPr>
          <c:invertIfNegative val="0"/>
          <c:dLbls>
            <c:dLbl>
              <c:idx val="0"/>
              <c:layout>
                <c:manualLayout>
                  <c:x val="1.3552759987557072E-2"/>
                  <c:y val="-3.30344390529969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0351733250380491E-3"/>
                  <c:y val="-1.8018784937998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552759987557072E-2"/>
                  <c:y val="-3.6037569875996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Муниципальный уровень</c:v>
                </c:pt>
                <c:pt idx="1">
                  <c:v>Региональный уровень</c:v>
                </c:pt>
                <c:pt idx="2">
                  <c:v>Всероссийский уровень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3116</c:v>
                </c:pt>
                <c:pt idx="1">
                  <c:v>410</c:v>
                </c:pt>
                <c:pt idx="2">
                  <c:v>13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Победители</c:v>
                </c:pt>
              </c:strCache>
            </c:strRef>
          </c:tx>
          <c:spPr>
            <a:solidFill>
              <a:srgbClr val="8A0000"/>
            </a:solidFill>
            <a:ln>
              <a:solidFill>
                <a:srgbClr val="FFFFCC"/>
              </a:solidFill>
            </a:ln>
            <a:effectLst/>
            <a:sp3d>
              <a:contourClr>
                <a:srgbClr val="FFFFCC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0.108112709627990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9057766594082916E-3"/>
                  <c:y val="-3.30344390529969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164569990667805E-2"/>
                  <c:y val="-1.20125232919989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Муниципальный уровень</c:v>
                </c:pt>
                <c:pt idx="1">
                  <c:v>Региональный уровень</c:v>
                </c:pt>
                <c:pt idx="2">
                  <c:v>Всероссийский уровень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843</c:v>
                </c:pt>
                <c:pt idx="1">
                  <c:v>123</c:v>
                </c:pt>
                <c:pt idx="2">
                  <c:v>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rgbClr val="002060"/>
              </a:solidFill>
            </a:ln>
            <a:effectLst/>
            <a:sp3d>
              <a:contourClr>
                <a:srgbClr val="002060"/>
              </a:contourClr>
            </a:sp3d>
          </c:spPr>
          <c:invertIfNegative val="0"/>
          <c:dLbls>
            <c:dLbl>
              <c:idx val="0"/>
              <c:layout>
                <c:manualLayout>
                  <c:x val="1.2423363321927275E-2"/>
                  <c:y val="-3.9040700698996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164569990667805E-2"/>
                  <c:y val="-1.2012523291998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423363321927151E-2"/>
                  <c:y val="-3.0031308229997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Муниципальный уровень</c:v>
                </c:pt>
                <c:pt idx="1">
                  <c:v>Региональный уровень</c:v>
                </c:pt>
                <c:pt idx="2">
                  <c:v>Всероссийский уровень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2938</c:v>
                </c:pt>
                <c:pt idx="1">
                  <c:v>422</c:v>
                </c:pt>
                <c:pt idx="2">
                  <c:v>13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Столбец4</c:v>
                </c:pt>
              </c:strCache>
            </c:strRef>
          </c:tx>
          <c:spPr>
            <a:solidFill>
              <a:srgbClr val="700000"/>
            </a:solidFill>
            <a:ln>
              <a:solidFill>
                <a:srgbClr val="FFFFCC"/>
              </a:solidFill>
            </a:ln>
            <a:effectLst/>
            <a:sp3d>
              <a:contourClr>
                <a:srgbClr val="FFFFCC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0.108112709627990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682156653186746E-2"/>
                  <c:y val="-2.40250465839978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552759987557072E-2"/>
                  <c:y val="-2.10219157609980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Муниципальный уровень</c:v>
                </c:pt>
                <c:pt idx="1">
                  <c:v>Региональный уровень</c:v>
                </c:pt>
                <c:pt idx="2">
                  <c:v>Всероссийский уровень</c:v>
                </c:pt>
              </c:strCache>
            </c:str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843</c:v>
                </c:pt>
                <c:pt idx="1">
                  <c:v>132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2500336"/>
        <c:axId val="203862736"/>
        <c:axId val="0"/>
      </c:bar3DChart>
      <c:catAx>
        <c:axId val="20250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3862736"/>
        <c:crosses val="autoZero"/>
        <c:auto val="1"/>
        <c:lblAlgn val="ctr"/>
        <c:lblOffset val="100"/>
        <c:noMultiLvlLbl val="0"/>
      </c:catAx>
      <c:valAx>
        <c:axId val="2038627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250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5.690822927046253E-3"/>
          <c:y val="0.42004122425614876"/>
          <c:w val="0.10567487521801798"/>
          <c:h val="0.134816115259917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Дифференциация результатов в 2016-2017 учебном году</a:t>
            </a:r>
            <a:endParaRPr lang="ru-RU" sz="16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минимальный показатель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rgbClr val="0070C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ДОУ</c:v>
                </c:pt>
                <c:pt idx="1">
                  <c:v>ШКОЛЫ</c:v>
                </c:pt>
                <c:pt idx="2">
                  <c:v>УДО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</c:v>
                </c:pt>
                <c:pt idx="1">
                  <c:v>24</c:v>
                </c:pt>
                <c:pt idx="2">
                  <c:v>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максимальный показатель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7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ДОУ</c:v>
                </c:pt>
                <c:pt idx="1">
                  <c:v>ШКОЛЫ</c:v>
                </c:pt>
                <c:pt idx="2">
                  <c:v>УДО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85</c:v>
                </c:pt>
                <c:pt idx="1">
                  <c:v>106</c:v>
                </c:pt>
                <c:pt idx="2">
                  <c:v>106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7559672"/>
        <c:axId val="237560064"/>
      </c:barChart>
      <c:catAx>
        <c:axId val="237559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37560064"/>
        <c:crosses val="autoZero"/>
        <c:auto val="1"/>
        <c:lblAlgn val="ctr"/>
        <c:lblOffset val="100"/>
        <c:noMultiLvlLbl val="0"/>
      </c:catAx>
      <c:valAx>
        <c:axId val="237560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7559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F10E9D-AD34-48BA-80C0-03F2D922640B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CB8CE3-3537-407C-B3EA-306449407072}">
      <dgm:prSet phldrT="[Текст]"/>
      <dgm:spPr>
        <a:solidFill>
          <a:schemeClr val="bg2">
            <a:lumMod val="9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ШКОЛЫ</a:t>
          </a:r>
          <a:endParaRPr lang="ru-RU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1AF027-0439-4BCF-9906-24FE2DB79F34}" type="parTrans" cxnId="{6B4F5DE8-353F-4E57-AEB4-6ED5177F1396}">
      <dgm:prSet/>
      <dgm:spPr/>
      <dgm:t>
        <a:bodyPr/>
        <a:lstStyle/>
        <a:p>
          <a:endParaRPr lang="ru-RU"/>
        </a:p>
      </dgm:t>
    </dgm:pt>
    <dgm:pt modelId="{B57FB4FA-9BBC-4B3D-8E00-D5A77EFEBD90}" type="sibTrans" cxnId="{6B4F5DE8-353F-4E57-AEB4-6ED5177F1396}">
      <dgm:prSet/>
      <dgm:spPr/>
      <dgm:t>
        <a:bodyPr/>
        <a:lstStyle/>
        <a:p>
          <a:endParaRPr lang="ru-RU"/>
        </a:p>
      </dgm:t>
    </dgm:pt>
    <dgm:pt modelId="{A355C979-3595-4351-B93C-DF6430967642}">
      <dgm:prSet phldrT="[Текст]" custT="1"/>
      <dgm:spPr>
        <a:solidFill>
          <a:schemeClr val="bg2">
            <a:lumMod val="9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негосударственные образователь</a:t>
          </a:r>
          <a:br>
            <a: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ные</a:t>
          </a:r>
          <a:r>
            <a: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организации</a:t>
          </a:r>
          <a:endParaRPr lang="ru-RU" sz="1600" dirty="0"/>
        </a:p>
      </dgm:t>
    </dgm:pt>
    <dgm:pt modelId="{80E23ACC-86DA-4D41-8366-5A4A56A4C3D0}" type="parTrans" cxnId="{D44026CF-1485-4D42-BC80-895A4FF44520}">
      <dgm:prSet/>
      <dgm:spPr/>
      <dgm:t>
        <a:bodyPr/>
        <a:lstStyle/>
        <a:p>
          <a:endParaRPr lang="ru-RU"/>
        </a:p>
      </dgm:t>
    </dgm:pt>
    <dgm:pt modelId="{E3DF3F1A-C5FA-4FF3-A5AB-D17DA002B40E}" type="sibTrans" cxnId="{D44026CF-1485-4D42-BC80-895A4FF44520}">
      <dgm:prSet/>
      <dgm:spPr/>
      <dgm:t>
        <a:bodyPr/>
        <a:lstStyle/>
        <a:p>
          <a:endParaRPr lang="ru-RU"/>
        </a:p>
      </dgm:t>
    </dgm:pt>
    <dgm:pt modelId="{0C5E0DB4-F769-465F-AABF-E20FEC9144BD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органы власти</a:t>
          </a:r>
          <a:endParaRPr lang="ru-RU" sz="2000" dirty="0"/>
        </a:p>
      </dgm:t>
    </dgm:pt>
    <dgm:pt modelId="{6EDFFA61-E1F3-4104-ADBB-F8E0C7CE7257}" type="parTrans" cxnId="{508002EC-1D41-4958-BB08-5C98FDFCA907}">
      <dgm:prSet/>
      <dgm:spPr/>
      <dgm:t>
        <a:bodyPr/>
        <a:lstStyle/>
        <a:p>
          <a:endParaRPr lang="ru-RU"/>
        </a:p>
      </dgm:t>
    </dgm:pt>
    <dgm:pt modelId="{7FF6CC63-1198-45D1-B2BD-0F8E35F6E570}" type="sibTrans" cxnId="{508002EC-1D41-4958-BB08-5C98FDFCA907}">
      <dgm:prSet/>
      <dgm:spPr/>
      <dgm:t>
        <a:bodyPr/>
        <a:lstStyle/>
        <a:p>
          <a:endParaRPr lang="ru-RU"/>
        </a:p>
      </dgm:t>
    </dgm:pt>
    <dgm:pt modelId="{4B223898-C8B3-4001-8B5D-F86FE30DEB81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общественные </a:t>
          </a:r>
          <a:r>
            <a:rPr lang="ru-RU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организа</a:t>
          </a:r>
          <a:r>
            <a:rPr lang="ru-RU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ции</a:t>
          </a:r>
          <a:endParaRPr lang="ru-RU" sz="2000" dirty="0"/>
        </a:p>
      </dgm:t>
    </dgm:pt>
    <dgm:pt modelId="{E56978F7-F6BB-435F-8E36-A0B09B10CB65}" type="parTrans" cxnId="{F4CCFBD1-CC51-43F9-B17B-5C50C22F6BE3}">
      <dgm:prSet/>
      <dgm:spPr/>
      <dgm:t>
        <a:bodyPr/>
        <a:lstStyle/>
        <a:p>
          <a:endParaRPr lang="ru-RU"/>
        </a:p>
      </dgm:t>
    </dgm:pt>
    <dgm:pt modelId="{1F2257CB-800D-4101-B134-CEE1395E46B5}" type="sibTrans" cxnId="{F4CCFBD1-CC51-43F9-B17B-5C50C22F6BE3}">
      <dgm:prSet/>
      <dgm:spPr/>
      <dgm:t>
        <a:bodyPr/>
        <a:lstStyle/>
        <a:p>
          <a:endParaRPr lang="ru-RU"/>
        </a:p>
      </dgm:t>
    </dgm:pt>
    <dgm:pt modelId="{DF4FECED-7176-407E-9E93-2C07F4CD9250}">
      <dgm:prSet phldrT="[Текст]" custT="1"/>
      <dgm:spPr>
        <a:solidFill>
          <a:schemeClr val="bg2">
            <a:lumMod val="9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ДОУ</a:t>
          </a:r>
          <a:endParaRPr lang="ru-RU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BFEA35-8A84-428B-844D-AC20576097A8}" type="parTrans" cxnId="{76531165-04ED-47E5-9A76-2331DAE4470B}">
      <dgm:prSet/>
      <dgm:spPr/>
      <dgm:t>
        <a:bodyPr/>
        <a:lstStyle/>
        <a:p>
          <a:endParaRPr lang="ru-RU"/>
        </a:p>
      </dgm:t>
    </dgm:pt>
    <dgm:pt modelId="{03AFFCCE-7350-484B-B7C3-D13FAEA7846D}" type="sibTrans" cxnId="{76531165-04ED-47E5-9A76-2331DAE4470B}">
      <dgm:prSet/>
      <dgm:spPr/>
      <dgm:t>
        <a:bodyPr/>
        <a:lstStyle/>
        <a:p>
          <a:endParaRPr lang="ru-RU"/>
        </a:p>
      </dgm:t>
    </dgm:pt>
    <dgm:pt modelId="{0C8718FC-6C79-4567-AA3B-C333A7D424AA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ВУЗы</a:t>
          </a:r>
          <a:endParaRPr lang="ru-RU" sz="2400" dirty="0"/>
        </a:p>
      </dgm:t>
    </dgm:pt>
    <dgm:pt modelId="{7B38A918-198E-4628-AAA3-AF33348163E2}" type="parTrans" cxnId="{999E703B-CC04-4C61-82F8-9672866BAE99}">
      <dgm:prSet/>
      <dgm:spPr/>
      <dgm:t>
        <a:bodyPr/>
        <a:lstStyle/>
        <a:p>
          <a:endParaRPr lang="ru-RU"/>
        </a:p>
      </dgm:t>
    </dgm:pt>
    <dgm:pt modelId="{C8B54A19-3DB9-40BD-AD4C-8D8D207D1FC8}" type="sibTrans" cxnId="{999E703B-CC04-4C61-82F8-9672866BAE99}">
      <dgm:prSet/>
      <dgm:spPr/>
      <dgm:t>
        <a:bodyPr/>
        <a:lstStyle/>
        <a:p>
          <a:endParaRPr lang="ru-RU"/>
        </a:p>
      </dgm:t>
    </dgm:pt>
    <dgm:pt modelId="{18F49521-E7B7-4052-BF82-88EC0C84689A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19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предприятия и организации</a:t>
          </a:r>
          <a:endParaRPr lang="ru-RU" sz="1900" dirty="0"/>
        </a:p>
      </dgm:t>
    </dgm:pt>
    <dgm:pt modelId="{7CA3DAA3-D045-4DF3-A47A-A794732ED410}" type="parTrans" cxnId="{8E22A77B-8834-4BDA-9BAC-A846BDB2BC3A}">
      <dgm:prSet/>
      <dgm:spPr/>
      <dgm:t>
        <a:bodyPr/>
        <a:lstStyle/>
        <a:p>
          <a:endParaRPr lang="ru-RU"/>
        </a:p>
      </dgm:t>
    </dgm:pt>
    <dgm:pt modelId="{55314B8C-F74A-4D71-A0E6-974829CE5096}" type="sibTrans" cxnId="{8E22A77B-8834-4BDA-9BAC-A846BDB2BC3A}">
      <dgm:prSet/>
      <dgm:spPr/>
      <dgm:t>
        <a:bodyPr/>
        <a:lstStyle/>
        <a:p>
          <a:endParaRPr lang="ru-RU"/>
        </a:p>
      </dgm:t>
    </dgm:pt>
    <dgm:pt modelId="{9E1F2CBE-656F-4E88-B28B-193A37BB909C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учреждения культуры и спорта</a:t>
          </a:r>
          <a:endParaRPr lang="ru-RU" sz="2200" dirty="0"/>
        </a:p>
      </dgm:t>
    </dgm:pt>
    <dgm:pt modelId="{16ED03BB-2575-4FB4-B148-E3EF38705780}" type="parTrans" cxnId="{82198FD2-5A7E-4087-8F6C-B235B8109E12}">
      <dgm:prSet/>
      <dgm:spPr/>
      <dgm:t>
        <a:bodyPr/>
        <a:lstStyle/>
        <a:p>
          <a:endParaRPr lang="ru-RU"/>
        </a:p>
      </dgm:t>
    </dgm:pt>
    <dgm:pt modelId="{2640BC23-041B-4F4C-BE9F-19BCAE8C3F03}" type="sibTrans" cxnId="{82198FD2-5A7E-4087-8F6C-B235B8109E12}">
      <dgm:prSet/>
      <dgm:spPr/>
      <dgm:t>
        <a:bodyPr/>
        <a:lstStyle/>
        <a:p>
          <a:endParaRPr lang="ru-RU"/>
        </a:p>
      </dgm:t>
    </dgm:pt>
    <dgm:pt modelId="{98A9ECCA-4A02-4E7F-A3C9-3473A6C29E00}">
      <dgm:prSet phldrT="[Текст]" custT="1"/>
      <dgm:spPr>
        <a:solidFill>
          <a:schemeClr val="bg2">
            <a:lumMod val="9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УДО</a:t>
          </a:r>
          <a:endParaRPr lang="ru-RU" sz="2400" dirty="0"/>
        </a:p>
      </dgm:t>
    </dgm:pt>
    <dgm:pt modelId="{23D03367-2867-4551-80B7-B540614EB57F}" type="parTrans" cxnId="{CDC56A52-EC97-4B66-8968-587E2F9C66C1}">
      <dgm:prSet/>
      <dgm:spPr/>
      <dgm:t>
        <a:bodyPr/>
        <a:lstStyle/>
        <a:p>
          <a:endParaRPr lang="ru-RU"/>
        </a:p>
      </dgm:t>
    </dgm:pt>
    <dgm:pt modelId="{2B89F74D-97AE-4D95-94C8-3A64BE7CC57C}" type="sibTrans" cxnId="{CDC56A52-EC97-4B66-8968-587E2F9C66C1}">
      <dgm:prSet/>
      <dgm:spPr/>
      <dgm:t>
        <a:bodyPr/>
        <a:lstStyle/>
        <a:p>
          <a:endParaRPr lang="ru-RU"/>
        </a:p>
      </dgm:t>
    </dgm:pt>
    <dgm:pt modelId="{FF8A6015-3D23-40DD-8F6B-81A39510AAEA}" type="pres">
      <dgm:prSet presAssocID="{9DF10E9D-AD34-48BA-80C0-03F2D922640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522AB6-06A1-4FA6-AE99-6CB2E76BD926}" type="pres">
      <dgm:prSet presAssocID="{BBCB8CE3-3537-407C-B3EA-306449407072}" presName="centerShape" presStyleLbl="node0" presStyleIdx="0" presStyleCnt="1" custScaleX="176523" custScaleY="176522" custLinFactNeighborX="999" custLinFactNeighborY="-3050"/>
      <dgm:spPr/>
      <dgm:t>
        <a:bodyPr/>
        <a:lstStyle/>
        <a:p>
          <a:endParaRPr lang="ru-RU"/>
        </a:p>
      </dgm:t>
    </dgm:pt>
    <dgm:pt modelId="{C5E734B9-9B06-4876-824A-FAECCC9290E2}" type="pres">
      <dgm:prSet presAssocID="{80E23ACC-86DA-4D41-8366-5A4A56A4C3D0}" presName="Name9" presStyleLbl="parChTrans1D2" presStyleIdx="0" presStyleCnt="8"/>
      <dgm:spPr/>
      <dgm:t>
        <a:bodyPr/>
        <a:lstStyle/>
        <a:p>
          <a:endParaRPr lang="ru-RU"/>
        </a:p>
      </dgm:t>
    </dgm:pt>
    <dgm:pt modelId="{3FDDB890-B182-4116-8979-6FEDAFAD0FD2}" type="pres">
      <dgm:prSet presAssocID="{80E23ACC-86DA-4D41-8366-5A4A56A4C3D0}" presName="connTx" presStyleLbl="parChTrans1D2" presStyleIdx="0" presStyleCnt="8"/>
      <dgm:spPr/>
      <dgm:t>
        <a:bodyPr/>
        <a:lstStyle/>
        <a:p>
          <a:endParaRPr lang="ru-RU"/>
        </a:p>
      </dgm:t>
    </dgm:pt>
    <dgm:pt modelId="{8A7FDFED-5E75-432E-A1F6-9E6C18FCD9AB}" type="pres">
      <dgm:prSet presAssocID="{A355C979-3595-4351-B93C-DF6430967642}" presName="node" presStyleLbl="node1" presStyleIdx="0" presStyleCnt="8" custScaleX="193139" custScaleY="188683" custRadScaleRad="202387" custRadScaleInc="389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D241C4-1F44-4F40-AA99-CA370E805026}" type="pres">
      <dgm:prSet presAssocID="{E56978F7-F6BB-435F-8E36-A0B09B10CB65}" presName="Name9" presStyleLbl="parChTrans1D2" presStyleIdx="1" presStyleCnt="8"/>
      <dgm:spPr/>
      <dgm:t>
        <a:bodyPr/>
        <a:lstStyle/>
        <a:p>
          <a:endParaRPr lang="ru-RU"/>
        </a:p>
      </dgm:t>
    </dgm:pt>
    <dgm:pt modelId="{BA65C04F-5F97-4EEE-BD41-8EA73F0E2E39}" type="pres">
      <dgm:prSet presAssocID="{E56978F7-F6BB-435F-8E36-A0B09B10CB65}" presName="connTx" presStyleLbl="parChTrans1D2" presStyleIdx="1" presStyleCnt="8"/>
      <dgm:spPr/>
      <dgm:t>
        <a:bodyPr/>
        <a:lstStyle/>
        <a:p>
          <a:endParaRPr lang="ru-RU"/>
        </a:p>
      </dgm:t>
    </dgm:pt>
    <dgm:pt modelId="{97CD025B-F553-4602-A31E-8C2E49E8D0E6}" type="pres">
      <dgm:prSet presAssocID="{4B223898-C8B3-4001-8B5D-F86FE30DEB81}" presName="node" presStyleLbl="node1" presStyleIdx="1" presStyleCnt="8" custScaleX="170635" custScaleY="162938" custRadScaleRad="132892" custRadScaleInc="319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5510B7-47D2-4CE8-AA79-4834D3431DDC}" type="pres">
      <dgm:prSet presAssocID="{6FBFEA35-8A84-428B-844D-AC20576097A8}" presName="Name9" presStyleLbl="parChTrans1D2" presStyleIdx="2" presStyleCnt="8"/>
      <dgm:spPr/>
      <dgm:t>
        <a:bodyPr/>
        <a:lstStyle/>
        <a:p>
          <a:endParaRPr lang="ru-RU"/>
        </a:p>
      </dgm:t>
    </dgm:pt>
    <dgm:pt modelId="{17559EFE-FD8A-4AF3-B04C-41C611807DD0}" type="pres">
      <dgm:prSet presAssocID="{6FBFEA35-8A84-428B-844D-AC20576097A8}" presName="connTx" presStyleLbl="parChTrans1D2" presStyleIdx="2" presStyleCnt="8"/>
      <dgm:spPr/>
      <dgm:t>
        <a:bodyPr/>
        <a:lstStyle/>
        <a:p>
          <a:endParaRPr lang="ru-RU"/>
        </a:p>
      </dgm:t>
    </dgm:pt>
    <dgm:pt modelId="{94FBCF2D-189E-4AE6-9DC8-624A5BA29712}" type="pres">
      <dgm:prSet presAssocID="{DF4FECED-7176-407E-9E93-2C07F4CD9250}" presName="node" presStyleLbl="node1" presStyleIdx="2" presStyleCnt="8" custScaleX="148653" custScaleY="148653" custRadScaleRad="92213" custRadScaleInc="-390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D025F3-E154-4E6B-8BB8-3C8AC91F1CFA}" type="pres">
      <dgm:prSet presAssocID="{6EDFFA61-E1F3-4104-ADBB-F8E0C7CE7257}" presName="Name9" presStyleLbl="parChTrans1D2" presStyleIdx="3" presStyleCnt="8"/>
      <dgm:spPr/>
      <dgm:t>
        <a:bodyPr/>
        <a:lstStyle/>
        <a:p>
          <a:endParaRPr lang="ru-RU"/>
        </a:p>
      </dgm:t>
    </dgm:pt>
    <dgm:pt modelId="{127C7357-0994-4AFB-83C9-0DA5F16CD73D}" type="pres">
      <dgm:prSet presAssocID="{6EDFFA61-E1F3-4104-ADBB-F8E0C7CE7257}" presName="connTx" presStyleLbl="parChTrans1D2" presStyleIdx="3" presStyleCnt="8"/>
      <dgm:spPr/>
      <dgm:t>
        <a:bodyPr/>
        <a:lstStyle/>
        <a:p>
          <a:endParaRPr lang="ru-RU"/>
        </a:p>
      </dgm:t>
    </dgm:pt>
    <dgm:pt modelId="{5A3392E4-37BF-4999-AA80-6AF35553FA90}" type="pres">
      <dgm:prSet presAssocID="{0C5E0DB4-F769-465F-AABF-E20FEC9144BD}" presName="node" presStyleLbl="node1" presStyleIdx="3" presStyleCnt="8" custScaleX="169983" custScaleY="162842" custRadScaleRad="136973" custRadScaleInc="-3535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59C54-535E-4EA1-B78F-E233D90A77B5}" type="pres">
      <dgm:prSet presAssocID="{7B38A918-198E-4628-AAA3-AF33348163E2}" presName="Name9" presStyleLbl="parChTrans1D2" presStyleIdx="4" presStyleCnt="8"/>
      <dgm:spPr/>
      <dgm:t>
        <a:bodyPr/>
        <a:lstStyle/>
        <a:p>
          <a:endParaRPr lang="ru-RU"/>
        </a:p>
      </dgm:t>
    </dgm:pt>
    <dgm:pt modelId="{3BB2B74C-FCEB-4A6D-A835-17073964D627}" type="pres">
      <dgm:prSet presAssocID="{7B38A918-198E-4628-AAA3-AF33348163E2}" presName="connTx" presStyleLbl="parChTrans1D2" presStyleIdx="4" presStyleCnt="8"/>
      <dgm:spPr/>
      <dgm:t>
        <a:bodyPr/>
        <a:lstStyle/>
        <a:p>
          <a:endParaRPr lang="ru-RU"/>
        </a:p>
      </dgm:t>
    </dgm:pt>
    <dgm:pt modelId="{EAFF63F7-55D1-44BF-917D-DFA7A5440343}" type="pres">
      <dgm:prSet presAssocID="{0C8718FC-6C79-4567-AA3B-C333A7D424AA}" presName="node" presStyleLbl="node1" presStyleIdx="4" presStyleCnt="8" custScaleX="148653" custScaleY="148653" custRadScaleRad="120947" custRadScaleInc="252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DDF9F2-A9AF-494C-A738-0BEDF853C1FC}" type="pres">
      <dgm:prSet presAssocID="{7CA3DAA3-D045-4DF3-A47A-A794732ED410}" presName="Name9" presStyleLbl="parChTrans1D2" presStyleIdx="5" presStyleCnt="8"/>
      <dgm:spPr/>
      <dgm:t>
        <a:bodyPr/>
        <a:lstStyle/>
        <a:p>
          <a:endParaRPr lang="ru-RU"/>
        </a:p>
      </dgm:t>
    </dgm:pt>
    <dgm:pt modelId="{2FCC45FA-CB85-46F2-883F-18A6ADD4E209}" type="pres">
      <dgm:prSet presAssocID="{7CA3DAA3-D045-4DF3-A47A-A794732ED410}" presName="connTx" presStyleLbl="parChTrans1D2" presStyleIdx="5" presStyleCnt="8"/>
      <dgm:spPr/>
      <dgm:t>
        <a:bodyPr/>
        <a:lstStyle/>
        <a:p>
          <a:endParaRPr lang="ru-RU"/>
        </a:p>
      </dgm:t>
    </dgm:pt>
    <dgm:pt modelId="{C14078FE-ED80-452B-B9A3-AFD785EC53A6}" type="pres">
      <dgm:prSet presAssocID="{18F49521-E7B7-4052-BF82-88EC0C84689A}" presName="node" presStyleLbl="node1" presStyleIdx="5" presStyleCnt="8" custScaleX="189357" custScaleY="189357" custRadScaleRad="189929" custRadScaleInc="196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301790-6EA8-41D1-9986-67817E27E7CE}" type="pres">
      <dgm:prSet presAssocID="{16ED03BB-2575-4FB4-B148-E3EF38705780}" presName="Name9" presStyleLbl="parChTrans1D2" presStyleIdx="6" presStyleCnt="8"/>
      <dgm:spPr/>
      <dgm:t>
        <a:bodyPr/>
        <a:lstStyle/>
        <a:p>
          <a:endParaRPr lang="ru-RU"/>
        </a:p>
      </dgm:t>
    </dgm:pt>
    <dgm:pt modelId="{4C6833FD-24C6-4CAA-BDE9-E332D52A0160}" type="pres">
      <dgm:prSet presAssocID="{16ED03BB-2575-4FB4-B148-E3EF38705780}" presName="connTx" presStyleLbl="parChTrans1D2" presStyleIdx="6" presStyleCnt="8"/>
      <dgm:spPr/>
      <dgm:t>
        <a:bodyPr/>
        <a:lstStyle/>
        <a:p>
          <a:endParaRPr lang="ru-RU"/>
        </a:p>
      </dgm:t>
    </dgm:pt>
    <dgm:pt modelId="{63802A96-9995-4457-986C-6C669640293D}" type="pres">
      <dgm:prSet presAssocID="{9E1F2CBE-656F-4E88-B28B-193A37BB909C}" presName="node" presStyleLbl="node1" presStyleIdx="6" presStyleCnt="8" custScaleX="160225" custScaleY="160225" custRadScaleRad="126470" custRadScaleInc="147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CC19CC-D995-4804-9EAD-4DDBC004AC94}" type="pres">
      <dgm:prSet presAssocID="{23D03367-2867-4551-80B7-B540614EB57F}" presName="Name9" presStyleLbl="parChTrans1D2" presStyleIdx="7" presStyleCnt="8"/>
      <dgm:spPr/>
      <dgm:t>
        <a:bodyPr/>
        <a:lstStyle/>
        <a:p>
          <a:endParaRPr lang="ru-RU"/>
        </a:p>
      </dgm:t>
    </dgm:pt>
    <dgm:pt modelId="{9A12DB25-7A9D-4554-A4D5-D54BE48ADC96}" type="pres">
      <dgm:prSet presAssocID="{23D03367-2867-4551-80B7-B540614EB57F}" presName="connTx" presStyleLbl="parChTrans1D2" presStyleIdx="7" presStyleCnt="8"/>
      <dgm:spPr/>
      <dgm:t>
        <a:bodyPr/>
        <a:lstStyle/>
        <a:p>
          <a:endParaRPr lang="ru-RU"/>
        </a:p>
      </dgm:t>
    </dgm:pt>
    <dgm:pt modelId="{151291D8-9C17-4150-A243-73D2B6BE9421}" type="pres">
      <dgm:prSet presAssocID="{98A9ECCA-4A02-4E7F-A3C9-3473A6C29E00}" presName="node" presStyleLbl="node1" presStyleIdx="7" presStyleCnt="8" custScaleX="148653" custScaleY="148653" custRadScaleRad="81543" custRadScaleInc="-612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53094D-B130-4875-AE8F-C3D6B34DA08D}" type="presOf" srcId="{16ED03BB-2575-4FB4-B148-E3EF38705780}" destId="{4C6833FD-24C6-4CAA-BDE9-E332D52A0160}" srcOrd="1" destOrd="0" presId="urn:microsoft.com/office/officeart/2005/8/layout/radial1"/>
    <dgm:cxn modelId="{56C1644D-C1B6-477F-A3E4-24BA89B44409}" type="presOf" srcId="{6FBFEA35-8A84-428B-844D-AC20576097A8}" destId="{17559EFE-FD8A-4AF3-B04C-41C611807DD0}" srcOrd="1" destOrd="0" presId="urn:microsoft.com/office/officeart/2005/8/layout/radial1"/>
    <dgm:cxn modelId="{69DE5BC8-14F8-484E-AAF4-D5DC29D602AE}" type="presOf" srcId="{18F49521-E7B7-4052-BF82-88EC0C84689A}" destId="{C14078FE-ED80-452B-B9A3-AFD785EC53A6}" srcOrd="0" destOrd="0" presId="urn:microsoft.com/office/officeart/2005/8/layout/radial1"/>
    <dgm:cxn modelId="{FA9FA6B9-DCCA-4104-B370-FC772C14D2A8}" type="presOf" srcId="{A355C979-3595-4351-B93C-DF6430967642}" destId="{8A7FDFED-5E75-432E-A1F6-9E6C18FCD9AB}" srcOrd="0" destOrd="0" presId="urn:microsoft.com/office/officeart/2005/8/layout/radial1"/>
    <dgm:cxn modelId="{CDC56A52-EC97-4B66-8968-587E2F9C66C1}" srcId="{BBCB8CE3-3537-407C-B3EA-306449407072}" destId="{98A9ECCA-4A02-4E7F-A3C9-3473A6C29E00}" srcOrd="7" destOrd="0" parTransId="{23D03367-2867-4551-80B7-B540614EB57F}" sibTransId="{2B89F74D-97AE-4D95-94C8-3A64BE7CC57C}"/>
    <dgm:cxn modelId="{235BA8D4-0022-47CF-AD31-4072753F9F24}" type="presOf" srcId="{23D03367-2867-4551-80B7-B540614EB57F}" destId="{9A12DB25-7A9D-4554-A4D5-D54BE48ADC96}" srcOrd="1" destOrd="0" presId="urn:microsoft.com/office/officeart/2005/8/layout/radial1"/>
    <dgm:cxn modelId="{B391FAF6-5F5C-47D5-B70C-8E99DA76E4B1}" type="presOf" srcId="{23D03367-2867-4551-80B7-B540614EB57F}" destId="{94CC19CC-D995-4804-9EAD-4DDBC004AC94}" srcOrd="0" destOrd="0" presId="urn:microsoft.com/office/officeart/2005/8/layout/radial1"/>
    <dgm:cxn modelId="{891A28D6-2DDC-4BE1-8D75-FAC26B04D866}" type="presOf" srcId="{16ED03BB-2575-4FB4-B148-E3EF38705780}" destId="{FC301790-6EA8-41D1-9986-67817E27E7CE}" srcOrd="0" destOrd="0" presId="urn:microsoft.com/office/officeart/2005/8/layout/radial1"/>
    <dgm:cxn modelId="{508002EC-1D41-4958-BB08-5C98FDFCA907}" srcId="{BBCB8CE3-3537-407C-B3EA-306449407072}" destId="{0C5E0DB4-F769-465F-AABF-E20FEC9144BD}" srcOrd="3" destOrd="0" parTransId="{6EDFFA61-E1F3-4104-ADBB-F8E0C7CE7257}" sibTransId="{7FF6CC63-1198-45D1-B2BD-0F8E35F6E570}"/>
    <dgm:cxn modelId="{8E22A77B-8834-4BDA-9BAC-A846BDB2BC3A}" srcId="{BBCB8CE3-3537-407C-B3EA-306449407072}" destId="{18F49521-E7B7-4052-BF82-88EC0C84689A}" srcOrd="5" destOrd="0" parTransId="{7CA3DAA3-D045-4DF3-A47A-A794732ED410}" sibTransId="{55314B8C-F74A-4D71-A0E6-974829CE5096}"/>
    <dgm:cxn modelId="{999E703B-CC04-4C61-82F8-9672866BAE99}" srcId="{BBCB8CE3-3537-407C-B3EA-306449407072}" destId="{0C8718FC-6C79-4567-AA3B-C333A7D424AA}" srcOrd="4" destOrd="0" parTransId="{7B38A918-198E-4628-AAA3-AF33348163E2}" sibTransId="{C8B54A19-3DB9-40BD-AD4C-8D8D207D1FC8}"/>
    <dgm:cxn modelId="{6B4F5DE8-353F-4E57-AEB4-6ED5177F1396}" srcId="{9DF10E9D-AD34-48BA-80C0-03F2D922640B}" destId="{BBCB8CE3-3537-407C-B3EA-306449407072}" srcOrd="0" destOrd="0" parTransId="{5B1AF027-0439-4BCF-9906-24FE2DB79F34}" sibTransId="{B57FB4FA-9BBC-4B3D-8E00-D5A77EFEBD90}"/>
    <dgm:cxn modelId="{D7AD5923-41E1-4D87-8142-B2595D8B72F5}" type="presOf" srcId="{9DF10E9D-AD34-48BA-80C0-03F2D922640B}" destId="{FF8A6015-3D23-40DD-8F6B-81A39510AAEA}" srcOrd="0" destOrd="0" presId="urn:microsoft.com/office/officeart/2005/8/layout/radial1"/>
    <dgm:cxn modelId="{3FE442A3-2B83-4D24-88FA-BA241CCE93EC}" type="presOf" srcId="{98A9ECCA-4A02-4E7F-A3C9-3473A6C29E00}" destId="{151291D8-9C17-4150-A243-73D2B6BE9421}" srcOrd="0" destOrd="0" presId="urn:microsoft.com/office/officeart/2005/8/layout/radial1"/>
    <dgm:cxn modelId="{4C6A62AF-7A69-4BC3-A257-0837BAB7C7DD}" type="presOf" srcId="{80E23ACC-86DA-4D41-8366-5A4A56A4C3D0}" destId="{C5E734B9-9B06-4876-824A-FAECCC9290E2}" srcOrd="0" destOrd="0" presId="urn:microsoft.com/office/officeart/2005/8/layout/radial1"/>
    <dgm:cxn modelId="{AB95AA20-4465-4AF0-8713-2A32F424954F}" type="presOf" srcId="{0C8718FC-6C79-4567-AA3B-C333A7D424AA}" destId="{EAFF63F7-55D1-44BF-917D-DFA7A5440343}" srcOrd="0" destOrd="0" presId="urn:microsoft.com/office/officeart/2005/8/layout/radial1"/>
    <dgm:cxn modelId="{2A502B77-260C-430A-96C0-741AAC0638F5}" type="presOf" srcId="{6FBFEA35-8A84-428B-844D-AC20576097A8}" destId="{8B5510B7-47D2-4CE8-AA79-4834D3431DDC}" srcOrd="0" destOrd="0" presId="urn:microsoft.com/office/officeart/2005/8/layout/radial1"/>
    <dgm:cxn modelId="{48070D68-E5DD-4860-AFBF-182FC91283DA}" type="presOf" srcId="{6EDFFA61-E1F3-4104-ADBB-F8E0C7CE7257}" destId="{127C7357-0994-4AFB-83C9-0DA5F16CD73D}" srcOrd="1" destOrd="0" presId="urn:microsoft.com/office/officeart/2005/8/layout/radial1"/>
    <dgm:cxn modelId="{C6091D37-BBC0-4FA1-9A25-D75BE712AC94}" type="presOf" srcId="{E56978F7-F6BB-435F-8E36-A0B09B10CB65}" destId="{BA65C04F-5F97-4EEE-BD41-8EA73F0E2E39}" srcOrd="1" destOrd="0" presId="urn:microsoft.com/office/officeart/2005/8/layout/radial1"/>
    <dgm:cxn modelId="{DC5F739D-6006-4A31-B6A5-8E2E329B1028}" type="presOf" srcId="{DF4FECED-7176-407E-9E93-2C07F4CD9250}" destId="{94FBCF2D-189E-4AE6-9DC8-624A5BA29712}" srcOrd="0" destOrd="0" presId="urn:microsoft.com/office/officeart/2005/8/layout/radial1"/>
    <dgm:cxn modelId="{860A77BB-3A8B-489B-93FB-D9C4DB6A8606}" type="presOf" srcId="{E56978F7-F6BB-435F-8E36-A0B09B10CB65}" destId="{CDD241C4-1F44-4F40-AA99-CA370E805026}" srcOrd="0" destOrd="0" presId="urn:microsoft.com/office/officeart/2005/8/layout/radial1"/>
    <dgm:cxn modelId="{309FACF8-1321-4BC5-A18B-8841EC10840A}" type="presOf" srcId="{9E1F2CBE-656F-4E88-B28B-193A37BB909C}" destId="{63802A96-9995-4457-986C-6C669640293D}" srcOrd="0" destOrd="0" presId="urn:microsoft.com/office/officeart/2005/8/layout/radial1"/>
    <dgm:cxn modelId="{9E05534B-0CF1-4C36-9001-3FA5439E61E6}" type="presOf" srcId="{0C5E0DB4-F769-465F-AABF-E20FEC9144BD}" destId="{5A3392E4-37BF-4999-AA80-6AF35553FA90}" srcOrd="0" destOrd="0" presId="urn:microsoft.com/office/officeart/2005/8/layout/radial1"/>
    <dgm:cxn modelId="{76531165-04ED-47E5-9A76-2331DAE4470B}" srcId="{BBCB8CE3-3537-407C-B3EA-306449407072}" destId="{DF4FECED-7176-407E-9E93-2C07F4CD9250}" srcOrd="2" destOrd="0" parTransId="{6FBFEA35-8A84-428B-844D-AC20576097A8}" sibTransId="{03AFFCCE-7350-484B-B7C3-D13FAEA7846D}"/>
    <dgm:cxn modelId="{74B60F97-816D-4FC8-A510-8DAFA7CC0156}" type="presOf" srcId="{BBCB8CE3-3537-407C-B3EA-306449407072}" destId="{A5522AB6-06A1-4FA6-AE99-6CB2E76BD926}" srcOrd="0" destOrd="0" presId="urn:microsoft.com/office/officeart/2005/8/layout/radial1"/>
    <dgm:cxn modelId="{2B49D2E9-9265-48A9-99E7-B005638C64FB}" type="presOf" srcId="{80E23ACC-86DA-4D41-8366-5A4A56A4C3D0}" destId="{3FDDB890-B182-4116-8979-6FEDAFAD0FD2}" srcOrd="1" destOrd="0" presId="urn:microsoft.com/office/officeart/2005/8/layout/radial1"/>
    <dgm:cxn modelId="{5276847D-F7E9-4512-8E29-70693A757D6C}" type="presOf" srcId="{7CA3DAA3-D045-4DF3-A47A-A794732ED410}" destId="{3ADDF9F2-A9AF-494C-A738-0BEDF853C1FC}" srcOrd="0" destOrd="0" presId="urn:microsoft.com/office/officeart/2005/8/layout/radial1"/>
    <dgm:cxn modelId="{A93BCAC8-8055-4656-A7FD-CFD3986FB9D3}" type="presOf" srcId="{4B223898-C8B3-4001-8B5D-F86FE30DEB81}" destId="{97CD025B-F553-4602-A31E-8C2E49E8D0E6}" srcOrd="0" destOrd="0" presId="urn:microsoft.com/office/officeart/2005/8/layout/radial1"/>
    <dgm:cxn modelId="{34771260-266B-44CE-9E26-F6F3037967E9}" type="presOf" srcId="{7B38A918-198E-4628-AAA3-AF33348163E2}" destId="{3BB2B74C-FCEB-4A6D-A835-17073964D627}" srcOrd="1" destOrd="0" presId="urn:microsoft.com/office/officeart/2005/8/layout/radial1"/>
    <dgm:cxn modelId="{82198FD2-5A7E-4087-8F6C-B235B8109E12}" srcId="{BBCB8CE3-3537-407C-B3EA-306449407072}" destId="{9E1F2CBE-656F-4E88-B28B-193A37BB909C}" srcOrd="6" destOrd="0" parTransId="{16ED03BB-2575-4FB4-B148-E3EF38705780}" sibTransId="{2640BC23-041B-4F4C-BE9F-19BCAE8C3F03}"/>
    <dgm:cxn modelId="{D44026CF-1485-4D42-BC80-895A4FF44520}" srcId="{BBCB8CE3-3537-407C-B3EA-306449407072}" destId="{A355C979-3595-4351-B93C-DF6430967642}" srcOrd="0" destOrd="0" parTransId="{80E23ACC-86DA-4D41-8366-5A4A56A4C3D0}" sibTransId="{E3DF3F1A-C5FA-4FF3-A5AB-D17DA002B40E}"/>
    <dgm:cxn modelId="{401A08B8-1331-4CF0-BA53-719FFC9C1836}" type="presOf" srcId="{6EDFFA61-E1F3-4104-ADBB-F8E0C7CE7257}" destId="{86D025F3-E154-4E6B-8BB8-3C8AC91F1CFA}" srcOrd="0" destOrd="0" presId="urn:microsoft.com/office/officeart/2005/8/layout/radial1"/>
    <dgm:cxn modelId="{5043E471-AE68-40CD-AE9B-E4172F4C6BDC}" type="presOf" srcId="{7CA3DAA3-D045-4DF3-A47A-A794732ED410}" destId="{2FCC45FA-CB85-46F2-883F-18A6ADD4E209}" srcOrd="1" destOrd="0" presId="urn:microsoft.com/office/officeart/2005/8/layout/radial1"/>
    <dgm:cxn modelId="{9B557CB6-AB14-4F5A-8F16-F836D2DB2D54}" type="presOf" srcId="{7B38A918-198E-4628-AAA3-AF33348163E2}" destId="{13859C54-535E-4EA1-B78F-E233D90A77B5}" srcOrd="0" destOrd="0" presId="urn:microsoft.com/office/officeart/2005/8/layout/radial1"/>
    <dgm:cxn modelId="{F4CCFBD1-CC51-43F9-B17B-5C50C22F6BE3}" srcId="{BBCB8CE3-3537-407C-B3EA-306449407072}" destId="{4B223898-C8B3-4001-8B5D-F86FE30DEB81}" srcOrd="1" destOrd="0" parTransId="{E56978F7-F6BB-435F-8E36-A0B09B10CB65}" sibTransId="{1F2257CB-800D-4101-B134-CEE1395E46B5}"/>
    <dgm:cxn modelId="{8C8B33C4-2B8B-4F17-AD33-86D349722195}" type="presParOf" srcId="{FF8A6015-3D23-40DD-8F6B-81A39510AAEA}" destId="{A5522AB6-06A1-4FA6-AE99-6CB2E76BD926}" srcOrd="0" destOrd="0" presId="urn:microsoft.com/office/officeart/2005/8/layout/radial1"/>
    <dgm:cxn modelId="{37B0C746-7DA2-436E-B826-C9BE22DE57C2}" type="presParOf" srcId="{FF8A6015-3D23-40DD-8F6B-81A39510AAEA}" destId="{C5E734B9-9B06-4876-824A-FAECCC9290E2}" srcOrd="1" destOrd="0" presId="urn:microsoft.com/office/officeart/2005/8/layout/radial1"/>
    <dgm:cxn modelId="{67CA2298-1E63-4D68-B4B2-83512CA434B6}" type="presParOf" srcId="{C5E734B9-9B06-4876-824A-FAECCC9290E2}" destId="{3FDDB890-B182-4116-8979-6FEDAFAD0FD2}" srcOrd="0" destOrd="0" presId="urn:microsoft.com/office/officeart/2005/8/layout/radial1"/>
    <dgm:cxn modelId="{12E285A3-8372-4085-B132-DD6964214966}" type="presParOf" srcId="{FF8A6015-3D23-40DD-8F6B-81A39510AAEA}" destId="{8A7FDFED-5E75-432E-A1F6-9E6C18FCD9AB}" srcOrd="2" destOrd="0" presId="urn:microsoft.com/office/officeart/2005/8/layout/radial1"/>
    <dgm:cxn modelId="{6B1AF571-9E40-4F61-8837-F88DBCAA8A98}" type="presParOf" srcId="{FF8A6015-3D23-40DD-8F6B-81A39510AAEA}" destId="{CDD241C4-1F44-4F40-AA99-CA370E805026}" srcOrd="3" destOrd="0" presId="urn:microsoft.com/office/officeart/2005/8/layout/radial1"/>
    <dgm:cxn modelId="{9FCA3E24-D48D-404A-BB97-7B81760780FC}" type="presParOf" srcId="{CDD241C4-1F44-4F40-AA99-CA370E805026}" destId="{BA65C04F-5F97-4EEE-BD41-8EA73F0E2E39}" srcOrd="0" destOrd="0" presId="urn:microsoft.com/office/officeart/2005/8/layout/radial1"/>
    <dgm:cxn modelId="{47D4517C-C758-4BD9-A953-77BC2870B816}" type="presParOf" srcId="{FF8A6015-3D23-40DD-8F6B-81A39510AAEA}" destId="{97CD025B-F553-4602-A31E-8C2E49E8D0E6}" srcOrd="4" destOrd="0" presId="urn:microsoft.com/office/officeart/2005/8/layout/radial1"/>
    <dgm:cxn modelId="{5A7123D5-6214-443F-BF0A-9D43BB148514}" type="presParOf" srcId="{FF8A6015-3D23-40DD-8F6B-81A39510AAEA}" destId="{8B5510B7-47D2-4CE8-AA79-4834D3431DDC}" srcOrd="5" destOrd="0" presId="urn:microsoft.com/office/officeart/2005/8/layout/radial1"/>
    <dgm:cxn modelId="{D068B967-A89B-4DCA-9951-5D9F12884DD9}" type="presParOf" srcId="{8B5510B7-47D2-4CE8-AA79-4834D3431DDC}" destId="{17559EFE-FD8A-4AF3-B04C-41C611807DD0}" srcOrd="0" destOrd="0" presId="urn:microsoft.com/office/officeart/2005/8/layout/radial1"/>
    <dgm:cxn modelId="{3CB4F19B-62C0-46EB-A23A-9D746159419A}" type="presParOf" srcId="{FF8A6015-3D23-40DD-8F6B-81A39510AAEA}" destId="{94FBCF2D-189E-4AE6-9DC8-624A5BA29712}" srcOrd="6" destOrd="0" presId="urn:microsoft.com/office/officeart/2005/8/layout/radial1"/>
    <dgm:cxn modelId="{38E890A6-9ADB-4389-8D0B-15D3456A2740}" type="presParOf" srcId="{FF8A6015-3D23-40DD-8F6B-81A39510AAEA}" destId="{86D025F3-E154-4E6B-8BB8-3C8AC91F1CFA}" srcOrd="7" destOrd="0" presId="urn:microsoft.com/office/officeart/2005/8/layout/radial1"/>
    <dgm:cxn modelId="{CEDB7ADE-C6CB-49C9-A6B3-6B0FE356A7D1}" type="presParOf" srcId="{86D025F3-E154-4E6B-8BB8-3C8AC91F1CFA}" destId="{127C7357-0994-4AFB-83C9-0DA5F16CD73D}" srcOrd="0" destOrd="0" presId="urn:microsoft.com/office/officeart/2005/8/layout/radial1"/>
    <dgm:cxn modelId="{5084BD39-5F54-41AE-9ABF-D794231CCBAA}" type="presParOf" srcId="{FF8A6015-3D23-40DD-8F6B-81A39510AAEA}" destId="{5A3392E4-37BF-4999-AA80-6AF35553FA90}" srcOrd="8" destOrd="0" presId="urn:microsoft.com/office/officeart/2005/8/layout/radial1"/>
    <dgm:cxn modelId="{C0B5C737-009F-4801-BBAA-7219EBEA17F7}" type="presParOf" srcId="{FF8A6015-3D23-40DD-8F6B-81A39510AAEA}" destId="{13859C54-535E-4EA1-B78F-E233D90A77B5}" srcOrd="9" destOrd="0" presId="urn:microsoft.com/office/officeart/2005/8/layout/radial1"/>
    <dgm:cxn modelId="{48BEC248-ABCE-4021-B678-E93A056106B2}" type="presParOf" srcId="{13859C54-535E-4EA1-B78F-E233D90A77B5}" destId="{3BB2B74C-FCEB-4A6D-A835-17073964D627}" srcOrd="0" destOrd="0" presId="urn:microsoft.com/office/officeart/2005/8/layout/radial1"/>
    <dgm:cxn modelId="{90B1CF9E-4E32-4C1F-BE9C-A1298897216B}" type="presParOf" srcId="{FF8A6015-3D23-40DD-8F6B-81A39510AAEA}" destId="{EAFF63F7-55D1-44BF-917D-DFA7A5440343}" srcOrd="10" destOrd="0" presId="urn:microsoft.com/office/officeart/2005/8/layout/radial1"/>
    <dgm:cxn modelId="{524AB890-AE42-4B92-855F-FD79893BE826}" type="presParOf" srcId="{FF8A6015-3D23-40DD-8F6B-81A39510AAEA}" destId="{3ADDF9F2-A9AF-494C-A738-0BEDF853C1FC}" srcOrd="11" destOrd="0" presId="urn:microsoft.com/office/officeart/2005/8/layout/radial1"/>
    <dgm:cxn modelId="{9238B79F-8028-4FCD-9E19-2D74B3DD1A23}" type="presParOf" srcId="{3ADDF9F2-A9AF-494C-A738-0BEDF853C1FC}" destId="{2FCC45FA-CB85-46F2-883F-18A6ADD4E209}" srcOrd="0" destOrd="0" presId="urn:microsoft.com/office/officeart/2005/8/layout/radial1"/>
    <dgm:cxn modelId="{49C14379-C4A6-40D1-8A64-FC3FE8F1BBED}" type="presParOf" srcId="{FF8A6015-3D23-40DD-8F6B-81A39510AAEA}" destId="{C14078FE-ED80-452B-B9A3-AFD785EC53A6}" srcOrd="12" destOrd="0" presId="urn:microsoft.com/office/officeart/2005/8/layout/radial1"/>
    <dgm:cxn modelId="{AC20DBD6-F6E8-4728-9926-B90881CFA5D7}" type="presParOf" srcId="{FF8A6015-3D23-40DD-8F6B-81A39510AAEA}" destId="{FC301790-6EA8-41D1-9986-67817E27E7CE}" srcOrd="13" destOrd="0" presId="urn:microsoft.com/office/officeart/2005/8/layout/radial1"/>
    <dgm:cxn modelId="{1533938A-9A85-417E-A04F-1ECCB1C215D6}" type="presParOf" srcId="{FC301790-6EA8-41D1-9986-67817E27E7CE}" destId="{4C6833FD-24C6-4CAA-BDE9-E332D52A0160}" srcOrd="0" destOrd="0" presId="urn:microsoft.com/office/officeart/2005/8/layout/radial1"/>
    <dgm:cxn modelId="{6A01D195-DBB4-419F-A877-63B60613A88A}" type="presParOf" srcId="{FF8A6015-3D23-40DD-8F6B-81A39510AAEA}" destId="{63802A96-9995-4457-986C-6C669640293D}" srcOrd="14" destOrd="0" presId="urn:microsoft.com/office/officeart/2005/8/layout/radial1"/>
    <dgm:cxn modelId="{1302FD1C-03B4-4928-BCD7-1D8CBAF52212}" type="presParOf" srcId="{FF8A6015-3D23-40DD-8F6B-81A39510AAEA}" destId="{94CC19CC-D995-4804-9EAD-4DDBC004AC94}" srcOrd="15" destOrd="0" presId="urn:microsoft.com/office/officeart/2005/8/layout/radial1"/>
    <dgm:cxn modelId="{F24ACB4B-A922-49DB-99B7-D55CD6C0B11D}" type="presParOf" srcId="{94CC19CC-D995-4804-9EAD-4DDBC004AC94}" destId="{9A12DB25-7A9D-4554-A4D5-D54BE48ADC96}" srcOrd="0" destOrd="0" presId="urn:microsoft.com/office/officeart/2005/8/layout/radial1"/>
    <dgm:cxn modelId="{55CDF413-CC4B-41BB-9C7B-D0953B9D1792}" type="presParOf" srcId="{FF8A6015-3D23-40DD-8F6B-81A39510AAEA}" destId="{151291D8-9C17-4150-A243-73D2B6BE9421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0.10907</cdr:x>
      <cdr:y>0.55175</cdr:y>
    </cdr:from>
    <cdr:to>
      <cdr:x>0.19832</cdr:x>
      <cdr:y>0.6439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5400" y="2411368"/>
          <a:ext cx="1059873" cy="4027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2014-2015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0.40238</cdr:x>
      <cdr:y>0.58163</cdr:y>
    </cdr:from>
    <cdr:to>
      <cdr:x>0.49163</cdr:x>
      <cdr:y>0.67379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78829" y="2541997"/>
          <a:ext cx="1059873" cy="4027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2014-2015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0.67078</cdr:x>
      <cdr:y>0.63648</cdr:y>
    </cdr:from>
    <cdr:to>
      <cdr:x>0.76002</cdr:x>
      <cdr:y>0.72864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966341" y="2576209"/>
          <a:ext cx="1059843" cy="3730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2014-2015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0.18515</cdr:x>
      <cdr:y>0.46264</cdr:y>
    </cdr:from>
    <cdr:to>
      <cdr:x>0.27439</cdr:x>
      <cdr:y>0.5548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98914" y="2021931"/>
          <a:ext cx="1059873" cy="4027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2015-2016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0.47738</cdr:x>
      <cdr:y>0.5797</cdr:y>
    </cdr:from>
    <cdr:to>
      <cdr:x>0.56662</cdr:x>
      <cdr:y>0.67186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669476" y="2533560"/>
          <a:ext cx="1059873" cy="4027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2015-2016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0.7662</cdr:x>
      <cdr:y>0.63586</cdr:y>
    </cdr:from>
    <cdr:to>
      <cdr:x>0.85544</cdr:x>
      <cdr:y>0.72802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9099591" y="2573708"/>
          <a:ext cx="1059842" cy="3730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2015-2016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0.26123</cdr:x>
      <cdr:y>0.52491</cdr:y>
    </cdr:from>
    <cdr:to>
      <cdr:x>0.35047</cdr:x>
      <cdr:y>0.61707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102428" y="2294074"/>
          <a:ext cx="1059873" cy="4027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2016-2017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0.56462</cdr:x>
      <cdr:y>0.57223</cdr:y>
    </cdr:from>
    <cdr:to>
      <cdr:x>0.65386</cdr:x>
      <cdr:y>0.66439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6705600" y="2500903"/>
          <a:ext cx="1059873" cy="4027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2016-2017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0.85568</cdr:x>
      <cdr:y>0.63586</cdr:y>
    </cdr:from>
    <cdr:to>
      <cdr:x>0.94492</cdr:x>
      <cdr:y>0.72802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0162362" y="2573708"/>
          <a:ext cx="1059843" cy="3730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2016-2017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3588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DE9BB-F637-4956-9868-9AC9E4886473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3588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0C7EC-5A60-44F1-8CDE-9D00C4933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367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4038" y="0"/>
            <a:ext cx="431006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51FA5-4012-433C-AE68-27BA230F2282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5363" y="3300413"/>
            <a:ext cx="795655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31006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4038" y="6513513"/>
            <a:ext cx="431006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D491B-7D26-4C77-893F-E3623EA9D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112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D491B-7D26-4C77-893F-E3623EA9D58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315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D491B-7D26-4C77-893F-E3623EA9D58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546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2428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51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259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781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92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478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39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96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329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83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431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784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047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91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69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842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375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ECCF14A-6D93-4462-9D22-0E6F16AC5A7F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8B0E487-4A30-48BF-A863-CDD4D04A3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40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chart" Target="../charts/char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9382" y="437454"/>
            <a:ext cx="9623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Управление образования </a:t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Администрации города Иванова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0721" y="5666283"/>
            <a:ext cx="5081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Елена Александровна Юферова</a:t>
            </a:r>
          </a:p>
          <a:p>
            <a:pPr algn="r"/>
            <a:r>
              <a:rPr lang="ru-RU" sz="20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управления образования</a:t>
            </a:r>
            <a:endParaRPr lang="ru-RU" sz="2000" b="1" dirty="0">
              <a:ln w="31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843" y="5801193"/>
            <a:ext cx="5081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30.08.2017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Рисунок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1949" y="237463"/>
            <a:ext cx="1123365" cy="15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43" y="237463"/>
            <a:ext cx="1268656" cy="170563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6655943"/>
            <a:ext cx="12192000" cy="26536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>
            <a:off x="8623508" y="3352816"/>
            <a:ext cx="6916775" cy="220208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27" y="2037123"/>
            <a:ext cx="10827026" cy="330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7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0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7429" y="1303040"/>
            <a:ext cx="9808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Дистанционное обучение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1953852"/>
            <a:ext cx="1193029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№2 –ресурсный </a:t>
            </a:r>
            <a:r>
              <a:rPr lang="ru-RU" sz="24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sz="24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дистанционному </a:t>
            </a:r>
            <a:r>
              <a:rPr lang="ru-RU" sz="24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обучению детей с ОВЗ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532511"/>
              </p:ext>
            </p:extLst>
          </p:nvPr>
        </p:nvGraphicFramePr>
        <p:xfrm>
          <a:off x="163797" y="2482781"/>
          <a:ext cx="7707994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8516"/>
                <a:gridCol w="1444487"/>
                <a:gridCol w="1470991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2000" b="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2014-2015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0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2015-2016</a:t>
                      </a:r>
                      <a:endParaRPr lang="ru-RU" sz="2000" b="0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0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2016-2017</a:t>
                      </a:r>
                      <a:endParaRPr lang="ru-RU" sz="2000" b="0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обучающихся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педагогов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10059" y="3785278"/>
            <a:ext cx="80400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5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Портал дистанционного обучения школьников Ивановской области</a:t>
            </a:r>
            <a:endParaRPr lang="ru-RU" sz="2500" b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661687"/>
              </p:ext>
            </p:extLst>
          </p:nvPr>
        </p:nvGraphicFramePr>
        <p:xfrm>
          <a:off x="184645" y="4659144"/>
          <a:ext cx="7965442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316"/>
                <a:gridCol w="1417983"/>
                <a:gridCol w="1476647"/>
                <a:gridCol w="149749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2000" b="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2014-2015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0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2015-2016</a:t>
                      </a:r>
                      <a:endParaRPr lang="ru-RU" sz="2000" b="0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0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2016-2017</a:t>
                      </a:r>
                      <a:endParaRPr lang="ru-RU" sz="2000" b="0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школ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обучающихся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человеко-курсов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691" y="2797108"/>
            <a:ext cx="3730535" cy="316065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84645" y="6290421"/>
            <a:ext cx="11809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–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знать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пользоваться цифровыми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образовательными ресурсами</a:t>
            </a:r>
            <a:endParaRPr lang="ru-RU" sz="2000" b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12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0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8058" y="1207278"/>
            <a:ext cx="9808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Цифровая образовательная среда</a:t>
            </a:r>
            <a:endParaRPr lang="ru-RU" sz="3000" dirty="0">
              <a:solidFill>
                <a:srgbClr val="C0000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150552"/>
              </p:ext>
            </p:extLst>
          </p:nvPr>
        </p:nvGraphicFramePr>
        <p:xfrm>
          <a:off x="182793" y="1879323"/>
          <a:ext cx="11627134" cy="4234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2396"/>
                <a:gridCol w="2189407"/>
                <a:gridCol w="2047741"/>
                <a:gridCol w="1957590"/>
              </a:tblGrid>
              <a:tr h="455704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latin typeface="Arial Black" panose="020B0A04020102020204" pitchFamily="34" charset="0"/>
                        </a:rPr>
                        <a:t>2014-2015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latin typeface="Arial Black" panose="020B0A04020102020204" pitchFamily="34" charset="0"/>
                        </a:rPr>
                        <a:t>2015-2016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 Black" panose="020B0A04020102020204" pitchFamily="34" charset="0"/>
                        </a:rPr>
                        <a:t>2016-2017</a:t>
                      </a:r>
                      <a:endParaRPr lang="ru-RU" sz="2000" b="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8241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Персональных компьютеров (ПК) в школах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4799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4898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7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5022</a:t>
                      </a:r>
                      <a:endParaRPr lang="ru-RU" sz="2000" b="1" dirty="0">
                        <a:solidFill>
                          <a:srgbClr val="7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98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Персональных компьютеров (ПК) в ДОУ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723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807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7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910</a:t>
                      </a:r>
                      <a:endParaRPr lang="ru-RU" sz="2000" b="1" dirty="0">
                        <a:solidFill>
                          <a:srgbClr val="7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9830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ПК на рабочем месте учителя в школе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1679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1671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7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1803</a:t>
                      </a:r>
                      <a:endParaRPr lang="ru-RU" sz="2000" b="1" dirty="0">
                        <a:solidFill>
                          <a:srgbClr val="7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50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ПК на рабочем месте педагога в ДОУ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388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470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7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510</a:t>
                      </a:r>
                      <a:endParaRPr lang="ru-RU" sz="2000" b="1" dirty="0">
                        <a:solidFill>
                          <a:srgbClr val="7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5076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Учителей, имеющих АРМ на рабочем месте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1140 (59,8%)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1238 (65,4%)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7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1576 (80,3%)</a:t>
                      </a:r>
                      <a:endParaRPr lang="ru-RU" sz="2000" b="1" dirty="0">
                        <a:solidFill>
                          <a:srgbClr val="7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316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Интерактивных досок в школах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796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7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</a:t>
                      </a:r>
                      <a:endParaRPr lang="ru-RU" sz="2000" b="1" dirty="0">
                        <a:solidFill>
                          <a:srgbClr val="7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31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Интерактивных досок в ДОУ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7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ru-RU" sz="2000" b="1" dirty="0">
                        <a:solidFill>
                          <a:srgbClr val="7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8008"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Медиатеки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(17,3%)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(17,3%)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7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(17,3%)</a:t>
                      </a:r>
                      <a:endParaRPr lang="ru-RU" sz="2000" b="1" dirty="0">
                        <a:solidFill>
                          <a:srgbClr val="7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6363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Персональные сайты педагогов или класса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(4,3%)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(5%)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7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 (5%)</a:t>
                      </a:r>
                      <a:endParaRPr lang="ru-RU" sz="2000" b="1" dirty="0">
                        <a:solidFill>
                          <a:srgbClr val="7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84645" y="6290421"/>
            <a:ext cx="11809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–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освоение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цифровых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</a:t>
            </a:r>
            <a:endParaRPr lang="ru-RU" sz="2000" b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2000" b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5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-53982" y="-2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7429" y="1380314"/>
            <a:ext cx="9808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Социальные риски цифрового поколения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3886" y="2264845"/>
            <a:ext cx="594153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Социальные сети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</a:t>
            </a:r>
            <a:r>
              <a:rPr 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детей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создают первые аккаунты </a:t>
            </a:r>
            <a:r>
              <a:rPr 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семь7 лет;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67%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</a:t>
            </a:r>
            <a:r>
              <a:rPr lang="ru-RU" sz="2000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выходят в Интернет </a:t>
            </a:r>
            <a:r>
              <a:rPr 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2-х летнего возраста;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Дефицит внимания;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Социальное расслоение общества;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Языковые проблемы;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Состояние здоровья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5954808"/>
            <a:ext cx="118577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–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внимательное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отношение к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ребёнку в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условиях повышенных социальных рисков,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позитивного контента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836" y="2179793"/>
            <a:ext cx="5727536" cy="357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1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-3143" y="0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7429" y="1380314"/>
            <a:ext cx="9808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Безопасность психологической среды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4796" y="2274837"/>
            <a:ext cx="661540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40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Уполномоченный по правам ребенка </a:t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(100% школ)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8640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Школьный психолог </a:t>
            </a:r>
            <a:r>
              <a:rPr lang="ru-RU" sz="2000" b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(38% школ)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8640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Служба медиации;</a:t>
            </a:r>
          </a:p>
          <a:p>
            <a:pPr marL="8640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Индивидуальный подход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8688" y="2015753"/>
            <a:ext cx="3665198" cy="466199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64806" y="5375228"/>
            <a:ext cx="6955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–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доступной психолого-педагогической помощи для детей и родителей</a:t>
            </a:r>
          </a:p>
          <a:p>
            <a:pPr lvl="0" algn="ctr"/>
            <a:endParaRPr lang="ru-RU" sz="2000" b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2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0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1411" y="1270524"/>
            <a:ext cx="9808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Эффективная работа с родителями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4645" y="1934312"/>
            <a:ext cx="115222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Родительский всеобуч;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-собрание родительской общественности;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Активные формы взаимодействия;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Органы общественного самоуправления (родительские комитеты, управляющие Советы)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1885" y="3554568"/>
            <a:ext cx="9159834" cy="271744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4309" y="6390541"/>
            <a:ext cx="11522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–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 открытости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неформального взаимодействия с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родителями</a:t>
            </a:r>
            <a:endParaRPr lang="ru-RU" sz="2000" b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2000" b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06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0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05124" y="1182586"/>
            <a:ext cx="121380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Социальная инклюзия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8734" y="4700709"/>
            <a:ext cx="5927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 err="1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Юнармия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37»</a:t>
            </a:r>
            <a:endParaRPr lang="ru-RU" sz="2000" dirty="0">
              <a:solidFill>
                <a:srgbClr val="7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25008" y="5160314"/>
            <a:ext cx="36848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 err="1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Музпарковка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000" dirty="0">
              <a:solidFill>
                <a:srgbClr val="7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90411" y="6448153"/>
            <a:ext cx="4048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«Полезная пятница»</a:t>
            </a:r>
            <a:endParaRPr lang="ru-RU" sz="2000" dirty="0">
              <a:solidFill>
                <a:srgbClr val="7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2293" y="1767078"/>
            <a:ext cx="3623899" cy="191628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790411" y="3680950"/>
            <a:ext cx="4087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«Будь в центре»</a:t>
            </a:r>
            <a:endParaRPr lang="ru-RU" sz="2000" dirty="0">
              <a:solidFill>
                <a:srgbClr val="7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6103" y="1704949"/>
            <a:ext cx="3684836" cy="339587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" y="5661907"/>
            <a:ext cx="40222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47,2%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группы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риска не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заняты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внеурочной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деятельностью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835097" y="5846814"/>
            <a:ext cx="41747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–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найти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вовлечь каждого</a:t>
            </a:r>
          </a:p>
          <a:p>
            <a:pPr lvl="0" algn="ctr"/>
            <a:endParaRPr lang="ru-RU" sz="2000" b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2000" b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645" y="1767078"/>
            <a:ext cx="3666760" cy="2757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757" y="4084827"/>
            <a:ext cx="3461964" cy="230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6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-2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7429" y="1303040"/>
            <a:ext cx="9808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Инклюзия детей с ОВЗ: миф или реальность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624" y="2298139"/>
            <a:ext cx="58905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Школы -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ДОУ  -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1,9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баллов из 7 по шкале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EGERS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8290" y="1847216"/>
            <a:ext cx="5521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Доступная среда </a:t>
            </a:r>
            <a:endParaRPr lang="ru-RU" sz="2400" dirty="0">
              <a:solidFill>
                <a:srgbClr val="7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06886" y="5723484"/>
            <a:ext cx="69039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создание кадровых, материальных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финансовых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условий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инклюзивного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ru-RU" sz="2000" b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787" y="2130200"/>
            <a:ext cx="4650643" cy="3493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19" y="4072316"/>
            <a:ext cx="4663967" cy="26427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0244" y="327224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283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ребенка с ОВЗ обучаются 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из них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12,4%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- в дистанционном режиме </a:t>
            </a:r>
          </a:p>
        </p:txBody>
      </p:sp>
    </p:spTree>
    <p:extLst>
      <p:ext uri="{BB962C8B-B14F-4D97-AF65-F5344CB8AC3E}">
        <p14:creationId xmlns:p14="http://schemas.microsoft.com/office/powerpoint/2010/main" val="58391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0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9099" y="1316816"/>
            <a:ext cx="98080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 – </a:t>
            </a:r>
            <a:b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образование для всех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7890" y="2796298"/>
            <a:ext cx="61083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120%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000" b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обучающиеся,</a:t>
            </a:r>
            <a:r>
              <a:rPr lang="ru-RU" sz="2000" b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охваченные дополнительным образованием; 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обучающиеся, не посещающие кружки и секции;</a:t>
            </a:r>
          </a:p>
          <a:p>
            <a:pPr lvl="0"/>
            <a:endParaRPr lang="ru-RU" sz="2000" b="1" dirty="0">
              <a:solidFill>
                <a:srgbClr val="8A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Персонифицированный учет;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Портал Иваново-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детство.рф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(навигатор)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Разноуровневые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программы;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918" y="2456754"/>
            <a:ext cx="5619177" cy="374426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45128" y="6329455"/>
            <a:ext cx="11522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развитие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актуальных направлений, привлечение ресурсов</a:t>
            </a:r>
          </a:p>
        </p:txBody>
      </p:sp>
    </p:spTree>
    <p:extLst>
      <p:ext uri="{BB962C8B-B14F-4D97-AF65-F5344CB8AC3E}">
        <p14:creationId xmlns:p14="http://schemas.microsoft.com/office/powerpoint/2010/main" val="25843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-83345" y="15795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7429" y="1380314"/>
            <a:ext cx="9808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«Визуализация </a:t>
            </a:r>
            <a:r>
              <a:rPr lang="ru-RU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мечт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794181">
            <a:off x="5237014" y="2335420"/>
            <a:ext cx="2405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err="1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endParaRPr lang="ru-RU" sz="2000" dirty="0">
              <a:solidFill>
                <a:srgbClr val="7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617178">
            <a:off x="8190965" y="5329748"/>
            <a:ext cx="29212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 социальной активности</a:t>
            </a:r>
            <a:endParaRPr lang="ru-RU" sz="2000" dirty="0">
              <a:solidFill>
                <a:srgbClr val="7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1341106">
            <a:off x="-5242" y="3039472"/>
            <a:ext cx="2405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err="1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Мультстудия</a:t>
            </a:r>
            <a:endParaRPr lang="ru-RU" sz="2000" dirty="0">
              <a:solidFill>
                <a:srgbClr val="7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01148">
            <a:off x="2766974" y="2616223"/>
            <a:ext cx="5475591" cy="2876361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16635">
            <a:off x="87883" y="3527487"/>
            <a:ext cx="3303116" cy="2681164"/>
          </a:xfrm>
          <a:prstGeom prst="rect">
            <a:avLst/>
          </a:prstGeom>
          <a:ln w="44450">
            <a:solidFill>
              <a:schemeClr val="accent1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645128" y="6342334"/>
            <a:ext cx="10739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развитие </a:t>
            </a:r>
            <a:r>
              <a:rPr lang="ru-RU" sz="2000" b="1" dirty="0" err="1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-частного партнерства</a:t>
            </a:r>
            <a:endParaRPr lang="ru-RU" sz="2000" b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/>
          <a:stretch/>
        </p:blipFill>
        <p:spPr>
          <a:xfrm rot="666602">
            <a:off x="7986151" y="2373984"/>
            <a:ext cx="3763411" cy="296462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8999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0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7428" y="1307430"/>
            <a:ext cx="98080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Материально-техническое обеспечение </a:t>
            </a:r>
            <a:b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финансирование отрасли</a:t>
            </a:r>
            <a:endParaRPr lang="ru-RU" sz="3000" dirty="0">
              <a:solidFill>
                <a:srgbClr val="C0000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828512"/>
              </p:ext>
            </p:extLst>
          </p:nvPr>
        </p:nvGraphicFramePr>
        <p:xfrm>
          <a:off x="446313" y="2424579"/>
          <a:ext cx="11310257" cy="3435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9577"/>
                <a:gridCol w="3078678"/>
                <a:gridCol w="3893127"/>
                <a:gridCol w="2678875"/>
              </a:tblGrid>
              <a:tr h="1240973">
                <a:tc>
                  <a:txBody>
                    <a:bodyPr/>
                    <a:lstStyle/>
                    <a:p>
                      <a:pPr algn="ctr"/>
                      <a:r>
                        <a:rPr lang="ru-RU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Финансирования МСО из городского бюджета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 бюджета на 1 обучающегося в год (</a:t>
                      </a:r>
                      <a:r>
                        <a:rPr lang="ru-RU" sz="2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</a:t>
                      </a:r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Контингент школьников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242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50,1%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38 000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34859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42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51%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34 600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36145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42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54%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37558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42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52%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32 000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39264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85527" y="5989393"/>
            <a:ext cx="107397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–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эффективное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расходование средств,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платных образовательных услуг</a:t>
            </a:r>
            <a:endParaRPr lang="ru-RU" sz="2000" b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35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0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82171" y="366990"/>
            <a:ext cx="10859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 –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равных 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4467" y="1300046"/>
            <a:ext cx="8241915" cy="47480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222200"/>
            <a:ext cx="1204194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задача – качественное образование для всех и для каждого!</a:t>
            </a:r>
            <a:endParaRPr lang="ru-RU" sz="2000" b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22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0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7429" y="1380314"/>
            <a:ext cx="9808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Эффективность управления 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0592" y="2004859"/>
            <a:ext cx="5426446" cy="1415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Стратегическое планирование;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Эффективные коммуникации;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572770"/>
              </p:ext>
            </p:extLst>
          </p:nvPr>
        </p:nvGraphicFramePr>
        <p:xfrm>
          <a:off x="293370" y="3194793"/>
          <a:ext cx="1145317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2482"/>
                <a:gridCol w="2147455"/>
                <a:gridCol w="2036618"/>
                <a:gridCol w="203662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2014-2015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2015-2016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2016-2017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Педагоги пенсионного возраста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26,84%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28,44%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24,9%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Молодые специалисты (до 30 лет)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13,4%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15,7%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15,8%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Вакансии 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406244" y="202861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Проектное управление;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Мотивация.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9354" y="4841266"/>
            <a:ext cx="54264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Педкласс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Целевое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85252" y="4887313"/>
            <a:ext cx="72474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Поддержка молодых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специалистов;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профессионального роста;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0060" y="6193854"/>
            <a:ext cx="10739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– обеспечит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приток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закрепление педагогических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</a:t>
            </a:r>
          </a:p>
        </p:txBody>
      </p:sp>
    </p:spTree>
    <p:extLst>
      <p:ext uri="{BB962C8B-B14F-4D97-AF65-F5344CB8AC3E}">
        <p14:creationId xmlns:p14="http://schemas.microsoft.com/office/powerpoint/2010/main" val="182458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0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7429" y="1303040"/>
            <a:ext cx="98080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Конкурентоспособность </a:t>
            </a:r>
            <a:b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образовательной организации</a:t>
            </a:r>
            <a:endParaRPr lang="ru-RU" sz="3000" dirty="0">
              <a:solidFill>
                <a:srgbClr val="C0000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27538"/>
              </p:ext>
            </p:extLst>
          </p:nvPr>
        </p:nvGraphicFramePr>
        <p:xfrm>
          <a:off x="8312645" y="3164135"/>
          <a:ext cx="3585705" cy="259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587"/>
                <a:gridCol w="2431118"/>
              </a:tblGrid>
              <a:tr h="612867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Дифференциация результатов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663297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ДОУ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4,5 раз</a:t>
                      </a:r>
                    </a:p>
                  </a:txBody>
                  <a:tcPr anchor="ctr"/>
                </a:tc>
              </a:tr>
              <a:tr h="64677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ШКОЛЫ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4,4 раза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4677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УДО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1,6 раз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68704647"/>
              </p:ext>
            </p:extLst>
          </p:nvPr>
        </p:nvGraphicFramePr>
        <p:xfrm>
          <a:off x="184645" y="2335074"/>
          <a:ext cx="8128000" cy="4255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8068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-2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7429" y="1380314"/>
            <a:ext cx="9808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«Десятилетие детства»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439" y="2044826"/>
            <a:ext cx="1152797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Указ Президента Российской Федерации от 29.05.2017 г. № 240</a:t>
            </a:r>
          </a:p>
          <a:p>
            <a:pPr lvl="0" algn="ctr"/>
            <a:endParaRPr lang="ru-RU" sz="2800" b="1" dirty="0">
              <a:solidFill>
                <a:srgbClr val="7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800" b="1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«Об </a:t>
            </a:r>
            <a:r>
              <a:rPr lang="ru-RU" sz="2800" b="1" dirty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объявлении в Российской Федерации </a:t>
            </a:r>
            <a:endParaRPr lang="ru-RU" sz="2800" b="1" dirty="0" smtClean="0">
              <a:solidFill>
                <a:srgbClr val="7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800" b="1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Десятилетия детства»</a:t>
            </a:r>
            <a:endParaRPr lang="ru-RU" sz="2800" b="1" dirty="0">
              <a:solidFill>
                <a:srgbClr val="7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2800" b="1" dirty="0" smtClean="0">
              <a:solidFill>
                <a:srgbClr val="7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400" b="1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Вступил </a:t>
            </a:r>
            <a:r>
              <a:rPr lang="ru-RU" sz="2400" b="1" dirty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силу с 29 мая 2017 </a:t>
            </a:r>
            <a:r>
              <a:rPr lang="ru-RU" sz="2400" b="1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</a:p>
          <a:p>
            <a:pPr lvl="0" algn="ctr"/>
            <a:endParaRPr lang="ru-RU" sz="2400" b="1" dirty="0" smtClean="0">
              <a:solidFill>
                <a:srgbClr val="7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400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совершенствования  государственной  политики  в  сфере</a:t>
            </a:r>
          </a:p>
          <a:p>
            <a:pPr lvl="0" algn="ctr"/>
            <a:r>
              <a:rPr lang="ru-RU" sz="2400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защиты детства, учитывая результаты, достигнутые в ходе  реализации</a:t>
            </a:r>
          </a:p>
          <a:p>
            <a:pPr lvl="0" algn="ctr"/>
            <a:r>
              <a:rPr lang="ru-RU" sz="2400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Национальной   стратегии   действий   в    интересах    детей    </a:t>
            </a:r>
            <a:r>
              <a:rPr lang="ru-RU" sz="2400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2012 </a:t>
            </a:r>
            <a:r>
              <a:rPr lang="ru-RU" sz="2400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- 2017 годы</a:t>
            </a:r>
          </a:p>
        </p:txBody>
      </p:sp>
    </p:spTree>
    <p:extLst>
      <p:ext uri="{BB962C8B-B14F-4D97-AF65-F5344CB8AC3E}">
        <p14:creationId xmlns:p14="http://schemas.microsoft.com/office/powerpoint/2010/main" val="402923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8656147" y="3322147"/>
            <a:ext cx="6858000" cy="21370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0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058" y="1205093"/>
            <a:ext cx="9150314" cy="55688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28058" y="6288855"/>
            <a:ext cx="9150314" cy="4850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037711" y="6238990"/>
            <a:ext cx="3412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днем знаний!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7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8656147" y="3322147"/>
            <a:ext cx="6858000" cy="21370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0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4645" y="1265101"/>
            <a:ext cx="11674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712" y="2100837"/>
            <a:ext cx="9764870" cy="44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4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0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 –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равных 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1411" y="1255434"/>
            <a:ext cx="9808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Дошкольное образование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3335" y="1821521"/>
            <a:ext cx="55253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дошкольным образованием детей с 1,5 до 7 лет</a:t>
            </a:r>
            <a:endParaRPr lang="ru-RU" sz="2400" dirty="0">
              <a:solidFill>
                <a:srgbClr val="7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5003" y="2637496"/>
            <a:ext cx="4936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по городу Иваново;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66%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по России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3335" y="3386253"/>
            <a:ext cx="53006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Негосударственный сектор дошкольного образования</a:t>
            </a:r>
            <a:endParaRPr lang="ru-RU" sz="2400" b="1" dirty="0">
              <a:solidFill>
                <a:srgbClr val="7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3335" y="5529567"/>
            <a:ext cx="43349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ФГОС дошкольного образования</a:t>
            </a:r>
            <a:endParaRPr lang="ru-RU" sz="2400" dirty="0">
              <a:solidFill>
                <a:srgbClr val="7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5003" y="6355874"/>
            <a:ext cx="48615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  <a:endParaRPr lang="ru-RU" sz="20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3330" y="1907924"/>
            <a:ext cx="4974815" cy="38544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83948" y="5935752"/>
            <a:ext cx="590048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задача – создание развивающей образовательной среды</a:t>
            </a:r>
            <a:endParaRPr lang="ru-RU" sz="2000" b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140050484"/>
              </p:ext>
            </p:extLst>
          </p:nvPr>
        </p:nvGraphicFramePr>
        <p:xfrm>
          <a:off x="-218941" y="4140764"/>
          <a:ext cx="6212271" cy="1338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7613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15715" y="-2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 –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равных 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2172" y="1280941"/>
            <a:ext cx="9808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Общее образование: начальная школа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1050" y="2146178"/>
            <a:ext cx="54757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ФГОС начального общего образования</a:t>
            </a:r>
            <a:endParaRPr lang="ru-RU" sz="2400" dirty="0">
              <a:solidFill>
                <a:srgbClr val="7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5003" y="3009829"/>
            <a:ext cx="50507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7576" y="3989903"/>
            <a:ext cx="539493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знаний в 1-4 классах</a:t>
            </a:r>
            <a:endParaRPr lang="ru-RU" sz="2400" dirty="0">
              <a:solidFill>
                <a:srgbClr val="7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4645" y="5797110"/>
            <a:ext cx="114836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задача – максимальная эффективность обучения </a:t>
            </a:r>
            <a:endParaRPr lang="ru-RU" sz="2000" b="1" dirty="0" smtClean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максимальная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вовлеченность школьников в образовательный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"/>
          <a:stretch/>
        </p:blipFill>
        <p:spPr>
          <a:xfrm>
            <a:off x="5816464" y="2045425"/>
            <a:ext cx="5667966" cy="35932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25003" y="4527990"/>
            <a:ext cx="50507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63,6%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в 2015-2016 учебном году;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63%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2016-2017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учебном году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338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-2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1086" y="1388278"/>
            <a:ext cx="9808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Общее образование: основная школа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3303" y="2294750"/>
            <a:ext cx="539493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знаний в 5-9 классах</a:t>
            </a:r>
            <a:endParaRPr lang="ru-RU" sz="2400" dirty="0">
              <a:solidFill>
                <a:srgbClr val="7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0730" y="2832837"/>
            <a:ext cx="50507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42,9%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в 2015-2016 учебном году;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44,1%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2016-2017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учебном году</a:t>
            </a:r>
            <a:endParaRPr lang="ru-RU" sz="2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83303" y="3927399"/>
            <a:ext cx="58711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учреждений, показавших 100% результат </a:t>
            </a:r>
            <a:r>
              <a:rPr lang="ru-RU" sz="2400" b="1" dirty="0" err="1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обученности</a:t>
            </a:r>
            <a:r>
              <a:rPr lang="ru-RU" sz="24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ОГЭ</a:t>
            </a:r>
            <a:endParaRPr lang="ru-RU" sz="2400" dirty="0">
              <a:solidFill>
                <a:srgbClr val="7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50729" y="4854465"/>
            <a:ext cx="54368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школ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в 2015-2016  учебном году;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школ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2016-2017  учебном году</a:t>
            </a:r>
          </a:p>
          <a:p>
            <a:pPr lvl="0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(№№ 4, 21, 32, 67, Гармония)</a:t>
            </a:r>
            <a:endParaRPr lang="ru-RU" sz="2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83303" y="6102362"/>
            <a:ext cx="114836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задача – организация индивидуального подхода к учащимся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r="4709"/>
          <a:stretch/>
        </p:blipFill>
        <p:spPr>
          <a:xfrm>
            <a:off x="6335063" y="2031924"/>
            <a:ext cx="5331854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4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-53982" y="0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3590" y="1181021"/>
            <a:ext cx="9808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Общее образование: старшая школа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4645" y="2556985"/>
            <a:ext cx="63269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63%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выпускников 9-х классов продолжат обучение в 10-х классах</a:t>
            </a:r>
          </a:p>
          <a:p>
            <a:pPr lvl="0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84645" y="2063148"/>
            <a:ext cx="555212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Профильное обучение</a:t>
            </a:r>
            <a:endParaRPr lang="ru-RU" sz="2400" dirty="0">
              <a:solidFill>
                <a:srgbClr val="7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03673" y="2788935"/>
            <a:ext cx="1108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60,3%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674926"/>
              </p:ext>
            </p:extLst>
          </p:nvPr>
        </p:nvGraphicFramePr>
        <p:xfrm>
          <a:off x="218305" y="3500947"/>
          <a:ext cx="6269164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729"/>
                <a:gridCol w="2140173"/>
                <a:gridCol w="2290262"/>
              </a:tblGrid>
              <a:tr h="57876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Учебный год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Всего 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10-х классов  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Профильных классов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2015-2016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69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37</a:t>
                      </a:r>
                      <a:r>
                        <a:rPr lang="ru-RU" sz="2000" dirty="0" smtClean="0">
                          <a:solidFill>
                            <a:srgbClr val="8A0000"/>
                          </a:solidFill>
                          <a:latin typeface="Arial Black" panose="020B0A04020102020204" pitchFamily="34" charset="0"/>
                        </a:rPr>
                        <a:t> (53,6%)</a:t>
                      </a:r>
                      <a:endParaRPr lang="ru-RU" sz="2000" dirty="0">
                        <a:solidFill>
                          <a:srgbClr val="8A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2016-2017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68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41 </a:t>
                      </a:r>
                      <a:r>
                        <a:rPr lang="ru-RU" sz="2000" dirty="0" smtClean="0">
                          <a:solidFill>
                            <a:srgbClr val="8A0000"/>
                          </a:solidFill>
                          <a:latin typeface="Arial Black" panose="020B0A04020102020204" pitchFamily="34" charset="0"/>
                        </a:rPr>
                        <a:t>(60,3%)</a:t>
                      </a:r>
                      <a:endParaRPr lang="ru-RU" sz="2000" dirty="0">
                        <a:solidFill>
                          <a:srgbClr val="8A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2017-2018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74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47 </a:t>
                      </a:r>
                      <a:r>
                        <a:rPr lang="ru-RU" sz="2000" dirty="0" smtClean="0">
                          <a:solidFill>
                            <a:srgbClr val="8A0000"/>
                          </a:solidFill>
                          <a:latin typeface="Arial Black" panose="020B0A04020102020204" pitchFamily="34" charset="0"/>
                        </a:rPr>
                        <a:t>(63,5%)</a:t>
                      </a:r>
                      <a:endParaRPr lang="ru-RU" sz="2000" dirty="0">
                        <a:solidFill>
                          <a:srgbClr val="8A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383428" y="5616523"/>
            <a:ext cx="58185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88%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школьников профильных классов выбирают на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ЕГЭ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предмет по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профилю</a:t>
            </a:r>
          </a:p>
          <a:p>
            <a:pPr lvl="0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202017" y="5960238"/>
            <a:ext cx="57918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задача – обеспечить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конкурентоспособность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каждого ребенка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089" y="2194342"/>
            <a:ext cx="4797582" cy="348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9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-114751" y="-2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9200" y="1257592"/>
            <a:ext cx="9808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Работа с одаренными детьми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711932"/>
            <a:ext cx="114166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500" b="1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Участие во Всероссийской олимпиаде школьников </a:t>
            </a:r>
            <a:br>
              <a:rPr lang="ru-RU" sz="2500" b="1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b="1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(7-11 классов)</a:t>
            </a:r>
            <a:endParaRPr lang="ru-RU" sz="2500" dirty="0">
              <a:solidFill>
                <a:srgbClr val="700000"/>
              </a:solidFill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794888478"/>
              </p:ext>
            </p:extLst>
          </p:nvPr>
        </p:nvGraphicFramePr>
        <p:xfrm>
          <a:off x="-97971" y="2734182"/>
          <a:ext cx="11876314" cy="4047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727" y="2159479"/>
            <a:ext cx="2525203" cy="15445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9040" y="2582190"/>
            <a:ext cx="4857602" cy="247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3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0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7429" y="1380314"/>
            <a:ext cx="9808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Работа с одаренными детьми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6214" y="2294924"/>
            <a:ext cx="5521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 «Турнира </a:t>
            </a:r>
            <a:r>
              <a:rPr lang="ru-RU" sz="2400" b="1" dirty="0" err="1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Смешариков</a:t>
            </a:r>
            <a:r>
              <a:rPr lang="ru-RU" sz="24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dirty="0">
              <a:solidFill>
                <a:srgbClr val="7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0913" y="2868078"/>
            <a:ext cx="5056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обучающихся начальных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классов в 2015-2016 учебном году</a:t>
            </a:r>
            <a:endParaRPr lang="ru-RU" sz="20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7,1%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обучающихся начальных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классов в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2016-2017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учебном году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0456" y="4512823"/>
            <a:ext cx="5521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 взаимодействуют с ЦРДО</a:t>
            </a:r>
            <a:endParaRPr lang="ru-RU" sz="2400" dirty="0">
              <a:solidFill>
                <a:srgbClr val="7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0913" y="5009793"/>
            <a:ext cx="4760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(57%)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организаций общего образования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6023" y="2226706"/>
            <a:ext cx="6099063" cy="382461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1202" y="6177991"/>
            <a:ext cx="11909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задача –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сопровождение и развитие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талантов</a:t>
            </a:r>
            <a:endParaRPr lang="ru-RU" sz="2000" b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16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1" y="-2"/>
            <a:ext cx="1231085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5" y="265177"/>
            <a:ext cx="812882" cy="10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8058" y="366990"/>
            <a:ext cx="10156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система образования – территория равных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возможностей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7429" y="1251524"/>
            <a:ext cx="9808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Сетевое взаимодействие</a:t>
            </a:r>
            <a:endParaRPr lang="ru-RU" sz="3000" dirty="0">
              <a:solidFill>
                <a:srgbClr val="C00000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672925293"/>
              </p:ext>
            </p:extLst>
          </p:nvPr>
        </p:nvGraphicFramePr>
        <p:xfrm>
          <a:off x="-600971" y="1882796"/>
          <a:ext cx="11744119" cy="4923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Дуга 7"/>
          <p:cNvSpPr/>
          <p:nvPr/>
        </p:nvSpPr>
        <p:spPr>
          <a:xfrm rot="19087948">
            <a:off x="3068711" y="2113464"/>
            <a:ext cx="2002381" cy="1661147"/>
          </a:xfrm>
          <a:prstGeom prst="arc">
            <a:avLst>
              <a:gd name="adj1" fmla="val 16200000"/>
              <a:gd name="adj2" fmla="val 2128708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>
            <a:off x="764522" y="4663419"/>
            <a:ext cx="3949147" cy="176192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уга 16"/>
          <p:cNvSpPr/>
          <p:nvPr/>
        </p:nvSpPr>
        <p:spPr>
          <a:xfrm>
            <a:off x="5426493" y="1929629"/>
            <a:ext cx="3651786" cy="3735201"/>
          </a:xfrm>
          <a:prstGeom prst="arc">
            <a:avLst>
              <a:gd name="adj1" fmla="val 13928021"/>
              <a:gd name="adj2" fmla="val 2070832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уга 17"/>
          <p:cNvSpPr/>
          <p:nvPr/>
        </p:nvSpPr>
        <p:spPr>
          <a:xfrm rot="18729622">
            <a:off x="1179497" y="2181295"/>
            <a:ext cx="4610637" cy="3817570"/>
          </a:xfrm>
          <a:prstGeom prst="arc">
            <a:avLst>
              <a:gd name="adj1" fmla="val 14746930"/>
              <a:gd name="adj2" fmla="val 2108329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уга 18"/>
          <p:cNvSpPr/>
          <p:nvPr/>
        </p:nvSpPr>
        <p:spPr>
          <a:xfrm rot="9851252">
            <a:off x="3990870" y="5599151"/>
            <a:ext cx="1931831" cy="856191"/>
          </a:xfrm>
          <a:prstGeom prst="arc">
            <a:avLst>
              <a:gd name="adj1" fmla="val 18841850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/>
          <p:cNvSpPr/>
          <p:nvPr/>
        </p:nvSpPr>
        <p:spPr>
          <a:xfrm rot="9851252">
            <a:off x="6133709" y="5547634"/>
            <a:ext cx="1931831" cy="856191"/>
          </a:xfrm>
          <a:prstGeom prst="arc">
            <a:avLst>
              <a:gd name="adj1" fmla="val 17031015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207616" y="2794715"/>
            <a:ext cx="252349" cy="2446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6207618" y="3868626"/>
            <a:ext cx="943526" cy="2133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910769" y="3868626"/>
            <a:ext cx="648348" cy="2029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069901" y="2688035"/>
            <a:ext cx="447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Дуга 29"/>
          <p:cNvSpPr/>
          <p:nvPr/>
        </p:nvSpPr>
        <p:spPr>
          <a:xfrm rot="3877260" flipV="1">
            <a:off x="1379524" y="4543410"/>
            <a:ext cx="1757377" cy="1458239"/>
          </a:xfrm>
          <a:prstGeom prst="arc">
            <a:avLst>
              <a:gd name="adj1" fmla="val 16200000"/>
              <a:gd name="adj2" fmla="val 2149329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932269" y="5631495"/>
            <a:ext cx="42597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Главная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–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развитие </a:t>
            </a:r>
            <a: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сетевых образовательных </a:t>
            </a:r>
            <a:r>
              <a:rPr lang="ru-RU" sz="2000" b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lang="ru-RU" sz="2000" b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00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олочное стекло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5021</TotalTime>
  <Words>1074</Words>
  <Application>Microsoft Office PowerPoint</Application>
  <PresentationFormat>Широкоэкранный</PresentationFormat>
  <Paragraphs>295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Impact</vt:lpstr>
      <vt:lpstr>Главное мероприятие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Алёнушка</dc:creator>
  <cp:lastModifiedBy>media</cp:lastModifiedBy>
  <cp:revision>373</cp:revision>
  <cp:lastPrinted>2015-08-26T15:33:49Z</cp:lastPrinted>
  <dcterms:created xsi:type="dcterms:W3CDTF">2015-08-22T08:38:37Z</dcterms:created>
  <dcterms:modified xsi:type="dcterms:W3CDTF">2017-08-30T06:37:35Z</dcterms:modified>
</cp:coreProperties>
</file>