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81" r:id="rId4"/>
    <p:sldId id="282" r:id="rId5"/>
    <p:sldId id="257" r:id="rId6"/>
    <p:sldId id="275" r:id="rId7"/>
    <p:sldId id="259" r:id="rId8"/>
    <p:sldId id="260" r:id="rId9"/>
    <p:sldId id="261" r:id="rId10"/>
    <p:sldId id="262" r:id="rId11"/>
    <p:sldId id="263" r:id="rId12"/>
    <p:sldId id="264" r:id="rId13"/>
    <p:sldId id="258" r:id="rId14"/>
    <p:sldId id="283" r:id="rId15"/>
    <p:sldId id="284" r:id="rId16"/>
    <p:sldId id="269" r:id="rId17"/>
    <p:sldId id="278" r:id="rId18"/>
    <p:sldId id="271" r:id="rId19"/>
    <p:sldId id="279" r:id="rId20"/>
    <p:sldId id="273" r:id="rId21"/>
    <p:sldId id="280" r:id="rId22"/>
    <p:sldId id="265" r:id="rId23"/>
    <p:sldId id="266" r:id="rId24"/>
    <p:sldId id="26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38" autoAdjust="0"/>
    <p:restoredTop sz="94660"/>
  </p:normalViewPr>
  <p:slideViewPr>
    <p:cSldViewPr>
      <p:cViewPr varScale="1">
        <p:scale>
          <a:sx n="88" d="100"/>
          <a:sy n="88" d="100"/>
        </p:scale>
        <p:origin x="111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44</c:v>
                </c:pt>
                <c:pt idx="1">
                  <c:v>65</c:v>
                </c:pt>
                <c:pt idx="2">
                  <c:v>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5071248"/>
        <c:axId val="235071632"/>
        <c:axId val="0"/>
      </c:bar3DChart>
      <c:catAx>
        <c:axId val="235071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5071632"/>
        <c:crosses val="autoZero"/>
        <c:auto val="1"/>
        <c:lblAlgn val="ctr"/>
        <c:lblOffset val="100"/>
        <c:noMultiLvlLbl val="0"/>
      </c:catAx>
      <c:valAx>
        <c:axId val="2350716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50712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2016 год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55</c:v>
                </c:pt>
                <c:pt idx="1">
                  <c:v>18</c:v>
                </c:pt>
                <c:pt idx="2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5477176"/>
        <c:axId val="235477560"/>
        <c:axId val="0"/>
      </c:bar3DChart>
      <c:catAx>
        <c:axId val="235477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5477560"/>
        <c:crosses val="autoZero"/>
        <c:auto val="1"/>
        <c:lblAlgn val="ctr"/>
        <c:lblOffset val="100"/>
        <c:noMultiLvlLbl val="0"/>
      </c:catAx>
      <c:valAx>
        <c:axId val="2354775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54771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18</c:v>
                </c:pt>
                <c:pt idx="2">
                  <c:v>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5518872"/>
        <c:axId val="235541112"/>
        <c:axId val="0"/>
      </c:bar3DChart>
      <c:catAx>
        <c:axId val="235518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5541112"/>
        <c:crosses val="autoZero"/>
        <c:auto val="1"/>
        <c:lblAlgn val="ctr"/>
        <c:lblOffset val="100"/>
        <c:noMultiLvlLbl val="0"/>
      </c:catAx>
      <c:valAx>
        <c:axId val="235541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55188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</c:v>
                </c:pt>
                <c:pt idx="1">
                  <c:v>11</c:v>
                </c:pt>
                <c:pt idx="2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5613656"/>
        <c:axId val="235571872"/>
        <c:axId val="0"/>
      </c:bar3DChart>
      <c:catAx>
        <c:axId val="235613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5571872"/>
        <c:crosses val="autoZero"/>
        <c:auto val="1"/>
        <c:lblAlgn val="ctr"/>
        <c:lblOffset val="100"/>
        <c:noMultiLvlLbl val="0"/>
      </c:catAx>
      <c:valAx>
        <c:axId val="235571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56136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</c:v>
                </c:pt>
                <c:pt idx="1">
                  <c:v>15</c:v>
                </c:pt>
                <c:pt idx="2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3361008"/>
        <c:axId val="203361400"/>
        <c:axId val="0"/>
      </c:bar3DChart>
      <c:catAx>
        <c:axId val="2033610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03361400"/>
        <c:crosses val="autoZero"/>
        <c:auto val="1"/>
        <c:lblAlgn val="ctr"/>
        <c:lblOffset val="100"/>
        <c:noMultiLvlLbl val="0"/>
      </c:catAx>
      <c:valAx>
        <c:axId val="2033614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33610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</c:v>
                </c:pt>
                <c:pt idx="1">
                  <c:v>8</c:v>
                </c:pt>
                <c:pt idx="2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5239720"/>
        <c:axId val="235240112"/>
        <c:axId val="0"/>
      </c:bar3DChart>
      <c:catAx>
        <c:axId val="2352397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5240112"/>
        <c:crosses val="autoZero"/>
        <c:auto val="1"/>
        <c:lblAlgn val="ctr"/>
        <c:lblOffset val="100"/>
        <c:noMultiLvlLbl val="0"/>
      </c:catAx>
      <c:valAx>
        <c:axId val="235240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52397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</c:v>
                </c:pt>
                <c:pt idx="1">
                  <c:v>8</c:v>
                </c:pt>
                <c:pt idx="2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5240896"/>
        <c:axId val="235241288"/>
        <c:axId val="0"/>
      </c:bar3DChart>
      <c:catAx>
        <c:axId val="2352408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5241288"/>
        <c:crosses val="autoZero"/>
        <c:auto val="1"/>
        <c:lblAlgn val="ctr"/>
        <c:lblOffset val="100"/>
        <c:noMultiLvlLbl val="0"/>
      </c:catAx>
      <c:valAx>
        <c:axId val="235241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52408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9Б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336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dirty="0">
                        <a:solidFill>
                          <a:schemeClr val="tx1"/>
                        </a:solidFill>
                        <a:latin typeface="Arial Black" pitchFamily="34" charset="0"/>
                      </a:rPr>
                      <a:t>3</a:t>
                    </a:r>
                    <a:r>
                      <a:rPr lang="ru-RU" sz="2000" b="1" dirty="0" smtClean="0">
                        <a:solidFill>
                          <a:schemeClr val="tx1"/>
                        </a:solidFill>
                        <a:latin typeface="Arial Black" pitchFamily="34" charset="0"/>
                      </a:rPr>
                      <a:t>место</a:t>
                    </a:r>
                    <a:endParaRPr lang="en-US" sz="2000" b="1" dirty="0">
                      <a:solidFill>
                        <a:schemeClr val="tx1"/>
                      </a:solidFill>
                      <a:latin typeface="Arial Black" pitchFamily="34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291666666666666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>
                        <a:solidFill>
                          <a:schemeClr val="tx1"/>
                        </a:solidFill>
                        <a:latin typeface="Arial Black" pitchFamily="34" charset="0"/>
                      </a:rPr>
                      <a:t>2</a:t>
                    </a:r>
                    <a:r>
                      <a:rPr lang="ru-RU" sz="2000" b="1" dirty="0">
                        <a:solidFill>
                          <a:schemeClr val="tx1"/>
                        </a:solidFill>
                        <a:latin typeface="Arial Black" pitchFamily="34" charset="0"/>
                      </a:rPr>
                      <a:t>место </a:t>
                    </a:r>
                    <a:endParaRPr lang="en-US" sz="2000" b="1" dirty="0">
                      <a:solidFill>
                        <a:schemeClr val="tx1"/>
                      </a:solidFill>
                      <a:latin typeface="Arial Black" pitchFamily="34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708333333333333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dirty="0">
                        <a:solidFill>
                          <a:schemeClr val="tx1"/>
                        </a:solidFill>
                        <a:latin typeface="Arial Black" pitchFamily="34" charset="0"/>
                      </a:rPr>
                      <a:t>1</a:t>
                    </a:r>
                    <a:r>
                      <a:rPr lang="ru-RU" sz="2000" b="1" dirty="0" smtClean="0">
                        <a:solidFill>
                          <a:schemeClr val="tx1"/>
                        </a:solidFill>
                        <a:latin typeface="Arial Black" pitchFamily="34" charset="0"/>
                      </a:rPr>
                      <a:t>место</a:t>
                    </a:r>
                    <a:endParaRPr lang="en-US" sz="2000" b="1" dirty="0">
                      <a:solidFill>
                        <a:schemeClr val="tx1"/>
                      </a:solidFill>
                      <a:latin typeface="Arial Black" pitchFamily="34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tx1"/>
                    </a:solidFill>
                    <a:latin typeface="Arial Black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5242072"/>
        <c:axId val="235242464"/>
        <c:axId val="0"/>
      </c:bar3DChart>
      <c:catAx>
        <c:axId val="235242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5242464"/>
        <c:crosses val="autoZero"/>
        <c:auto val="1"/>
        <c:lblAlgn val="ctr"/>
        <c:lblOffset val="100"/>
        <c:noMultiLvlLbl val="0"/>
      </c:catAx>
      <c:valAx>
        <c:axId val="23524246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352420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CDC9C-6DE1-4074-9991-7A4453D6FFC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088CC-B865-4EDB-8397-F7E9D72FE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CDC9C-6DE1-4074-9991-7A4453D6FFC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088CC-B865-4EDB-8397-F7E9D72FE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CDC9C-6DE1-4074-9991-7A4453D6FFC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088CC-B865-4EDB-8397-F7E9D72FE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CDC9C-6DE1-4074-9991-7A4453D6FFC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088CC-B865-4EDB-8397-F7E9D72FE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CDC9C-6DE1-4074-9991-7A4453D6FFC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088CC-B865-4EDB-8397-F7E9D72FE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CDC9C-6DE1-4074-9991-7A4453D6FFC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088CC-B865-4EDB-8397-F7E9D72FE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CDC9C-6DE1-4074-9991-7A4453D6FFC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088CC-B865-4EDB-8397-F7E9D72FE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CDC9C-6DE1-4074-9991-7A4453D6FFC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088CC-B865-4EDB-8397-F7E9D72FE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CDC9C-6DE1-4074-9991-7A4453D6FFC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088CC-B865-4EDB-8397-F7E9D72FE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CDC9C-6DE1-4074-9991-7A4453D6FFC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088CC-B865-4EDB-8397-F7E9D72FE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CDC9C-6DE1-4074-9991-7A4453D6FFC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088CC-B865-4EDB-8397-F7E9D72FE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CDC9C-6DE1-4074-9991-7A4453D6FFC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088CC-B865-4EDB-8397-F7E9D72FE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51520" y="-171400"/>
            <a:ext cx="8343872" cy="280831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9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Золотой ребёнок» -традиционный праздник </a:t>
            </a:r>
            <a:br>
              <a:rPr lang="ru-RU" sz="49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«СШ №35»</a:t>
            </a:r>
            <a:endParaRPr lang="ru-RU" sz="49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G:\Золотой ребёнок - 2015\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69782" y="2636912"/>
            <a:ext cx="5772038" cy="4171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Лучший художник</a:t>
            </a:r>
            <a:endParaRPr lang="ru-RU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призовых мест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мероприятиях художественного направления муниципального, регионального, всероссийского и международного уровней за текущий учебный год.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  <p:pic>
        <p:nvPicPr>
          <p:cNvPr id="3074" name="Picture 2" descr="G:\Золотой ребёнок - 2015\DSCN2048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67031" y="4221088"/>
            <a:ext cx="7747079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0972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317" y="190499"/>
            <a:ext cx="8712968" cy="1143000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Победитель </a:t>
            </a:r>
            <a:r>
              <a:rPr lang="ru-RU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интеллектуальных игр</a:t>
            </a:r>
            <a:endParaRPr lang="ru-RU" sz="40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08520" y="1124744"/>
            <a:ext cx="5256584" cy="5400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призовых мест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мероприятиях интеллектуально-развивающего направления (интеллектуальные игры) муниципального, регионального и всероссийского уровней за текущий учебный год.</a:t>
            </a:r>
          </a:p>
          <a:p>
            <a:pPr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  <p:pic>
        <p:nvPicPr>
          <p:cNvPr id="6146" name="Picture 2" descr="G:\Золотой ребёнок - 2011\DSC08559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76056" y="1340768"/>
            <a:ext cx="3850495" cy="533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12575" y="274638"/>
            <a:ext cx="10441160" cy="1570186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Лучший автор </a:t>
            </a:r>
            <a:r>
              <a:rPr lang="ru-RU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научно, учебно-исследовательской работы, проекта</a:t>
            </a:r>
            <a:endParaRPr lang="ru-RU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248472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призовых мест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участие в научно-практических конференциях различных направлений деятельности муниципального, регионального и всероссийского уровней за текущий учебный год.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«ЗОЛОТОЙ КЛАСС»</a:t>
            </a:r>
            <a:endParaRPr lang="ru-RU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10400" b="1" dirty="0" smtClean="0">
                <a:latin typeface="Times New Roman" pitchFamily="18" charset="0"/>
                <a:cs typeface="Times New Roman" pitchFamily="18" charset="0"/>
              </a:rPr>
              <a:t>-количество </a:t>
            </a:r>
            <a:r>
              <a:rPr lang="ru-RU" sz="10400" b="1" dirty="0">
                <a:latin typeface="Times New Roman" pitchFamily="18" charset="0"/>
                <a:cs typeface="Times New Roman" pitchFamily="18" charset="0"/>
              </a:rPr>
              <a:t>коллективных призовых мест в </a:t>
            </a:r>
            <a:r>
              <a:rPr lang="ru-RU" sz="10400" b="1" dirty="0" smtClean="0">
                <a:latin typeface="Times New Roman" pitchFamily="18" charset="0"/>
                <a:cs typeface="Times New Roman" pitchFamily="18" charset="0"/>
              </a:rPr>
              <a:t>      общешкольных мероприятиях </a:t>
            </a:r>
            <a:r>
              <a:rPr lang="ru-RU" sz="10400" b="1" dirty="0">
                <a:latin typeface="Times New Roman" pitchFamily="18" charset="0"/>
                <a:cs typeface="Times New Roman" pitchFamily="18" charset="0"/>
              </a:rPr>
              <a:t>в течение текущего учебного года согласно рейтингу результативности классных коллективов;</a:t>
            </a:r>
          </a:p>
          <a:p>
            <a:pPr marL="0" indent="0">
              <a:buNone/>
            </a:pPr>
            <a:r>
              <a:rPr lang="ru-RU" sz="10400" b="1" dirty="0" smtClean="0">
                <a:latin typeface="Times New Roman" pitchFamily="18" charset="0"/>
                <a:cs typeface="Times New Roman" pitchFamily="18" charset="0"/>
              </a:rPr>
              <a:t>-отсутствие </a:t>
            </a:r>
            <a:r>
              <a:rPr lang="ru-RU" sz="10400" b="1" dirty="0">
                <a:latin typeface="Times New Roman" pitchFamily="18" charset="0"/>
                <a:cs typeface="Times New Roman" pitchFamily="18" charset="0"/>
              </a:rPr>
              <a:t>в классном коллективе неуспевающих учащихся по итогам учебного года (кроме классных коллективов с </a:t>
            </a:r>
            <a:r>
              <a:rPr lang="ru-RU" sz="10400" b="1" dirty="0" err="1">
                <a:latin typeface="Times New Roman" pitchFamily="18" charset="0"/>
                <a:cs typeface="Times New Roman" pitchFamily="18" charset="0"/>
              </a:rPr>
              <a:t>безотметочной</a:t>
            </a:r>
            <a:r>
              <a:rPr lang="ru-RU" sz="10400" b="1" dirty="0">
                <a:latin typeface="Times New Roman" pitchFamily="18" charset="0"/>
                <a:cs typeface="Times New Roman" pitchFamily="18" charset="0"/>
              </a:rPr>
              <a:t> системой оценки знаний);</a:t>
            </a:r>
          </a:p>
          <a:p>
            <a:pPr marL="0" indent="0">
              <a:buNone/>
            </a:pPr>
            <a:r>
              <a:rPr lang="ru-RU" sz="10400" b="1" dirty="0" smtClean="0">
                <a:latin typeface="Times New Roman" pitchFamily="18" charset="0"/>
                <a:cs typeface="Times New Roman" pitchFamily="18" charset="0"/>
              </a:rPr>
              <a:t>-качество </a:t>
            </a:r>
            <a:r>
              <a:rPr lang="ru-RU" sz="10400" b="1" dirty="0">
                <a:latin typeface="Times New Roman" pitchFamily="18" charset="0"/>
                <a:cs typeface="Times New Roman" pitchFamily="18" charset="0"/>
              </a:rPr>
              <a:t>знаний по итогам учебного года составляет не менее 45% (кроме классных коллективов с </a:t>
            </a:r>
            <a:r>
              <a:rPr lang="ru-RU" sz="10400" b="1" dirty="0" err="1">
                <a:latin typeface="Times New Roman" pitchFamily="18" charset="0"/>
                <a:cs typeface="Times New Roman" pitchFamily="18" charset="0"/>
              </a:rPr>
              <a:t>безотметочной</a:t>
            </a:r>
            <a:r>
              <a:rPr lang="ru-RU" sz="10400" b="1" dirty="0">
                <a:latin typeface="Times New Roman" pitchFamily="18" charset="0"/>
                <a:cs typeface="Times New Roman" pitchFamily="18" charset="0"/>
              </a:rPr>
              <a:t> системой оценки знаний).</a:t>
            </a:r>
          </a:p>
          <a:p>
            <a:pPr marL="0" indent="0">
              <a:buNone/>
            </a:pPr>
            <a:r>
              <a:rPr lang="ru-RU" sz="10400" b="1" dirty="0" smtClean="0">
                <a:latin typeface="Times New Roman" pitchFamily="18" charset="0"/>
                <a:cs typeface="Times New Roman" pitchFamily="18" charset="0"/>
              </a:rPr>
              <a:t>-успеваемость </a:t>
            </a:r>
            <a:r>
              <a:rPr lang="ru-RU" sz="10400" b="1" dirty="0">
                <a:latin typeface="Times New Roman" pitchFamily="18" charset="0"/>
                <a:cs typeface="Times New Roman" pitchFamily="18" charset="0"/>
              </a:rPr>
              <a:t>классного коллектива составляет не </a:t>
            </a:r>
            <a:r>
              <a:rPr lang="ru-RU" sz="10400" b="1" dirty="0" smtClean="0">
                <a:latin typeface="Times New Roman" pitchFamily="18" charset="0"/>
                <a:cs typeface="Times New Roman" pitchFamily="18" charset="0"/>
              </a:rPr>
              <a:t>     ниже </a:t>
            </a:r>
            <a:r>
              <a:rPr lang="ru-RU" sz="10400" b="1" dirty="0">
                <a:latin typeface="Times New Roman" pitchFamily="18" charset="0"/>
                <a:cs typeface="Times New Roman" pitchFamily="18" charset="0"/>
              </a:rPr>
              <a:t>100% (кроме классных коллективов с </a:t>
            </a:r>
            <a:r>
              <a:rPr lang="ru-RU" sz="10400" b="1" dirty="0" err="1">
                <a:latin typeface="Times New Roman" pitchFamily="18" charset="0"/>
                <a:cs typeface="Times New Roman" pitchFamily="18" charset="0"/>
              </a:rPr>
              <a:t>безотметочной</a:t>
            </a:r>
            <a:r>
              <a:rPr lang="ru-RU" sz="10400" b="1" dirty="0">
                <a:latin typeface="Times New Roman" pitchFamily="18" charset="0"/>
                <a:cs typeface="Times New Roman" pitchFamily="18" charset="0"/>
              </a:rPr>
              <a:t> системы оценки знаний).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2545" y="16559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00CC"/>
                </a:solidFill>
              </a:rPr>
              <a:t> </a:t>
            </a:r>
            <a:r>
              <a:rPr lang="ru-RU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«Золотой родитель»</a:t>
            </a:r>
            <a:endParaRPr lang="ru-RU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5674" y="1628800"/>
            <a:ext cx="5183738" cy="452596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-активное участие в организации воспитательного процесса класса и школы</a:t>
            </a:r>
          </a:p>
          <a:p>
            <a:pPr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-помощь администрации школы в материально-техническом обеспечении учебного процесса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G:\Золотой ребёнок - 2011\DSC08617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895234" y="1772816"/>
            <a:ext cx="4011863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«Золотой выпускник»</a:t>
            </a:r>
            <a:endParaRPr lang="ru-RU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6203032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аличие Золотой или Серебряной медали по окончании школы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-достойное место в рейтинге ВУЗа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-активное содействие в организации внеурочной деятельности обучающихся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G:\Золотой ребёнок - 2015\DSCN2047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444208" y="1114656"/>
            <a:ext cx="2112493" cy="5258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премии «Золотой ребёнок»</a:t>
            </a:r>
            <a:br>
              <a:rPr lang="ru-RU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Номинация-</a:t>
            </a:r>
            <a:r>
              <a:rPr lang="ru-RU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отличник</a:t>
            </a:r>
            <a:r>
              <a:rPr lang="ru-RU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785926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dirty="0" smtClean="0"/>
              <a:t>2014 год-44 человека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2015 год-65 человек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2016 год-70 человек</a:t>
            </a:r>
            <a:endParaRPr lang="ru-RU" sz="2800" dirty="0"/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254708733"/>
              </p:ext>
            </p:extLst>
          </p:nvPr>
        </p:nvGraphicFramePr>
        <p:xfrm>
          <a:off x="2771800" y="2979768"/>
          <a:ext cx="5881686" cy="3857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85794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премии «Золотой ребёнок» </a:t>
            </a:r>
            <a:br>
              <a:rPr lang="ru-RU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Номинация-</a:t>
            </a:r>
            <a:r>
              <a:rPr lang="ru-RU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победители</a:t>
            </a:r>
            <a:r>
              <a:rPr lang="ru-RU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предметных олимпиад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2800" dirty="0"/>
              <a:t>2014 </a:t>
            </a:r>
            <a:r>
              <a:rPr lang="ru-RU" sz="2800" dirty="0" smtClean="0"/>
              <a:t>год-55 </a:t>
            </a:r>
            <a:r>
              <a:rPr lang="ru-RU" sz="2800" dirty="0"/>
              <a:t>человек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/>
              <a:t>2015 </a:t>
            </a:r>
            <a:r>
              <a:rPr lang="ru-RU" sz="2800" dirty="0" smtClean="0"/>
              <a:t>год-18 </a:t>
            </a:r>
            <a:r>
              <a:rPr lang="ru-RU" sz="2800" dirty="0"/>
              <a:t>человека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/>
              <a:t>2016 </a:t>
            </a:r>
            <a:r>
              <a:rPr lang="ru-RU" sz="2800" dirty="0" smtClean="0"/>
              <a:t>год-22 </a:t>
            </a:r>
            <a:r>
              <a:rPr lang="ru-RU" sz="2800" dirty="0"/>
              <a:t>человек</a:t>
            </a: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3405190" y="3000372"/>
          <a:ext cx="5738810" cy="3857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Рисунок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2" y="571480"/>
            <a:ext cx="9015418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премии «Золотой ребёнок» </a:t>
            </a:r>
            <a:br>
              <a:rPr lang="ru-RU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</a:t>
            </a:r>
            <a:r>
              <a:rPr lang="ru-RU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-лучший</a:t>
            </a:r>
            <a:r>
              <a:rPr lang="ru-RU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 научной работы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dirty="0" smtClean="0"/>
              <a:t>2014 год-1 человек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2015 год-18 человек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2016 год-37 человек</a:t>
            </a:r>
            <a:endParaRPr lang="ru-RU" sz="2800" dirty="0"/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86116" y="2786058"/>
          <a:ext cx="5857884" cy="4071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259632" y="214290"/>
            <a:ext cx="690317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премии «Золотой ребёнок»</a:t>
            </a:r>
            <a:endParaRPr lang="ru-RU" sz="32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</a:t>
            </a:r>
            <a:r>
              <a:rPr lang="ru-RU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-лучший</a:t>
            </a:r>
            <a:r>
              <a:rPr lang="ru-RU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художник</a:t>
            </a:r>
            <a:endParaRPr lang="ru-RU" sz="3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571612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dirty="0" smtClean="0"/>
              <a:t>2014 год-10 человек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2015 год-11 человек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2016 год-13 человек</a:t>
            </a:r>
            <a:endParaRPr lang="ru-RU" sz="2800" dirty="0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2714612" y="2714620"/>
          <a:ext cx="6429388" cy="4143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1052736"/>
            <a:ext cx="6014472" cy="453650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9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Золотой ребёнок» -традиционный праздник, на котором подводятся итоги урочный и внеурочной деятельности.</a:t>
            </a:r>
            <a:br>
              <a:rPr lang="ru-RU" sz="49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9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G:\Золотой ребёнок - 2011\DSC08483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084377" y="1074440"/>
            <a:ext cx="2736436" cy="4874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137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Рисунок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655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6752" y="404664"/>
            <a:ext cx="8658196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премии «Золотой ребёнок» </a:t>
            </a:r>
            <a:br>
              <a:rPr lang="ru-RU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</a:t>
            </a:r>
            <a:r>
              <a:rPr lang="ru-RU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-Лучший</a:t>
            </a:r>
            <a:r>
              <a:rPr lang="ru-RU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спортсмен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dirty="0" smtClean="0"/>
              <a:t>2014 год-7 человек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2015 год-15 человек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2016 год-17 человек</a:t>
            </a:r>
            <a:endParaRPr lang="ru-RU" sz="2800" dirty="0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3048000" y="2794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11603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64162" y="214290"/>
            <a:ext cx="699614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премии «Золотой ребёнок» </a:t>
            </a:r>
            <a:br>
              <a:rPr lang="ru-RU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Номинация-</a:t>
            </a:r>
            <a:r>
              <a:rPr lang="ru-RU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 школы</a:t>
            </a:r>
            <a:endParaRPr lang="ru-RU" sz="3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1428736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dirty="0" smtClean="0"/>
              <a:t>2014 год-6 человек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 2015 год-8 человек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 2016 год-12 человек</a:t>
            </a:r>
            <a:endParaRPr lang="ru-RU" sz="2800" dirty="0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3048000" y="2794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6868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премии «Золотой ребёнок» </a:t>
            </a:r>
            <a:br>
              <a:rPr lang="ru-RU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Номинация-</a:t>
            </a:r>
            <a:r>
              <a:rPr lang="ru-RU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Золотой класс</a:t>
            </a:r>
            <a:endParaRPr lang="ru-RU" sz="3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2014 год-5 классов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2015 год-8 классов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2016 год-9 классов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3048000" y="2794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классный коллектив становится победителем?</a:t>
            </a:r>
            <a:endParaRPr lang="ru-RU" sz="3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 идёт к своей победе не один год. Например, классный коллектив 9Б класс</a:t>
            </a:r>
            <a:r>
              <a:rPr lang="ru-RU" dirty="0" smtClean="0"/>
              <a:t>а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647393119"/>
              </p:ext>
            </p:extLst>
          </p:nvPr>
        </p:nvGraphicFramePr>
        <p:xfrm>
          <a:off x="3048000" y="2794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98" y="-1222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Стимулирование учителей</a:t>
            </a:r>
            <a:endParaRPr lang="ru-RU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критериальную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составляющую оплаты труда педагога входит критерий «Золотой класс» (5 баллов)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 descr="G:\Золотой ребёнок - 2015\DSCN2135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5615" y="3356251"/>
            <a:ext cx="7161405" cy="3454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00CC"/>
                </a:solidFill>
                <a:latin typeface="Comic Sans MS" pitchFamily="66" charset="0"/>
              </a:rPr>
              <a:t>Традиции праздника.</a:t>
            </a:r>
            <a:endParaRPr lang="ru-RU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Более 20 лет все участники образовательного процесса ждут с нетерпением последней декады мая. Именно в эти дни дети, родители и учителя встречаются во дворце культуры и подводят итоги своей работы за учебный год.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Рисунок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11603" cy="6858000"/>
          </a:xfrm>
          <a:prstGeom prst="rect">
            <a:avLst/>
          </a:prstGeom>
        </p:spPr>
      </p:pic>
      <p:sp>
        <p:nvSpPr>
          <p:cNvPr id="11" name="Овал 10"/>
          <p:cNvSpPr/>
          <p:nvPr/>
        </p:nvSpPr>
        <p:spPr>
          <a:xfrm>
            <a:off x="0" y="2500306"/>
            <a:ext cx="3286148" cy="142876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Comic Sans MS" pitchFamily="66" charset="0"/>
              </a:rPr>
              <a:t>«Золотой ребёнок»</a:t>
            </a:r>
            <a:endParaRPr lang="ru-RU" sz="2400" dirty="0">
              <a:latin typeface="Comic Sans MS" pitchFamily="66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857852" y="2500306"/>
            <a:ext cx="3286148" cy="121444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Comic Sans MS" pitchFamily="66" charset="0"/>
              </a:rPr>
              <a:t>«Золотой класс»</a:t>
            </a:r>
            <a:endParaRPr lang="ru-RU" sz="2400" dirty="0">
              <a:latin typeface="Comic Sans MS" pitchFamily="66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14414" y="4500570"/>
            <a:ext cx="3286148" cy="150019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Comic Sans MS" pitchFamily="66" charset="0"/>
              </a:rPr>
              <a:t>«Золотой родитель»</a:t>
            </a:r>
            <a:endParaRPr lang="ru-RU" sz="2400" dirty="0">
              <a:latin typeface="Comic Sans MS" pitchFamily="66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5000628" y="4572008"/>
            <a:ext cx="3571900" cy="142876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Comic Sans MS" pitchFamily="66" charset="0"/>
              </a:rPr>
              <a:t>«Золотой выпускник»</a:t>
            </a:r>
            <a:endParaRPr lang="ru-RU" sz="2400" dirty="0">
              <a:latin typeface="Comic Sans MS" pitchFamily="66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 rot="2688931">
            <a:off x="2217359" y="1265483"/>
            <a:ext cx="538529" cy="1446300"/>
          </a:xfrm>
          <a:prstGeom prst="downArrow">
            <a:avLst>
              <a:gd name="adj1" fmla="val 43436"/>
              <a:gd name="adj2" fmla="val 5000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rot="1091287">
            <a:off x="3390634" y="1579193"/>
            <a:ext cx="535843" cy="3044129"/>
          </a:xfrm>
          <a:prstGeom prst="downArrow">
            <a:avLst>
              <a:gd name="adj1" fmla="val 43436"/>
              <a:gd name="adj2" fmla="val 5000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20652728">
            <a:off x="5344426" y="1585530"/>
            <a:ext cx="535843" cy="3126647"/>
          </a:xfrm>
          <a:prstGeom prst="downArrow">
            <a:avLst>
              <a:gd name="adj1" fmla="val 43436"/>
              <a:gd name="adj2" fmla="val 5000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 rot="19555803">
            <a:off x="6288216" y="1169701"/>
            <a:ext cx="538529" cy="1446300"/>
          </a:xfrm>
          <a:prstGeom prst="downArrow">
            <a:avLst>
              <a:gd name="adj1" fmla="val 43436"/>
              <a:gd name="adj2" fmla="val 5000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785918" y="214290"/>
            <a:ext cx="5357850" cy="150019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Comic Sans MS" pitchFamily="66" charset="0"/>
              </a:rPr>
              <a:t>Группы номинантов</a:t>
            </a:r>
            <a:endParaRPr lang="ru-RU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«ЗОЛОТОЙ РЕБЁНОК»</a:t>
            </a:r>
            <a:b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Номинации </a:t>
            </a:r>
            <a:endParaRPr lang="ru-RU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Отличник;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ктивист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школьной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жизни;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обедитель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предметных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олимпиад;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Лучший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спортсмен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школы;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учший художник;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обедитель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интеллектуальных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Лучший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автор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научной, учебно-исследовательской работы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проекта;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785794"/>
            <a:ext cx="7643834" cy="1143000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Отличник </a:t>
            </a:r>
            <a: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итогам учебного </a:t>
            </a:r>
            <a:r>
              <a:rPr lang="ru-RU" sz="49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r>
              <a:rPr lang="ru-RU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отметок «Отлично» по всем учебным дисциплинам по итогам текущего учебного года (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включая итоги учебных четвертей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dirty="0"/>
          </a:p>
        </p:txBody>
      </p:sp>
      <p:pic>
        <p:nvPicPr>
          <p:cNvPr id="2050" name="Picture 2" descr="G:\Золотой ребёнок - 2015\DSCN2040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22842" y="3933056"/>
            <a:ext cx="8698313" cy="281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Активист школьной жизни</a:t>
            </a:r>
            <a:endParaRPr lang="ru-RU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(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неоднократное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от МБОУ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«СШ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35»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мероприятиях творческого (за исключением художественного), социального, лидерского, технического, информационного направлений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муниципального, регионального, всероссийского и международного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уровней;</a:t>
            </a:r>
          </a:p>
          <a:p>
            <a:pPr>
              <a:buNone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наличие призовых мест (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однократное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от МБОУ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«СШ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35»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мероприятиях творческого (за исключением художественного), социального, лидерского, технического, информационного направлений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муниципального, регионального, всероссийского и международного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уровней;</a:t>
            </a:r>
          </a:p>
          <a:p>
            <a:pPr>
              <a:buNone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участие в организации и проведении (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неоднократное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мероприятий различного направления согласно плану учебно-воспитательной деятельности МБОУ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«СШ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35».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Победитель </a:t>
            </a:r>
            <a: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предметных </a:t>
            </a:r>
            <a:r>
              <a:rPr lang="ru-RU" sz="49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301038" cy="507209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4400" dirty="0"/>
              <a:t> 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наличие диплома «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Победителя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первого (школьного) этапа Всероссийской олимпиады школьников за текущий учебный год;</a:t>
            </a:r>
          </a:p>
          <a:p>
            <a:pPr>
              <a:buNone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наличие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призовых мест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втором (муниципальном), третьем (региональном) и заключительном этапах Всероссийской олимпиады школьников за текущий учебный год;</a:t>
            </a:r>
          </a:p>
          <a:p>
            <a:pPr>
              <a:buNone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наличие призовых мест в предметных олимпиадах, проводящихся за рамками Всероссийской олимпиады школьников на муниципальном, региональном, всероссийском и международном уровнях за текущий учебный год;</a:t>
            </a:r>
          </a:p>
          <a:p>
            <a:pPr>
              <a:buNone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наличие призовых мест в международных интеллектуальных конкурсах на уровне не ниже регионального за текущий учебный год.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Лучший спортсмен</a:t>
            </a:r>
            <a:endParaRPr lang="ru-RU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198" y="1196752"/>
            <a:ext cx="6644034" cy="496855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наличие диплома «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Победителя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в мероприятиях физкультурно-спортивного и оздоровительного направлений на районном уровне за текущий учебный год (участие учащегося от МБОУ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«СШ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35»);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наличие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призовых мест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мероприятиях физкультурно-спортивного и оздоровительного направлений муниципального и регионального уровней за текущий учебный год (участие учащегося от МБОУ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«СШ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35»).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098" name="Picture 2" descr="G:\Золотой ребёнок - 2015\DSCN2069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88224" y="1484784"/>
            <a:ext cx="2341418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658</Words>
  <Application>Microsoft Office PowerPoint</Application>
  <PresentationFormat>Экран (4:3)</PresentationFormat>
  <Paragraphs>91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Arial</vt:lpstr>
      <vt:lpstr>Arial Black</vt:lpstr>
      <vt:lpstr>Calibri</vt:lpstr>
      <vt:lpstr>Comic Sans MS</vt:lpstr>
      <vt:lpstr>Times New Roman</vt:lpstr>
      <vt:lpstr>Wingdings</vt:lpstr>
      <vt:lpstr>Тема Office</vt:lpstr>
      <vt:lpstr>«Золотой ребёнок» -традиционный праздник  МБОУ «СШ №35»</vt:lpstr>
      <vt:lpstr>«Золотой ребёнок» -традиционный праздник, на котором подводятся итоги урочный и внеурочной деятельности. </vt:lpstr>
      <vt:lpstr>Традиции праздника.</vt:lpstr>
      <vt:lpstr>Презентация PowerPoint</vt:lpstr>
      <vt:lpstr>«ЗОЛОТОЙ РЕБЁНОК» Номинации </vt:lpstr>
      <vt:lpstr>Отличник по итогам учебного года </vt:lpstr>
      <vt:lpstr>Активист школьной жизни</vt:lpstr>
      <vt:lpstr>Победитель предметных олимпиад </vt:lpstr>
      <vt:lpstr>Лучший спортсмен</vt:lpstr>
      <vt:lpstr>Лучший художник</vt:lpstr>
      <vt:lpstr>Победитель интеллектуальных игр</vt:lpstr>
      <vt:lpstr>Лучший автор научно, учебно-исследовательской работы, проекта</vt:lpstr>
      <vt:lpstr>«ЗОЛОТОЙ КЛАСС»</vt:lpstr>
      <vt:lpstr> «Золотой родитель»</vt:lpstr>
      <vt:lpstr>«Золотой выпускник»</vt:lpstr>
      <vt:lpstr>Динамика премии «Золотой ребёнок» Номинация-отличник </vt:lpstr>
      <vt:lpstr>Динамика премии «Золотой ребёнок»   Номинация-победители предметных олимпиад </vt:lpstr>
      <vt:lpstr>Динамика премии «Золотой ребёнок»  Номинация-лучший автор научной работы </vt:lpstr>
      <vt:lpstr>Презентация PowerPoint</vt:lpstr>
      <vt:lpstr>Динамика премии «Золотой ребёнок»  Номинация-Лучший спортсмен </vt:lpstr>
      <vt:lpstr>Презентация PowerPoint</vt:lpstr>
      <vt:lpstr>Динамика премии «Золотой ребёнок»  Номинация-Золотой класс</vt:lpstr>
      <vt:lpstr>Почему классный коллектив становится победителем?</vt:lpstr>
      <vt:lpstr>Стимулирование учителей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Ширшавина</dc:creator>
  <cp:lastModifiedBy>elix</cp:lastModifiedBy>
  <cp:revision>29</cp:revision>
  <dcterms:created xsi:type="dcterms:W3CDTF">2016-10-25T07:57:07Z</dcterms:created>
  <dcterms:modified xsi:type="dcterms:W3CDTF">2016-10-27T08:35:21Z</dcterms:modified>
</cp:coreProperties>
</file>