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2" r:id="rId2"/>
    <p:sldId id="304" r:id="rId3"/>
    <p:sldId id="307" r:id="rId4"/>
    <p:sldId id="309" r:id="rId5"/>
    <p:sldId id="311" r:id="rId6"/>
    <p:sldId id="312" r:id="rId7"/>
  </p:sldIdLst>
  <p:sldSz cx="9144000" cy="6858000" type="screen4x3"/>
  <p:notesSz cx="6858000" cy="9144000"/>
  <p:custDataLst>
    <p:tags r:id="rId9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4660"/>
  </p:normalViewPr>
  <p:slideViewPr>
    <p:cSldViewPr>
      <p:cViewPr varScale="1">
        <p:scale>
          <a:sx n="57" d="100"/>
          <a:sy n="57" d="100"/>
        </p:scale>
        <p:origin x="10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BABFF7-1761-4C0D-8798-634F1E8373A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1C812D-968D-4C10-985F-F31A44CC6A80}">
      <dgm:prSet phldrT="[Текст]"/>
      <dgm:spPr/>
      <dgm:t>
        <a:bodyPr/>
        <a:lstStyle/>
        <a:p>
          <a:r>
            <a:rPr lang="ru-RU" dirty="0" smtClean="0"/>
            <a:t>педагог родитель</a:t>
          </a:r>
          <a:endParaRPr lang="ru-RU" dirty="0"/>
        </a:p>
      </dgm:t>
    </dgm:pt>
    <dgm:pt modelId="{88DC19BC-8EF7-4450-828A-514C6BD99FE1}" type="parTrans" cxnId="{F04F68B0-84C2-4E63-969F-8E9B06D18FEA}">
      <dgm:prSet/>
      <dgm:spPr/>
      <dgm:t>
        <a:bodyPr/>
        <a:lstStyle/>
        <a:p>
          <a:endParaRPr lang="ru-RU"/>
        </a:p>
      </dgm:t>
    </dgm:pt>
    <dgm:pt modelId="{E94A9965-0DA0-4FAA-8EA0-DCC2E1814E24}" type="sibTrans" cxnId="{F04F68B0-84C2-4E63-969F-8E9B06D18FEA}">
      <dgm:prSet/>
      <dgm:spPr/>
      <dgm:t>
        <a:bodyPr/>
        <a:lstStyle/>
        <a:p>
          <a:endParaRPr lang="ru-RU"/>
        </a:p>
      </dgm:t>
    </dgm:pt>
    <dgm:pt modelId="{EE26963D-0C81-449F-A2BE-170DFAF9C61A}">
      <dgm:prSet phldrT="[Текст]"/>
      <dgm:spPr/>
      <dgm:t>
        <a:bodyPr/>
        <a:lstStyle/>
        <a:p>
          <a:r>
            <a:rPr lang="ru-RU" dirty="0" smtClean="0"/>
            <a:t>родитель ребенок</a:t>
          </a:r>
          <a:endParaRPr lang="ru-RU" dirty="0"/>
        </a:p>
      </dgm:t>
    </dgm:pt>
    <dgm:pt modelId="{5F8EB91B-56C3-4189-B46C-5A3E68B861FB}" type="parTrans" cxnId="{7A2652AC-59BF-4FA7-B87D-C31681E94918}">
      <dgm:prSet/>
      <dgm:spPr/>
      <dgm:t>
        <a:bodyPr/>
        <a:lstStyle/>
        <a:p>
          <a:endParaRPr lang="ru-RU"/>
        </a:p>
      </dgm:t>
    </dgm:pt>
    <dgm:pt modelId="{D7E9D257-74A2-405B-AA65-87CAF84B1AAC}" type="sibTrans" cxnId="{7A2652AC-59BF-4FA7-B87D-C31681E94918}">
      <dgm:prSet/>
      <dgm:spPr/>
      <dgm:t>
        <a:bodyPr/>
        <a:lstStyle/>
        <a:p>
          <a:endParaRPr lang="ru-RU"/>
        </a:p>
      </dgm:t>
    </dgm:pt>
    <dgm:pt modelId="{02F55D1C-38D2-4FA4-A7C3-925A0DC84A24}">
      <dgm:prSet phldrT="[Текст]"/>
      <dgm:spPr/>
      <dgm:t>
        <a:bodyPr/>
        <a:lstStyle/>
        <a:p>
          <a:r>
            <a:rPr lang="ru-RU" dirty="0" smtClean="0"/>
            <a:t>педагог ребенок</a:t>
          </a:r>
          <a:endParaRPr lang="ru-RU" dirty="0"/>
        </a:p>
      </dgm:t>
    </dgm:pt>
    <dgm:pt modelId="{5BDE1903-CDDC-4E5F-9E56-5A799AEF8C18}" type="parTrans" cxnId="{402FA9E3-9ECD-4CB1-8F36-8671F19CCFD0}">
      <dgm:prSet/>
      <dgm:spPr/>
      <dgm:t>
        <a:bodyPr/>
        <a:lstStyle/>
        <a:p>
          <a:endParaRPr lang="ru-RU"/>
        </a:p>
      </dgm:t>
    </dgm:pt>
    <dgm:pt modelId="{4FA1FC8F-4690-4BC3-82AF-526E98ED3841}" type="sibTrans" cxnId="{402FA9E3-9ECD-4CB1-8F36-8671F19CCFD0}">
      <dgm:prSet/>
      <dgm:spPr/>
      <dgm:t>
        <a:bodyPr/>
        <a:lstStyle/>
        <a:p>
          <a:endParaRPr lang="ru-RU"/>
        </a:p>
      </dgm:t>
    </dgm:pt>
    <dgm:pt modelId="{A0A0CBB8-BE3C-481D-B53C-F43CEAF4AB73}">
      <dgm:prSet phldrT="[Текст]"/>
      <dgm:spPr/>
      <dgm:t>
        <a:bodyPr/>
        <a:lstStyle/>
        <a:p>
          <a:r>
            <a:rPr lang="ru-RU" dirty="0" smtClean="0"/>
            <a:t>педагог</a:t>
          </a:r>
        </a:p>
        <a:p>
          <a:r>
            <a:rPr lang="ru-RU" dirty="0" smtClean="0"/>
            <a:t>педагог</a:t>
          </a:r>
          <a:endParaRPr lang="ru-RU" dirty="0"/>
        </a:p>
      </dgm:t>
    </dgm:pt>
    <dgm:pt modelId="{F14E8F8D-CCE2-4E73-92E7-130508F8EDF8}" type="parTrans" cxnId="{7A0B98A4-6553-401E-B17E-40BCBD3E3C61}">
      <dgm:prSet/>
      <dgm:spPr/>
      <dgm:t>
        <a:bodyPr/>
        <a:lstStyle/>
        <a:p>
          <a:endParaRPr lang="ru-RU"/>
        </a:p>
      </dgm:t>
    </dgm:pt>
    <dgm:pt modelId="{19B373D9-5BFA-4D65-A144-6E0B859708C2}" type="sibTrans" cxnId="{7A0B98A4-6553-401E-B17E-40BCBD3E3C61}">
      <dgm:prSet/>
      <dgm:spPr/>
      <dgm:t>
        <a:bodyPr/>
        <a:lstStyle/>
        <a:p>
          <a:endParaRPr lang="ru-RU"/>
        </a:p>
      </dgm:t>
    </dgm:pt>
    <dgm:pt modelId="{EB431AEB-BAED-4FB6-A131-D1DAD63DEFA8}">
      <dgm:prSet phldrT="[Текст]"/>
      <dgm:spPr/>
      <dgm:t>
        <a:bodyPr/>
        <a:lstStyle/>
        <a:p>
          <a:r>
            <a:rPr lang="ru-RU" dirty="0" smtClean="0"/>
            <a:t>единый подход</a:t>
          </a:r>
          <a:endParaRPr lang="ru-RU" dirty="0"/>
        </a:p>
      </dgm:t>
    </dgm:pt>
    <dgm:pt modelId="{87FCD90C-F7FE-428E-957A-85187120D987}" type="sibTrans" cxnId="{EC65F6A1-EEC5-4A40-B3D1-44D432C0323C}">
      <dgm:prSet/>
      <dgm:spPr/>
      <dgm:t>
        <a:bodyPr/>
        <a:lstStyle/>
        <a:p>
          <a:endParaRPr lang="ru-RU"/>
        </a:p>
      </dgm:t>
    </dgm:pt>
    <dgm:pt modelId="{69B14DED-F3FA-477E-96E0-5C3D5DB02AAF}" type="parTrans" cxnId="{EC65F6A1-EEC5-4A40-B3D1-44D432C0323C}">
      <dgm:prSet/>
      <dgm:spPr/>
      <dgm:t>
        <a:bodyPr/>
        <a:lstStyle/>
        <a:p>
          <a:endParaRPr lang="ru-RU"/>
        </a:p>
      </dgm:t>
    </dgm:pt>
    <dgm:pt modelId="{FA01ED9F-5829-4043-97E0-B14F3FDB6640}" type="pres">
      <dgm:prSet presAssocID="{D4BABFF7-1761-4C0D-8798-634F1E8373A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241483-AB64-4CB7-9C75-F39512EE2C36}" type="pres">
      <dgm:prSet presAssocID="{EB431AEB-BAED-4FB6-A131-D1DAD63DEFA8}" presName="centerShape" presStyleLbl="node0" presStyleIdx="0" presStyleCnt="1" custScaleX="69108" custScaleY="61365"/>
      <dgm:spPr/>
      <dgm:t>
        <a:bodyPr/>
        <a:lstStyle/>
        <a:p>
          <a:endParaRPr lang="ru-RU"/>
        </a:p>
      </dgm:t>
    </dgm:pt>
    <dgm:pt modelId="{17A06BD3-1B39-454B-8DAE-21B7BE2920DE}" type="pres">
      <dgm:prSet presAssocID="{E81C812D-968D-4C10-985F-F31A44CC6A80}" presName="node" presStyleLbl="node1" presStyleIdx="0" presStyleCnt="4" custScaleX="151432" custScaleY="84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7559B-CD24-4C74-B8D3-98C825618A4E}" type="pres">
      <dgm:prSet presAssocID="{E81C812D-968D-4C10-985F-F31A44CC6A80}" presName="dummy" presStyleCnt="0"/>
      <dgm:spPr/>
    </dgm:pt>
    <dgm:pt modelId="{5241EAAC-4808-4B9D-8D55-34FA87A3BDF6}" type="pres">
      <dgm:prSet presAssocID="{E94A9965-0DA0-4FAA-8EA0-DCC2E1814E24}" presName="sibTrans" presStyleLbl="sibTrans2D1" presStyleIdx="0" presStyleCnt="4"/>
      <dgm:spPr/>
      <dgm:t>
        <a:bodyPr/>
        <a:lstStyle/>
        <a:p>
          <a:endParaRPr lang="ru-RU"/>
        </a:p>
      </dgm:t>
    </dgm:pt>
    <dgm:pt modelId="{9F77AB00-1C60-456A-A8CF-F7B464B7DF7A}" type="pres">
      <dgm:prSet presAssocID="{EE26963D-0C81-449F-A2BE-170DFAF9C61A}" presName="node" presStyleLbl="node1" presStyleIdx="1" presStyleCnt="4" custScaleX="141075" custScaleY="869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77247-4F97-43C9-BBC5-9AB301797079}" type="pres">
      <dgm:prSet presAssocID="{EE26963D-0C81-449F-A2BE-170DFAF9C61A}" presName="dummy" presStyleCnt="0"/>
      <dgm:spPr/>
    </dgm:pt>
    <dgm:pt modelId="{06C39589-4686-499B-891F-B21D346AB257}" type="pres">
      <dgm:prSet presAssocID="{D7E9D257-74A2-405B-AA65-87CAF84B1AAC}" presName="sibTrans" presStyleLbl="sibTrans2D1" presStyleIdx="1" presStyleCnt="4"/>
      <dgm:spPr/>
      <dgm:t>
        <a:bodyPr/>
        <a:lstStyle/>
        <a:p>
          <a:endParaRPr lang="ru-RU"/>
        </a:p>
      </dgm:t>
    </dgm:pt>
    <dgm:pt modelId="{D480D328-34CB-49A6-B43B-2B91FB0A5884}" type="pres">
      <dgm:prSet presAssocID="{02F55D1C-38D2-4FA4-A7C3-925A0DC84A24}" presName="node" presStyleLbl="node1" presStyleIdx="2" presStyleCnt="4" custScaleX="151432" custScaleY="91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E8DD8-0FBE-4E33-BB9E-DB4C94DCC464}" type="pres">
      <dgm:prSet presAssocID="{02F55D1C-38D2-4FA4-A7C3-925A0DC84A24}" presName="dummy" presStyleCnt="0"/>
      <dgm:spPr/>
    </dgm:pt>
    <dgm:pt modelId="{5E573FE5-B0D7-48CA-9994-33FF66DB21F1}" type="pres">
      <dgm:prSet presAssocID="{4FA1FC8F-4690-4BC3-82AF-526E98ED3841}" presName="sibTrans" presStyleLbl="sibTrans2D1" presStyleIdx="2" presStyleCnt="4"/>
      <dgm:spPr/>
      <dgm:t>
        <a:bodyPr/>
        <a:lstStyle/>
        <a:p>
          <a:endParaRPr lang="ru-RU"/>
        </a:p>
      </dgm:t>
    </dgm:pt>
    <dgm:pt modelId="{C6920AF7-38EA-463E-A376-670EF5717831}" type="pres">
      <dgm:prSet presAssocID="{A0A0CBB8-BE3C-481D-B53C-F43CEAF4AB73}" presName="node" presStyleLbl="node1" presStyleIdx="3" presStyleCnt="4" custScaleX="142114" custScaleY="98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D196A-C023-4239-A670-018763F01BDA}" type="pres">
      <dgm:prSet presAssocID="{A0A0CBB8-BE3C-481D-B53C-F43CEAF4AB73}" presName="dummy" presStyleCnt="0"/>
      <dgm:spPr/>
    </dgm:pt>
    <dgm:pt modelId="{F08A6388-9643-4C5D-B176-384E6025EB7C}" type="pres">
      <dgm:prSet presAssocID="{19B373D9-5BFA-4D65-A144-6E0B859708C2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7A2652AC-59BF-4FA7-B87D-C31681E94918}" srcId="{EB431AEB-BAED-4FB6-A131-D1DAD63DEFA8}" destId="{EE26963D-0C81-449F-A2BE-170DFAF9C61A}" srcOrd="1" destOrd="0" parTransId="{5F8EB91B-56C3-4189-B46C-5A3E68B861FB}" sibTransId="{D7E9D257-74A2-405B-AA65-87CAF84B1AAC}"/>
    <dgm:cxn modelId="{5DD14633-15F8-448D-AF1B-E2A19DA0439E}" type="presOf" srcId="{02F55D1C-38D2-4FA4-A7C3-925A0DC84A24}" destId="{D480D328-34CB-49A6-B43B-2B91FB0A5884}" srcOrd="0" destOrd="0" presId="urn:microsoft.com/office/officeart/2005/8/layout/radial6"/>
    <dgm:cxn modelId="{7A0B98A4-6553-401E-B17E-40BCBD3E3C61}" srcId="{EB431AEB-BAED-4FB6-A131-D1DAD63DEFA8}" destId="{A0A0CBB8-BE3C-481D-B53C-F43CEAF4AB73}" srcOrd="3" destOrd="0" parTransId="{F14E8F8D-CCE2-4E73-92E7-130508F8EDF8}" sibTransId="{19B373D9-5BFA-4D65-A144-6E0B859708C2}"/>
    <dgm:cxn modelId="{205751F6-208A-4F6B-98A9-A1D67BF67F29}" type="presOf" srcId="{EB431AEB-BAED-4FB6-A131-D1DAD63DEFA8}" destId="{A4241483-AB64-4CB7-9C75-F39512EE2C36}" srcOrd="0" destOrd="0" presId="urn:microsoft.com/office/officeart/2005/8/layout/radial6"/>
    <dgm:cxn modelId="{B07AB5B3-559F-4B01-85B4-A5B35D78821B}" type="presOf" srcId="{A0A0CBB8-BE3C-481D-B53C-F43CEAF4AB73}" destId="{C6920AF7-38EA-463E-A376-670EF5717831}" srcOrd="0" destOrd="0" presId="urn:microsoft.com/office/officeart/2005/8/layout/radial6"/>
    <dgm:cxn modelId="{F3896D53-0134-441B-865F-6B30B7031D19}" type="presOf" srcId="{19B373D9-5BFA-4D65-A144-6E0B859708C2}" destId="{F08A6388-9643-4C5D-B176-384E6025EB7C}" srcOrd="0" destOrd="0" presId="urn:microsoft.com/office/officeart/2005/8/layout/radial6"/>
    <dgm:cxn modelId="{9EBE6A87-CA4F-4A2C-90A6-47124A825AD6}" type="presOf" srcId="{E94A9965-0DA0-4FAA-8EA0-DCC2E1814E24}" destId="{5241EAAC-4808-4B9D-8D55-34FA87A3BDF6}" srcOrd="0" destOrd="0" presId="urn:microsoft.com/office/officeart/2005/8/layout/radial6"/>
    <dgm:cxn modelId="{7F8A7DE0-6C30-4F90-8CD8-69ABEB819A7B}" type="presOf" srcId="{D4BABFF7-1761-4C0D-8798-634F1E8373AF}" destId="{FA01ED9F-5829-4043-97E0-B14F3FDB6640}" srcOrd="0" destOrd="0" presId="urn:microsoft.com/office/officeart/2005/8/layout/radial6"/>
    <dgm:cxn modelId="{7B280503-72A7-466B-9524-69CC6A410B5B}" type="presOf" srcId="{4FA1FC8F-4690-4BC3-82AF-526E98ED3841}" destId="{5E573FE5-B0D7-48CA-9994-33FF66DB21F1}" srcOrd="0" destOrd="0" presId="urn:microsoft.com/office/officeart/2005/8/layout/radial6"/>
    <dgm:cxn modelId="{1723587A-5D23-4035-8E76-DCEBAE69CCD4}" type="presOf" srcId="{EE26963D-0C81-449F-A2BE-170DFAF9C61A}" destId="{9F77AB00-1C60-456A-A8CF-F7B464B7DF7A}" srcOrd="0" destOrd="0" presId="urn:microsoft.com/office/officeart/2005/8/layout/radial6"/>
    <dgm:cxn modelId="{F5311B83-A3CD-40BC-84B9-E17AF7288691}" type="presOf" srcId="{E81C812D-968D-4C10-985F-F31A44CC6A80}" destId="{17A06BD3-1B39-454B-8DAE-21B7BE2920DE}" srcOrd="0" destOrd="0" presId="urn:microsoft.com/office/officeart/2005/8/layout/radial6"/>
    <dgm:cxn modelId="{EC65F6A1-EEC5-4A40-B3D1-44D432C0323C}" srcId="{D4BABFF7-1761-4C0D-8798-634F1E8373AF}" destId="{EB431AEB-BAED-4FB6-A131-D1DAD63DEFA8}" srcOrd="0" destOrd="0" parTransId="{69B14DED-F3FA-477E-96E0-5C3D5DB02AAF}" sibTransId="{87FCD90C-F7FE-428E-957A-85187120D987}"/>
    <dgm:cxn modelId="{B7FF6D8A-9717-49E0-B210-B283AF16D819}" type="presOf" srcId="{D7E9D257-74A2-405B-AA65-87CAF84B1AAC}" destId="{06C39589-4686-499B-891F-B21D346AB257}" srcOrd="0" destOrd="0" presId="urn:microsoft.com/office/officeart/2005/8/layout/radial6"/>
    <dgm:cxn modelId="{402FA9E3-9ECD-4CB1-8F36-8671F19CCFD0}" srcId="{EB431AEB-BAED-4FB6-A131-D1DAD63DEFA8}" destId="{02F55D1C-38D2-4FA4-A7C3-925A0DC84A24}" srcOrd="2" destOrd="0" parTransId="{5BDE1903-CDDC-4E5F-9E56-5A799AEF8C18}" sibTransId="{4FA1FC8F-4690-4BC3-82AF-526E98ED3841}"/>
    <dgm:cxn modelId="{F04F68B0-84C2-4E63-969F-8E9B06D18FEA}" srcId="{EB431AEB-BAED-4FB6-A131-D1DAD63DEFA8}" destId="{E81C812D-968D-4C10-985F-F31A44CC6A80}" srcOrd="0" destOrd="0" parTransId="{88DC19BC-8EF7-4450-828A-514C6BD99FE1}" sibTransId="{E94A9965-0DA0-4FAA-8EA0-DCC2E1814E24}"/>
    <dgm:cxn modelId="{33D65C25-6C5A-494E-94BB-6B4C9B58480E}" type="presParOf" srcId="{FA01ED9F-5829-4043-97E0-B14F3FDB6640}" destId="{A4241483-AB64-4CB7-9C75-F39512EE2C36}" srcOrd="0" destOrd="0" presId="urn:microsoft.com/office/officeart/2005/8/layout/radial6"/>
    <dgm:cxn modelId="{63642E07-B24A-4F57-9629-119609CB2AD7}" type="presParOf" srcId="{FA01ED9F-5829-4043-97E0-B14F3FDB6640}" destId="{17A06BD3-1B39-454B-8DAE-21B7BE2920DE}" srcOrd="1" destOrd="0" presId="urn:microsoft.com/office/officeart/2005/8/layout/radial6"/>
    <dgm:cxn modelId="{FC1E6CAA-6238-421F-A2CE-05782B4F8429}" type="presParOf" srcId="{FA01ED9F-5829-4043-97E0-B14F3FDB6640}" destId="{DB47559B-CD24-4C74-B8D3-98C825618A4E}" srcOrd="2" destOrd="0" presId="urn:microsoft.com/office/officeart/2005/8/layout/radial6"/>
    <dgm:cxn modelId="{A8C96A63-389F-403E-BC55-5724D0C32577}" type="presParOf" srcId="{FA01ED9F-5829-4043-97E0-B14F3FDB6640}" destId="{5241EAAC-4808-4B9D-8D55-34FA87A3BDF6}" srcOrd="3" destOrd="0" presId="urn:microsoft.com/office/officeart/2005/8/layout/radial6"/>
    <dgm:cxn modelId="{37AD2FE9-FF6D-49A0-933D-59CF3E2C6C18}" type="presParOf" srcId="{FA01ED9F-5829-4043-97E0-B14F3FDB6640}" destId="{9F77AB00-1C60-456A-A8CF-F7B464B7DF7A}" srcOrd="4" destOrd="0" presId="urn:microsoft.com/office/officeart/2005/8/layout/radial6"/>
    <dgm:cxn modelId="{3FA9D7D0-0475-45DA-88B4-61B3762BA872}" type="presParOf" srcId="{FA01ED9F-5829-4043-97E0-B14F3FDB6640}" destId="{B7677247-4F97-43C9-BBC5-9AB301797079}" srcOrd="5" destOrd="0" presId="urn:microsoft.com/office/officeart/2005/8/layout/radial6"/>
    <dgm:cxn modelId="{C750BF1C-1CCE-49F8-9E18-9686C8AA93D8}" type="presParOf" srcId="{FA01ED9F-5829-4043-97E0-B14F3FDB6640}" destId="{06C39589-4686-499B-891F-B21D346AB257}" srcOrd="6" destOrd="0" presId="urn:microsoft.com/office/officeart/2005/8/layout/radial6"/>
    <dgm:cxn modelId="{BC07C688-CD83-4038-A898-1747F146B092}" type="presParOf" srcId="{FA01ED9F-5829-4043-97E0-B14F3FDB6640}" destId="{D480D328-34CB-49A6-B43B-2B91FB0A5884}" srcOrd="7" destOrd="0" presId="urn:microsoft.com/office/officeart/2005/8/layout/radial6"/>
    <dgm:cxn modelId="{8968E3D1-2E0E-4C4C-B54E-1CA6E2B5DF84}" type="presParOf" srcId="{FA01ED9F-5829-4043-97E0-B14F3FDB6640}" destId="{39AE8DD8-0FBE-4E33-BB9E-DB4C94DCC464}" srcOrd="8" destOrd="0" presId="urn:microsoft.com/office/officeart/2005/8/layout/radial6"/>
    <dgm:cxn modelId="{1F407248-AEE4-4A30-AD25-F3AA8476C205}" type="presParOf" srcId="{FA01ED9F-5829-4043-97E0-B14F3FDB6640}" destId="{5E573FE5-B0D7-48CA-9994-33FF66DB21F1}" srcOrd="9" destOrd="0" presId="urn:microsoft.com/office/officeart/2005/8/layout/radial6"/>
    <dgm:cxn modelId="{5787617D-74DA-4EFD-80C9-92255B9B2F43}" type="presParOf" srcId="{FA01ED9F-5829-4043-97E0-B14F3FDB6640}" destId="{C6920AF7-38EA-463E-A376-670EF5717831}" srcOrd="10" destOrd="0" presId="urn:microsoft.com/office/officeart/2005/8/layout/radial6"/>
    <dgm:cxn modelId="{307ED579-A6F0-49F0-9946-2460064E4B0B}" type="presParOf" srcId="{FA01ED9F-5829-4043-97E0-B14F3FDB6640}" destId="{0E9D196A-C023-4239-A670-018763F01BDA}" srcOrd="11" destOrd="0" presId="urn:microsoft.com/office/officeart/2005/8/layout/radial6"/>
    <dgm:cxn modelId="{426960C2-F25A-4850-AD13-42DF1CE48B97}" type="presParOf" srcId="{FA01ED9F-5829-4043-97E0-B14F3FDB6640}" destId="{F08A6388-9643-4C5D-B176-384E6025EB7C}" srcOrd="12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5272F3A-12ED-455B-99F3-F83B35414649}" type="datetimeFigureOut">
              <a:rPr lang="ru-RU"/>
              <a:pPr>
                <a:defRPr/>
              </a:pPr>
              <a:t>27.10.2016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CEC8C74-F4DE-46B5-90AD-692117FA17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5131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C640F-A36D-4164-9EB3-F44EE4A40167}" type="datetimeFigureOut">
              <a:rPr lang="ru-RU"/>
              <a:pPr>
                <a:defRPr/>
              </a:pPr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A0779-2F97-40C7-98BD-212B2D18EE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3297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37F66-8CB5-481C-B1F7-645C60610741}" type="datetimeFigureOut">
              <a:rPr lang="ru-RU"/>
              <a:pPr>
                <a:defRPr/>
              </a:pPr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D2A11-0069-4BD4-AE56-51B36BCFD1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328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88BC5-236E-4DE7-8E64-A2F030250FB6}" type="datetimeFigureOut">
              <a:rPr lang="ru-RU"/>
              <a:pPr>
                <a:defRPr/>
              </a:pPr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5C301-8CBD-43CE-AF65-5E67FD63B1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051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E58AD-146C-44CE-B294-1BC0D98AE69F}" type="datetimeFigureOut">
              <a:rPr lang="ru-RU"/>
              <a:pPr>
                <a:defRPr/>
              </a:pPr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370E9-236B-4907-B100-EE8EC21BB1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229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668A3-A9FA-44F2-95B7-808CF3C79E02}" type="datetimeFigureOut">
              <a:rPr lang="ru-RU"/>
              <a:pPr>
                <a:defRPr/>
              </a:pPr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8338A-FEBF-455F-A38C-7A042B8292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1236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21ED4-79E8-4523-BF4E-B9D43FE651D9}" type="datetimeFigureOut">
              <a:rPr lang="ru-RU"/>
              <a:pPr>
                <a:defRPr/>
              </a:pPr>
              <a:t>27.10.2016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1BA79-1FA2-4C8D-9F6C-7486B936CA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368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5D45F-6E5A-48F9-B952-B8C0E4A7C442}" type="datetimeFigureOut">
              <a:rPr lang="ru-RU"/>
              <a:pPr>
                <a:defRPr/>
              </a:pPr>
              <a:t>27.10.2016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4314-E151-43B3-94CA-27AF1676B2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4249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FF1A-667F-4553-8405-61FCA955F192}" type="datetimeFigureOut">
              <a:rPr lang="ru-RU"/>
              <a:pPr>
                <a:defRPr/>
              </a:pPr>
              <a:t>27.10.2016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7359A-9C3D-4398-A510-FE30B5048E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500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CB37F-3710-4020-83DE-D33B52314CC4}" type="datetimeFigureOut">
              <a:rPr lang="ru-RU"/>
              <a:pPr>
                <a:defRPr/>
              </a:pPr>
              <a:t>27.10.2016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CC0D5-B8BC-4DCA-9037-B07C8D0562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165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0E189-BE9F-4CEA-90BC-CD1BB41EDDA1}" type="datetimeFigureOut">
              <a:rPr lang="ru-RU"/>
              <a:pPr>
                <a:defRPr/>
              </a:pPr>
              <a:t>27.10.2016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017B2-7D11-4D6E-9DA2-57FE1E5D09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8469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31D55-D1FC-4627-8524-89CF9E7D8231}" type="datetimeFigureOut">
              <a:rPr lang="ru-RU"/>
              <a:pPr>
                <a:defRPr/>
              </a:pPr>
              <a:t>27.10.2016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4547F-7C9A-469D-95C5-BB28CAFFE3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068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0CDE6F-8939-4486-8488-193B49667FB6}" type="datetimeFigureOut">
              <a:rPr lang="ru-RU"/>
              <a:pPr>
                <a:defRPr/>
              </a:pPr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4A505CE-F028-4094-9205-35AE225CB6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3.jpeg"/><Relationship Id="rId7" Type="http://schemas.openxmlformats.org/officeDocument/2006/relationships/image" Target="../media/image20.jpeg"/><Relationship Id="rId12" Type="http://schemas.microsoft.com/office/2007/relationships/diagramDrawing" Target="../diagrams/drawing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9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8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17.jpeg"/><Relationship Id="rId9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У МЦ\СИМВОЛИКА\Банер\Форум 2011\Forum_prig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 descr="D:\МОУ МЦ\СИМВОЛИКА\Банер\Форум 2011\Forum_prigl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0F9FE"/>
              </a:clrFrom>
              <a:clrTo>
                <a:srgbClr val="F0F9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87325"/>
            <a:ext cx="3948113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3924300" y="692150"/>
            <a:ext cx="5045075" cy="10779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cap="all" dirty="0" smtClean="0">
                <a:solidFill>
                  <a:srgbClr val="0000FF"/>
                </a:solidFill>
              </a:rPr>
              <a:t>Муниципальный Форум  инноваций</a:t>
            </a: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171450" y="2201863"/>
            <a:ext cx="88011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0000FF"/>
                </a:solidFill>
                <a:latin typeface="Arial" charset="0"/>
              </a:rPr>
              <a:t>Эффективное управление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0000FF"/>
                </a:solidFill>
                <a:latin typeface="Arial" charset="0"/>
              </a:rPr>
              <a:t>как инновационный ресурс образовательной организации: </a:t>
            </a:r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58738" y="6161088"/>
            <a:ext cx="34559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FF"/>
                </a:solidFill>
                <a:latin typeface="Arial" charset="0"/>
              </a:rPr>
              <a:t>ИВАНОВО 2016</a:t>
            </a:r>
          </a:p>
        </p:txBody>
      </p:sp>
      <p:sp>
        <p:nvSpPr>
          <p:cNvPr id="2055" name="TextBox 4"/>
          <p:cNvSpPr txBox="1">
            <a:spLocks noChangeArrowheads="1"/>
          </p:cNvSpPr>
          <p:nvPr/>
        </p:nvSpPr>
        <p:spPr bwMode="auto">
          <a:xfrm>
            <a:off x="163513" y="4038600"/>
            <a:ext cx="8801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b="1">
                <a:solidFill>
                  <a:srgbClr val="C00000"/>
                </a:solidFill>
                <a:latin typeface="Arial" charset="0"/>
              </a:rPr>
              <a:t>от идеи до результата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9995" y="4823574"/>
            <a:ext cx="5075364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МБДОУ «Детский сад №15»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5363343"/>
            <a:ext cx="327521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dou15@ivedu.ru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7351">
        <p14:warp dir="in"/>
      </p:transition>
    </mc:Choice>
    <mc:Fallback xmlns="">
      <p:transition spd="slow" advTm="73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111" y="260648"/>
            <a:ext cx="8836906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Муниципальное бюджетное дошкольное образовательное учреждение</a:t>
            </a:r>
          </a:p>
          <a:p>
            <a:pPr algn="ctr">
              <a:defRPr/>
            </a:pP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«ДЕТСКИЙ САД №15»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38365" y="1765090"/>
            <a:ext cx="4393694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Играя познаю себя</a:t>
            </a:r>
          </a:p>
          <a:p>
            <a:pPr algn="r"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 мир вокруг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Рисунок 4" descr="SAM_484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313" y="3621088"/>
            <a:ext cx="2914650" cy="2233612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077" name="Picture 2" descr="C:\Users\Марина\Desktop\фото\Рисунок (73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5" y="895350"/>
            <a:ext cx="1695450" cy="2520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Содержимое 2"/>
          <p:cNvSpPr txBox="1">
            <a:spLocks/>
          </p:cNvSpPr>
          <p:nvPr/>
        </p:nvSpPr>
        <p:spPr bwMode="auto">
          <a:xfrm>
            <a:off x="5875338" y="5876925"/>
            <a:ext cx="3268662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ru-RU" altLang="ru-RU" sz="1400" b="1" u="sng">
                <a:solidFill>
                  <a:schemeClr val="tx2"/>
                </a:solidFill>
              </a:rPr>
              <a:t>Адрес:</a:t>
            </a:r>
            <a:r>
              <a:rPr lang="ru-RU" altLang="ru-RU" sz="1400" b="1">
                <a:solidFill>
                  <a:schemeClr val="tx2"/>
                </a:solidFill>
              </a:rPr>
              <a:t> </a:t>
            </a:r>
            <a:r>
              <a:rPr lang="ru-RU" altLang="ru-RU" sz="1400" b="1"/>
              <a:t>г. Иваново, ул. Арсения, д. 83;</a:t>
            </a:r>
          </a:p>
          <a:p>
            <a:pPr>
              <a:buFont typeface="Arial" charset="0"/>
              <a:buNone/>
            </a:pPr>
            <a:r>
              <a:rPr lang="ru-RU" altLang="ru-RU" sz="1400" b="1" u="sng">
                <a:solidFill>
                  <a:schemeClr val="tx2"/>
                </a:solidFill>
              </a:rPr>
              <a:t>Телефон:</a:t>
            </a:r>
            <a:r>
              <a:rPr lang="ru-RU" altLang="ru-RU" sz="1400" b="1">
                <a:solidFill>
                  <a:schemeClr val="tx2"/>
                </a:solidFill>
              </a:rPr>
              <a:t> </a:t>
            </a:r>
            <a:r>
              <a:rPr lang="ru-RU" altLang="ru-RU" sz="1400" b="1"/>
              <a:t>8 (4932) 41 - 21 – 76;</a:t>
            </a:r>
          </a:p>
          <a:p>
            <a:pPr>
              <a:buFont typeface="Arial" charset="0"/>
              <a:buNone/>
            </a:pPr>
            <a:r>
              <a:rPr lang="ru-RU" altLang="ru-RU" sz="1400" b="1" u="sng">
                <a:solidFill>
                  <a:schemeClr val="tx2"/>
                </a:solidFill>
              </a:rPr>
              <a:t>Эл.адрес: </a:t>
            </a:r>
            <a:r>
              <a:rPr lang="en-US" altLang="ru-RU" sz="1400" b="1"/>
              <a:t>dou15@ivedu.ru</a:t>
            </a:r>
            <a:endParaRPr lang="ru-RU" altLang="ru-RU" sz="1400" b="1"/>
          </a:p>
          <a:p>
            <a:pPr>
              <a:buFont typeface="Arial" charset="0"/>
              <a:buNone/>
            </a:pPr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78817" y="856207"/>
            <a:ext cx="93610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53692" y="837996"/>
            <a:ext cx="68320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00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48485" y="837996"/>
            <a:ext cx="67926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60979" y="841760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35780" y="841760"/>
            <a:ext cx="88036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566322" y="856207"/>
            <a:ext cx="68320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40875" y="856207"/>
            <a:ext cx="60785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856207"/>
            <a:ext cx="68480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3089" name="TextBox 5"/>
          <p:cNvSpPr txBox="1">
            <a:spLocks noChangeArrowheads="1"/>
          </p:cNvSpPr>
          <p:nvPr/>
        </p:nvSpPr>
        <p:spPr bwMode="auto">
          <a:xfrm>
            <a:off x="-107950" y="3597275"/>
            <a:ext cx="2447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 b="1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Мирошниченко Евгения</a:t>
            </a:r>
          </a:p>
          <a:p>
            <a:pPr algn="ctr"/>
            <a:r>
              <a:rPr lang="ru-RU" altLang="ru-RU" sz="1400" b="1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Александровна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4788" y="3351213"/>
            <a:ext cx="175736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Заведующий:</a:t>
            </a:r>
          </a:p>
        </p:txBody>
      </p:sp>
      <p:pic>
        <p:nvPicPr>
          <p:cNvPr id="3091" name="Picture 2" descr="G:\инновации\Новая папка\0_120bd3_b6a22c19_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4859" y="721017"/>
            <a:ext cx="17272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82555" y="3229538"/>
            <a:ext cx="37368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</a:rPr>
              <a:t>Основные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              </a:t>
            </a:r>
            <a:r>
              <a:rPr lang="ru-RU" sz="2400" b="1" u="sng" dirty="0" smtClean="0">
                <a:solidFill>
                  <a:srgbClr val="FF0000"/>
                </a:solidFill>
              </a:rPr>
              <a:t>направления: </a:t>
            </a:r>
          </a:p>
        </p:txBody>
      </p:sp>
      <p:sp>
        <p:nvSpPr>
          <p:cNvPr id="22" name="Рамка 21"/>
          <p:cNvSpPr/>
          <p:nvPr/>
        </p:nvSpPr>
        <p:spPr>
          <a:xfrm>
            <a:off x="3713805" y="5297075"/>
            <a:ext cx="2103045" cy="1460913"/>
          </a:xfrm>
          <a:prstGeom prst="frame">
            <a:avLst>
              <a:gd name="adj1" fmla="val 5941"/>
            </a:avLst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Рамка 22"/>
          <p:cNvSpPr/>
          <p:nvPr/>
        </p:nvSpPr>
        <p:spPr>
          <a:xfrm rot="1019737">
            <a:off x="2031740" y="4501492"/>
            <a:ext cx="1672301" cy="1238192"/>
          </a:xfrm>
          <a:prstGeom prst="frame">
            <a:avLst>
              <a:gd name="adj1" fmla="val 63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Рамка 23"/>
          <p:cNvSpPr/>
          <p:nvPr/>
        </p:nvSpPr>
        <p:spPr>
          <a:xfrm>
            <a:off x="2059876" y="4509120"/>
            <a:ext cx="1635416" cy="1130069"/>
          </a:xfrm>
          <a:prstGeom prst="frame">
            <a:avLst>
              <a:gd name="adj1" fmla="val 63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Рамка 27"/>
          <p:cNvSpPr/>
          <p:nvPr/>
        </p:nvSpPr>
        <p:spPr>
          <a:xfrm>
            <a:off x="262119" y="4930489"/>
            <a:ext cx="1695450" cy="1721495"/>
          </a:xfrm>
          <a:prstGeom prst="frame">
            <a:avLst>
              <a:gd name="adj1" fmla="val 494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Рамка 28"/>
          <p:cNvSpPr/>
          <p:nvPr/>
        </p:nvSpPr>
        <p:spPr>
          <a:xfrm rot="21029046">
            <a:off x="3614578" y="5290859"/>
            <a:ext cx="2134377" cy="1453038"/>
          </a:xfrm>
          <a:prstGeom prst="frame">
            <a:avLst>
              <a:gd name="adj1" fmla="val 5191"/>
            </a:avLst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Рамка 29"/>
          <p:cNvSpPr/>
          <p:nvPr/>
        </p:nvSpPr>
        <p:spPr>
          <a:xfrm rot="841155">
            <a:off x="265917" y="4959426"/>
            <a:ext cx="1757135" cy="1768679"/>
          </a:xfrm>
          <a:prstGeom prst="frame">
            <a:avLst>
              <a:gd name="adj1" fmla="val 624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59736" y="4727085"/>
            <a:ext cx="1433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Развиваемся</a:t>
            </a:r>
          </a:p>
          <a:p>
            <a:pPr algn="ctr"/>
            <a:r>
              <a:rPr lang="ru-RU" sz="1600" dirty="0" smtClean="0"/>
              <a:t>играя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416560" y="5191072"/>
            <a:ext cx="14558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Социально-</a:t>
            </a:r>
          </a:p>
          <a:p>
            <a:r>
              <a:rPr lang="ru-RU" dirty="0" err="1"/>
              <a:t>к</a:t>
            </a:r>
            <a:r>
              <a:rPr lang="ru-RU" dirty="0" err="1" smtClean="0"/>
              <a:t>оммуника</a:t>
            </a:r>
            <a:r>
              <a:rPr lang="ru-RU" dirty="0" smtClean="0"/>
              <a:t>-</a:t>
            </a:r>
          </a:p>
          <a:p>
            <a:r>
              <a:rPr lang="ru-RU" dirty="0" err="1" smtClean="0"/>
              <a:t>тивное</a:t>
            </a:r>
            <a:endParaRPr lang="ru-RU" dirty="0" smtClean="0"/>
          </a:p>
          <a:p>
            <a:r>
              <a:rPr lang="ru-RU" dirty="0" smtClean="0"/>
              <a:t>развитие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719275" y="5555713"/>
            <a:ext cx="20364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Нетрадиционные</a:t>
            </a:r>
          </a:p>
          <a:p>
            <a:r>
              <a:rPr lang="ru-RU" dirty="0" smtClean="0"/>
              <a:t>формы работы</a:t>
            </a:r>
          </a:p>
          <a:p>
            <a:r>
              <a:rPr lang="ru-RU" dirty="0" smtClean="0"/>
              <a:t>с родителями</a:t>
            </a:r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 rot="20675848">
            <a:off x="4565576" y="4112598"/>
            <a:ext cx="247923" cy="111003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 rot="991303">
            <a:off x="3402636" y="4057116"/>
            <a:ext cx="236782" cy="42734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 rot="3028289">
            <a:off x="1846526" y="3406318"/>
            <a:ext cx="290875" cy="18339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G:\инновации\Новая папка\052c2f130e93a4d94bca33ea724e14a8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8648" y="5387520"/>
            <a:ext cx="2229838" cy="144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59">
        <p14:reveal/>
      </p:transition>
    </mc:Choice>
    <mc:Fallback xmlns="">
      <p:transition spd="slow" advTm="90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188913"/>
            <a:ext cx="6048375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</a:rPr>
              <a:t>Игра </a:t>
            </a:r>
            <a:r>
              <a:rPr lang="ru-RU" sz="2000" b="1" dirty="0">
                <a:solidFill>
                  <a:schemeClr val="tx2"/>
                </a:solidFill>
                <a:latin typeface="+mn-lt"/>
              </a:rPr>
              <a:t>— это огромное светлое окно, через которое в духовный мир ребенка вливается живительный поток представлений, понятий об окружающем мире. Игра — это искра, зажигающая огонек пытливости и любознательности.</a:t>
            </a:r>
          </a:p>
          <a:p>
            <a:pPr algn="r">
              <a:defRPr/>
            </a:pPr>
            <a:r>
              <a:rPr lang="ru-RU" sz="2000" b="1" dirty="0" err="1">
                <a:solidFill>
                  <a:schemeClr val="tx2"/>
                </a:solidFill>
                <a:latin typeface="+mn-lt"/>
              </a:rPr>
              <a:t>В.А.Сухомлинский</a:t>
            </a:r>
            <a:endParaRPr lang="ru-RU" sz="20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099" name="Picture 2" descr="D:\картинки для презентации\deti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2075" y="0"/>
            <a:ext cx="2644775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 descr="G:\инновации\Новая папка\0_120bd3_b6a22c19_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93663"/>
            <a:ext cx="1728787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420281"/>
            <a:ext cx="1476164" cy="1090092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Способ поддержки детской инициативы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34556" y="2457602"/>
            <a:ext cx="1368152" cy="1091918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Развитие потенциала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80111" y="2420281"/>
            <a:ext cx="1820419" cy="1090092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Удовлетворение потребностей ребенка,</a:t>
            </a:r>
          </a:p>
          <a:p>
            <a:pPr algn="ctr"/>
            <a:r>
              <a:rPr lang="ru-RU" sz="1400" dirty="0" smtClean="0"/>
              <a:t>индивидуализация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15720" y="2402125"/>
            <a:ext cx="1576360" cy="1108247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Формирование качеств личности и психики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71938" y="2420281"/>
            <a:ext cx="1323121" cy="1091918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Расширение кругозора ребенка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83768" y="3711150"/>
            <a:ext cx="4320480" cy="545046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  Роль взрослого в игре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1623358" y="2871106"/>
            <a:ext cx="468052" cy="216024"/>
          </a:xfrm>
          <a:prstGeom prst="leftRight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9900"/>
              </a:solidFill>
            </a:endParaRPr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3380100" y="2871106"/>
            <a:ext cx="468052" cy="216024"/>
          </a:xfrm>
          <a:prstGeom prst="leftRight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9900"/>
              </a:solidFill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5184186" y="2848236"/>
            <a:ext cx="468052" cy="216024"/>
          </a:xfrm>
          <a:prstGeom prst="leftRight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9900"/>
              </a:solidFill>
            </a:endParaRPr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7296410" y="2871106"/>
            <a:ext cx="468052" cy="216024"/>
          </a:xfrm>
          <a:prstGeom prst="leftRight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99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20515310">
            <a:off x="73461" y="3946436"/>
            <a:ext cx="2755823" cy="48783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00FF"/>
                </a:solidFill>
              </a:rPr>
              <a:t>Интегративный подход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192830">
            <a:off x="6622446" y="3973318"/>
            <a:ext cx="2467892" cy="504056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00FF"/>
                </a:solidFill>
              </a:rPr>
              <a:t>Системный подход</a:t>
            </a:r>
            <a:endParaRPr lang="ru-RU" sz="2000" dirty="0">
              <a:solidFill>
                <a:srgbClr val="0000FF"/>
              </a:solidFill>
            </a:endParaRPr>
          </a:p>
        </p:txBody>
      </p:sp>
      <p:pic>
        <p:nvPicPr>
          <p:cNvPr id="3074" name="Picture 2" descr="G:\ФОТО\Новая папка\IMG_227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1207" y="4725232"/>
            <a:ext cx="3511845" cy="1999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G:\ФОТО\Новая папка\SAM_5217 - с эффектами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725232"/>
            <a:ext cx="2726884" cy="2045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4177">
        <p14:reveal/>
      </p:transition>
    </mc:Choice>
    <mc:Fallback xmlns="">
      <p:transition spd="slow" advTm="141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G:\инновации\DSC093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39198">
            <a:off x="6195271" y="1377432"/>
            <a:ext cx="3061612" cy="229621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:\ФОТО\Новая папка\image-01-06-15-02-12-6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26824">
            <a:off x="4317470" y="2780585"/>
            <a:ext cx="2498904" cy="187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G:\ФОТО\Новая папка\IMG_218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1171" y="3649301"/>
            <a:ext cx="3505943" cy="205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G:\ФОТО\Новая папка\IMG_174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07555">
            <a:off x="5436096" y="5323212"/>
            <a:ext cx="2771824" cy="207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88640"/>
            <a:ext cx="824219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cap="all" dirty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Взаимодействие детского сада и семьи - </a:t>
            </a:r>
          </a:p>
          <a:p>
            <a:pPr algn="ctr">
              <a:defRPr/>
            </a:pPr>
            <a:r>
              <a:rPr lang="ru-RU" sz="2000" b="1" cap="all" dirty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Необходимое условие полноценного развития детей</a:t>
            </a:r>
          </a:p>
        </p:txBody>
      </p:sp>
      <p:pic>
        <p:nvPicPr>
          <p:cNvPr id="5123" name="Picture 2" descr="G:\инновации\Новая папка\0_120bd3_b6a22c19_L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5303" y="93663"/>
            <a:ext cx="1728788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6392" y="1124744"/>
            <a:ext cx="6277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Кроме основных форм работы с родителями, активно используются инновационные  формы и методы работы ДОУ и семьи 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6393" y="2132856"/>
            <a:ext cx="607894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Дни открытых дверей; дни счастливой семьи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Клуб молодых родителей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Театрализованные представления для детей с участием родителей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Родительские собрания в игровой форме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Организация конкурсов семейных талантов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Творческие мастерские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Организация совместных походов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Недели здоровья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 smtClean="0"/>
              <a:t>Флэшмоб</a:t>
            </a: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Ларец пожеланий и предложений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124" y="472514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Результатом нашей работы является 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124" y="5171483"/>
            <a:ext cx="6166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Повышение уровня родительской компетентности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Гармонизация семейных и </a:t>
            </a:r>
            <a:r>
              <a:rPr lang="ru-RU" sz="1400" dirty="0" err="1" smtClean="0"/>
              <a:t>родительско</a:t>
            </a:r>
            <a:r>
              <a:rPr lang="ru-RU" sz="1400" dirty="0" smtClean="0"/>
              <a:t> – детских отношений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Повышение ответственности родителя за судьбу ребенка и его активности в отношениях с сотрудниками ДОУ.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6393" y="6171635"/>
            <a:ext cx="43677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rgbClr val="0000FF"/>
                </a:solidFill>
                <a:effectLst/>
              </a:rPr>
              <a:t>ИГРАТЬ - ЭТО ПРОСТО!</a:t>
            </a:r>
            <a:endParaRPr lang="ru-RU" sz="2800" b="1" cap="none" spc="0" dirty="0">
              <a:ln/>
              <a:solidFill>
                <a:srgbClr val="0000FF"/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5760">
        <p14:reveal/>
      </p:transition>
    </mc:Choice>
    <mc:Fallback xmlns="">
      <p:transition spd="slow" advTm="157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136904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cap="all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Социально – коммуникативное развитие</a:t>
            </a:r>
            <a:endParaRPr lang="ru-RU" sz="2400" b="1" cap="all" dirty="0">
              <a:ln/>
              <a:solidFill>
                <a:srgbClr val="00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123" name="Picture 2" descr="G:\инновации\Новая папка\0_120bd3_b6a22c19_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5212" y="69283"/>
            <a:ext cx="1728788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G:\инновации\Новая папка\052c2f130e93a4d94bca33ea724e14a8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434" y="4962681"/>
            <a:ext cx="2880320" cy="187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инновации\Новая папка\0_16992d_f25fe584_orig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230" y="423731"/>
            <a:ext cx="8424936" cy="654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052736"/>
            <a:ext cx="69675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</a:t>
            </a:r>
          </a:p>
          <a:p>
            <a:pPr algn="ctr"/>
            <a:r>
              <a:rPr lang="ru-RU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</a:t>
            </a:r>
          </a:p>
          <a:p>
            <a:pPr algn="ctr"/>
            <a:r>
              <a:rPr lang="ru-RU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Ь</a:t>
            </a:r>
          </a:p>
          <a:p>
            <a:pPr algn="ctr"/>
            <a:r>
              <a:rPr lang="ru-RU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</a:t>
            </a:r>
          </a:p>
          <a:p>
            <a:pPr algn="ctr"/>
            <a:endParaRPr lang="ru-RU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16416" y="1226570"/>
            <a:ext cx="69675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</a:t>
            </a:r>
          </a:p>
          <a:p>
            <a:pPr algn="ctr"/>
            <a:r>
              <a:rPr lang="ru-RU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</a:t>
            </a:r>
          </a:p>
          <a:p>
            <a:pPr algn="ctr"/>
            <a:r>
              <a:rPr lang="ru-RU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Ь</a:t>
            </a:r>
          </a:p>
          <a:p>
            <a:pPr algn="ctr"/>
            <a:r>
              <a:rPr lang="ru-RU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</a:t>
            </a:r>
          </a:p>
          <a:p>
            <a:pPr algn="ctr"/>
            <a:endParaRPr lang="ru-RU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82481" y="5550830"/>
            <a:ext cx="244827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ДЕЯТЕЛЬНОСТЬ</a:t>
            </a:r>
            <a:endParaRPr lang="ru-RU" sz="2000" b="1" cap="none" spc="0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9231" y="4194246"/>
            <a:ext cx="1786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Интегративная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98" y="2657729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Игры с</a:t>
            </a:r>
          </a:p>
          <a:p>
            <a:r>
              <a:rPr lang="ru-RU" sz="1200" dirty="0" smtClean="0"/>
              <a:t>правилами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732240" y="2565397"/>
            <a:ext cx="1468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Индивидуальные </a:t>
            </a:r>
          </a:p>
          <a:p>
            <a:r>
              <a:rPr lang="ru-RU" sz="1200" dirty="0" smtClean="0"/>
              <a:t>и совместные </a:t>
            </a:r>
          </a:p>
          <a:p>
            <a:r>
              <a:rPr lang="ru-RU" sz="1200" dirty="0" smtClean="0"/>
              <a:t>творческие игры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3302802"/>
            <a:ext cx="821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Беседы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987005" y="2807542"/>
            <a:ext cx="950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Речевые</a:t>
            </a:r>
          </a:p>
          <a:p>
            <a:r>
              <a:rPr lang="ru-RU" sz="1400" dirty="0" smtClean="0"/>
              <a:t>ситуации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699458" y="1844824"/>
            <a:ext cx="143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Составление</a:t>
            </a:r>
          </a:p>
          <a:p>
            <a:pPr algn="ctr"/>
            <a:r>
              <a:rPr lang="ru-RU" sz="1200" dirty="0" smtClean="0"/>
              <a:t>рассказов, сказок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850236" y="3456689"/>
            <a:ext cx="1134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Отгадывание</a:t>
            </a:r>
          </a:p>
          <a:p>
            <a:pPr algn="ctr"/>
            <a:r>
              <a:rPr lang="ru-RU" sz="1200" dirty="0" smtClean="0"/>
              <a:t>загадок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951723" y="4725144"/>
            <a:ext cx="11633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Ситуации</a:t>
            </a:r>
          </a:p>
          <a:p>
            <a:pPr algn="ctr"/>
            <a:r>
              <a:rPr lang="ru-RU" sz="1400" dirty="0"/>
              <a:t>м</a:t>
            </a:r>
            <a:r>
              <a:rPr lang="ru-RU" sz="1400" dirty="0" smtClean="0"/>
              <a:t>орального</a:t>
            </a:r>
          </a:p>
          <a:p>
            <a:pPr algn="ctr"/>
            <a:r>
              <a:rPr lang="ru-RU" sz="1400" dirty="0" smtClean="0"/>
              <a:t>выбора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85127" y="3395134"/>
            <a:ext cx="1345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Общение со </a:t>
            </a:r>
          </a:p>
          <a:p>
            <a:r>
              <a:rPr lang="ru-RU" sz="1400" dirty="0" smtClean="0"/>
              <a:t>сверстниками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291735" y="4485923"/>
            <a:ext cx="1909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Самостоятельная</a:t>
            </a:r>
          </a:p>
          <a:p>
            <a:pPr algn="ctr"/>
            <a:r>
              <a:rPr lang="ru-RU" sz="1200" dirty="0" smtClean="0"/>
              <a:t>деятельность в игровых</a:t>
            </a:r>
          </a:p>
          <a:p>
            <a:pPr algn="ctr"/>
            <a:r>
              <a:rPr lang="ru-RU" sz="1200" dirty="0" smtClean="0"/>
              <a:t>зонах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012160" y="1588704"/>
            <a:ext cx="1864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Непосредственное</a:t>
            </a:r>
          </a:p>
          <a:p>
            <a:r>
              <a:rPr lang="ru-RU" sz="1200" dirty="0" smtClean="0"/>
              <a:t>общение со взрослыми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379228" y="1052736"/>
            <a:ext cx="1378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Взаимодействие</a:t>
            </a:r>
          </a:p>
          <a:p>
            <a:r>
              <a:rPr lang="ru-RU" sz="1200" dirty="0" smtClean="0"/>
              <a:t>с воспитателем</a:t>
            </a:r>
          </a:p>
          <a:p>
            <a:r>
              <a:rPr lang="ru-RU" sz="1200" dirty="0" smtClean="0"/>
              <a:t>и сверстниками</a:t>
            </a:r>
            <a:endParaRPr lang="ru-RU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266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7624">
        <p14:reveal/>
      </p:transition>
    </mc:Choice>
    <mc:Fallback xmlns="">
      <p:transition spd="slow" advTm="76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G:\ФОТО\Новая папка\image-01-06-15-02-12-22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252032">
            <a:off x="5622331" y="3898771"/>
            <a:ext cx="3344931" cy="2508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:\ФОТО\Новая папка\IMG_229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41235">
            <a:off x="191397" y="668704"/>
            <a:ext cx="3420660" cy="2239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ФОТО\Новая папка\DSC0813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37636">
            <a:off x="186277" y="3908349"/>
            <a:ext cx="3373353" cy="2530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ФОТО\Новая папка\DSC_060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7577">
            <a:off x="5933797" y="919412"/>
            <a:ext cx="3046018" cy="2355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03848" y="83347"/>
            <a:ext cx="54514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Лучше всего можно помочь детям,</a:t>
            </a:r>
          </a:p>
          <a:p>
            <a:pPr algn="ctr"/>
            <a:r>
              <a:rPr lang="ru-RU" sz="2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Помогая их родителям.</a:t>
            </a:r>
            <a:endParaRPr lang="ru-RU" sz="2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68784" y="603143"/>
            <a:ext cx="1146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Т.Харрис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52553590"/>
              </p:ext>
            </p:extLst>
          </p:nvPr>
        </p:nvGraphicFramePr>
        <p:xfrm>
          <a:off x="1403648" y="836712"/>
          <a:ext cx="640871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7858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947">
        <p14:reveal/>
      </p:transition>
    </mc:Choice>
    <mc:Fallback xmlns="">
      <p:transition spd="slow" advTm="99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86bf08727e641bd2770c4584baded48beca9dd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5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7|0.8|0.7|0.7|0.7|0.6|0.7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9|0.8|0.9|0.9|0.8|1|0.8|0.8|1.1|1.2|1.2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6|2.1|1.8|1.8|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1|1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4|1.4|1.4|1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2395</TotalTime>
  <Words>362</Words>
  <Application>Microsoft Office PowerPoint</Application>
  <PresentationFormat>Экран (4:3)</PresentationFormat>
  <Paragraphs>132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 Unicode MS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elix</cp:lastModifiedBy>
  <cp:revision>170</cp:revision>
  <dcterms:created xsi:type="dcterms:W3CDTF">2012-11-01T12:04:58Z</dcterms:created>
  <dcterms:modified xsi:type="dcterms:W3CDTF">2016-10-27T06:12:42Z</dcterms:modified>
</cp:coreProperties>
</file>