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2" r:id="rId2"/>
    <p:sldId id="304" r:id="rId3"/>
    <p:sldId id="309" r:id="rId4"/>
    <p:sldId id="307" r:id="rId5"/>
    <p:sldId id="313" r:id="rId6"/>
    <p:sldId id="316" r:id="rId7"/>
    <p:sldId id="321" r:id="rId8"/>
    <p:sldId id="320" r:id="rId9"/>
    <p:sldId id="319" r:id="rId10"/>
    <p:sldId id="318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30" r:id="rId21"/>
    <p:sldId id="317" r:id="rId22"/>
    <p:sldId id="329" r:id="rId23"/>
    <p:sldId id="327" r:id="rId24"/>
    <p:sldId id="326" r:id="rId25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4660"/>
  </p:normalViewPr>
  <p:slideViewPr>
    <p:cSldViewPr>
      <p:cViewPr varScale="1">
        <p:scale>
          <a:sx n="57" d="100"/>
          <a:sy n="57" d="100"/>
        </p:scale>
        <p:origin x="10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График увеличения контингента учащихся </a:t>
            </a:r>
            <a:endParaRPr lang="ru-RU" sz="2800" dirty="0" smtClean="0"/>
          </a:p>
          <a:p>
            <a:pPr>
              <a:defRPr/>
            </a:pPr>
            <a:r>
              <a:rPr lang="ru-RU" sz="2800" dirty="0" smtClean="0"/>
              <a:t>МБОУ </a:t>
            </a:r>
            <a:r>
              <a:rPr lang="ru-RU" sz="2800" dirty="0"/>
              <a:t>" Средняя школа № 54"</a:t>
            </a:r>
          </a:p>
        </c:rich>
      </c:tx>
      <c:layout>
        <c:manualLayout>
          <c:xMode val="edge"/>
          <c:yMode val="edge"/>
          <c:x val="0.15224247570375779"/>
          <c:y val="2.571187265742404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График увеличения контингента учащихся МБОУ " Средняя школа № 54"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  <c:pt idx="5">
                  <c:v>2015-2016</c:v>
                </c:pt>
                <c:pt idx="6">
                  <c:v>2016-2017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330</c:v>
                </c:pt>
                <c:pt idx="1">
                  <c:v>331</c:v>
                </c:pt>
                <c:pt idx="2">
                  <c:v>343</c:v>
                </c:pt>
                <c:pt idx="3">
                  <c:v>346</c:v>
                </c:pt>
                <c:pt idx="4">
                  <c:v>352</c:v>
                </c:pt>
                <c:pt idx="5">
                  <c:v>424</c:v>
                </c:pt>
                <c:pt idx="6">
                  <c:v>473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514568"/>
        <c:axId val="237195760"/>
      </c:barChart>
      <c:catAx>
        <c:axId val="236514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7195760"/>
        <c:crosses val="autoZero"/>
        <c:auto val="1"/>
        <c:lblAlgn val="ctr"/>
        <c:lblOffset val="100"/>
        <c:noMultiLvlLbl val="0"/>
      </c:catAx>
      <c:valAx>
        <c:axId val="237195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6514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326F07-7C6C-4B85-BCC9-BC617B677DDA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36769F-E70A-4D69-86F4-25015695B4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421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5E2DB-86B6-474C-9263-24F30D459DA7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BCD31-3709-4006-8221-C5FEBD6FE9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6533B-D264-4478-9E6C-0D50BC69528A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9A6FB-118F-44CF-B3BA-41C8998CA0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ACE2C-FA74-42AC-A46B-FCE33DD412E6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918AE-28F8-4976-AAA5-D5AEC793D0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B1683-65EB-46DB-9F21-E1F212234475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5A5C-5724-4B32-90F5-6FE8E89E2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6EB1D-8ABE-4F2B-8D30-BC9D2B490410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B293-DDDF-4C57-9A0C-020D9989E7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75DD5-0F6A-4614-943D-B80F64CF7639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CCB1-7948-4961-88DB-97070B9277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CF1D-3F52-43C9-8C1B-A913921B4391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B6BA4-E1F1-42E6-BF3D-18A7588CC6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5DE1D-77A2-47EC-9ED0-8A9A740F04BA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AFFB-29F6-46DB-AAE0-5D444C819F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23848-1AB6-4DA3-A980-7BFFA4DB45AF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314F9-F4EF-41AF-8BC0-3E4728B630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C1D0A-1B8D-4191-8573-7F1740A2648B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A6F39-E12A-473D-9D3C-47D82B2E58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75DE9-C02F-4C26-8BBD-023E925767D1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2419A-C875-4DEE-AC74-82FABE7747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0008CF-FA00-4473-84BD-650D8DE0C294}" type="datetimeFigureOut">
              <a:rPr lang="ru-RU"/>
              <a:pPr>
                <a:defRPr/>
              </a:pPr>
              <a:t>24.10.2016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5FEE126-41C1-46D5-9212-AC5B62203F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 descr="D:\МОУ МЦ\СИМВОЛИКА\Банер\Форум 2011\Forum_prigl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950" y="187325"/>
            <a:ext cx="3948113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924300" y="692150"/>
            <a:ext cx="5045075" cy="10779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cap="all" dirty="0" smtClean="0">
                <a:solidFill>
                  <a:srgbClr val="0000FF"/>
                </a:solidFill>
              </a:rPr>
              <a:t>Муниципальный Форум  инноваций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71450" y="2201863"/>
            <a:ext cx="88011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600" b="1">
                <a:solidFill>
                  <a:srgbClr val="0000FF"/>
                </a:solidFill>
              </a:rPr>
              <a:t>Эффективное управление</a:t>
            </a:r>
          </a:p>
          <a:p>
            <a:pPr algn="ctr" eaLnBrk="1" hangingPunct="1"/>
            <a:r>
              <a:rPr lang="ru-RU" altLang="ru-RU" sz="3600" b="1">
                <a:solidFill>
                  <a:srgbClr val="0000FF"/>
                </a:solidFill>
              </a:rPr>
              <a:t>как инновационный ресурс образовательной организации: 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88900" y="6000750"/>
            <a:ext cx="3455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>
                <a:solidFill>
                  <a:srgbClr val="0000FF"/>
                </a:solidFill>
              </a:rPr>
              <a:t>ИВАНОВО 2016</a:t>
            </a:r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163513" y="4038600"/>
            <a:ext cx="88011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ru-RU" altLang="ru-RU" sz="3200" b="1">
                <a:solidFill>
                  <a:srgbClr val="C00000"/>
                </a:solidFill>
              </a:rPr>
              <a:t>от идеи до результата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5" y="476250"/>
            <a:ext cx="8569325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indent="-742950" algn="ctr">
              <a:defRPr/>
            </a:pPr>
            <a:r>
              <a:rPr lang="ru-RU" sz="6000" b="1" dirty="0"/>
              <a:t>1</a:t>
            </a:r>
          </a:p>
          <a:p>
            <a:pPr marL="742950" indent="-742950" algn="ctr">
              <a:defRPr/>
            </a:pPr>
            <a:r>
              <a:rPr lang="ru-RU" sz="3600" dirty="0"/>
              <a:t>Создание ассоциации </a:t>
            </a:r>
          </a:p>
          <a:p>
            <a:pPr marL="742950" indent="-742950" algn="ctr">
              <a:defRPr/>
            </a:pPr>
            <a:r>
              <a:rPr lang="ru-RU" sz="3600" dirty="0"/>
              <a:t>активных родителей, </a:t>
            </a:r>
          </a:p>
          <a:p>
            <a:pPr algn="ctr">
              <a:defRPr/>
            </a:pPr>
            <a:r>
              <a:rPr lang="ru-RU" sz="3600" dirty="0"/>
              <a:t>привлечение их к участию </a:t>
            </a:r>
          </a:p>
          <a:p>
            <a:pPr algn="ctr">
              <a:defRPr/>
            </a:pPr>
            <a:r>
              <a:rPr lang="ru-RU" sz="3600" dirty="0"/>
              <a:t>в школьной жизни.</a:t>
            </a:r>
          </a:p>
        </p:txBody>
      </p:sp>
      <p:pic>
        <p:nvPicPr>
          <p:cNvPr id="11267" name="Рисунок 2" descr="okno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292600"/>
            <a:ext cx="3313112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право 4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2</a:t>
            </a:r>
          </a:p>
          <a:p>
            <a:pPr marL="742950" indent="-742950" algn="ctr"/>
            <a:r>
              <a:rPr lang="ru-RU" sz="3600" dirty="0"/>
              <a:t>Предоставление на базе школы услуг по психологическому и социально-педагогическому консультированию жителей микрорайона.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12291" name="Picture 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292600"/>
            <a:ext cx="4224337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право 4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3</a:t>
            </a:r>
          </a:p>
          <a:p>
            <a:pPr marL="742950" indent="-742950" algn="ctr"/>
            <a:r>
              <a:rPr lang="ru-RU" sz="3600" dirty="0"/>
              <a:t>Привлечение жителей микрорайона на пробные ЕГЭ в качестве общественных наблюдателей или участников. 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31400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4</a:t>
            </a:r>
          </a:p>
          <a:p>
            <a:pPr marL="742950" indent="-742950" algn="ctr"/>
            <a:r>
              <a:rPr lang="ru-RU" sz="3600" dirty="0"/>
              <a:t>Эффективная работа школьного сайта по своевременному отображению всех сторон школьной жизни.  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3141663"/>
            <a:ext cx="360045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5</a:t>
            </a:r>
          </a:p>
          <a:p>
            <a:pPr marL="742950" indent="-742950" algn="ctr"/>
            <a:r>
              <a:rPr lang="ru-RU" sz="3600" dirty="0"/>
              <a:t>Проведение дней открытых дверей с использованием </a:t>
            </a:r>
          </a:p>
          <a:p>
            <a:pPr marL="742950" indent="-742950" algn="ctr"/>
            <a:r>
              <a:rPr lang="ru-RU" sz="3600" dirty="0"/>
              <a:t>интерактивных форм работы.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15363" name="Рисунок 3" descr="img_20151128_11255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076700"/>
            <a:ext cx="36004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6</a:t>
            </a:r>
          </a:p>
          <a:p>
            <a:pPr marL="742950" indent="-742950" algn="ctr"/>
            <a:r>
              <a:rPr lang="ru-RU" sz="3600" dirty="0"/>
              <a:t>Работа </a:t>
            </a:r>
          </a:p>
          <a:p>
            <a:pPr marL="742950" indent="-742950" algn="ctr"/>
            <a:r>
              <a:rPr lang="ru-RU" sz="3600" b="1" dirty="0"/>
              <a:t>«Предшколы будущего поколения»</a:t>
            </a:r>
          </a:p>
          <a:p>
            <a:pPr marL="742950" indent="-742950" algn="ctr"/>
            <a:r>
              <a:rPr lang="ru-RU" sz="3600" dirty="0"/>
              <a:t> для всех дошкольников микрорайона.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dscn204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323882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7</a:t>
            </a:r>
          </a:p>
          <a:p>
            <a:pPr marL="742950" indent="-742950" algn="ctr"/>
            <a:r>
              <a:rPr lang="ru-RU" sz="3600" dirty="0"/>
              <a:t>Разработка элективных курсов по развитию интеллектуальных способностей учащихся с низкими стартовыми возможностями.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292600"/>
            <a:ext cx="3535363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/>
              <a:t>8</a:t>
            </a:r>
          </a:p>
          <a:p>
            <a:pPr marL="742950" indent="-742950" algn="ctr"/>
            <a:r>
              <a:rPr lang="ru-RU" sz="3600" dirty="0"/>
              <a:t>Организация совместной внеурочной деятельности, направленной на повышение культурного уровня социума, на участие родителей в воспитании детей.</a:t>
            </a:r>
            <a:br>
              <a:rPr lang="ru-RU" sz="3600" dirty="0"/>
            </a:br>
            <a:endParaRPr lang="ru-RU" sz="3600" dirty="0"/>
          </a:p>
        </p:txBody>
      </p:sp>
      <p:pic>
        <p:nvPicPr>
          <p:cNvPr id="18435" name="Рисунок 3" descr="1602201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581525"/>
            <a:ext cx="331311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 smtClean="0"/>
              <a:t>9</a:t>
            </a:r>
            <a:endParaRPr lang="ru-RU" sz="6000" b="1" dirty="0"/>
          </a:p>
          <a:p>
            <a:pPr marL="742950" indent="-742950" algn="ctr"/>
            <a:r>
              <a:rPr lang="ru-RU" sz="3600" dirty="0" smtClean="0"/>
              <a:t>Участие школьников и их родителей </a:t>
            </a:r>
            <a:r>
              <a:rPr lang="ru-RU" sz="3600" dirty="0"/>
              <a:t>в решении образовательных и социальных проблем через реализацию </a:t>
            </a:r>
            <a:r>
              <a:rPr lang="ru-RU" sz="3600" dirty="0" smtClean="0"/>
              <a:t>различных проектов.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Рисунок 6" descr="sam_104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2952328" cy="2232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1"/>
          <p:cNvSpPr>
            <a:spLocks noChangeArrowheads="1"/>
          </p:cNvSpPr>
          <p:nvPr/>
        </p:nvSpPr>
        <p:spPr bwMode="auto">
          <a:xfrm>
            <a:off x="250825" y="476250"/>
            <a:ext cx="85693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 algn="ctr"/>
            <a:r>
              <a:rPr lang="ru-RU" sz="6000" b="1" dirty="0" smtClean="0"/>
              <a:t>10</a:t>
            </a:r>
            <a:endParaRPr lang="ru-RU" sz="6000" b="1" dirty="0"/>
          </a:p>
          <a:p>
            <a:pPr marL="742950" indent="-742950" algn="ctr"/>
            <a:endParaRPr lang="ru-RU" sz="3600" dirty="0" smtClean="0"/>
          </a:p>
          <a:p>
            <a:pPr marL="742950" indent="-742950" algn="ctr"/>
            <a:r>
              <a:rPr lang="ru-RU" sz="3600" dirty="0" smtClean="0"/>
              <a:t>Совместной обогащение </a:t>
            </a:r>
          </a:p>
          <a:p>
            <a:pPr marL="742950" indent="-742950" algn="ctr"/>
            <a:r>
              <a:rPr lang="ru-RU" sz="3600" dirty="0" smtClean="0"/>
              <a:t>традиций школы.</a:t>
            </a:r>
            <a:endParaRPr lang="ru-RU" sz="36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835696" y="620688"/>
            <a:ext cx="2088232" cy="7920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sam_1922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3816424" cy="29523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395288" y="1628775"/>
            <a:ext cx="8280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</a:rPr>
              <a:t>Муниципальное  бюджетное </a:t>
            </a:r>
          </a:p>
          <a:p>
            <a:pPr algn="ctr"/>
            <a:r>
              <a:rPr lang="ru-RU" sz="3600" b="1">
                <a:solidFill>
                  <a:srgbClr val="C00000"/>
                </a:solidFill>
              </a:rPr>
              <a:t>общеобразовательное учреждение </a:t>
            </a:r>
            <a:r>
              <a:rPr lang="ru-RU" sz="4800" b="1">
                <a:solidFill>
                  <a:srgbClr val="C00000"/>
                </a:solidFill>
              </a:rPr>
              <a:t>"Средняя  школа № 54"</a:t>
            </a:r>
            <a:endParaRPr lang="ru-RU" sz="480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964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Своевременная реализация  комплекса этих мер  </a:t>
            </a:r>
          </a:p>
          <a:p>
            <a:pPr algn="ctr"/>
            <a:r>
              <a:rPr lang="ru-RU" sz="3600" b="1" dirty="0" smtClean="0"/>
              <a:t>позволила в итоге :</a:t>
            </a:r>
          </a:p>
          <a:p>
            <a:r>
              <a:rPr lang="ru-RU" sz="3600" dirty="0" smtClean="0"/>
              <a:t>	минимизировать </a:t>
            </a:r>
            <a:r>
              <a:rPr lang="ru-RU" sz="3600" dirty="0"/>
              <a:t>риск ухода сильных учащихся в другие школы;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    	повысить заинтересованность родителей микрорайона в предлагаемых образовательных услугах; </a:t>
            </a:r>
            <a:br>
              <a:rPr lang="ru-RU" sz="3600" dirty="0" smtClean="0"/>
            </a:br>
            <a:r>
              <a:rPr lang="ru-RU" sz="3600" dirty="0" smtClean="0"/>
              <a:t>    	частично снизить конкуренцию со стороны других ОУ. </a:t>
            </a:r>
            <a:br>
              <a:rPr lang="ru-RU" sz="3600" dirty="0" smtClean="0"/>
            </a:br>
            <a:r>
              <a:rPr lang="ru-RU" sz="3600" dirty="0" smtClean="0"/>
              <a:t>   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179512" y="1988840"/>
            <a:ext cx="864096" cy="43204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79512" y="3068960"/>
            <a:ext cx="864096" cy="43204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51520" y="4725144"/>
            <a:ext cx="864096" cy="43204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 </a:t>
            </a:r>
          </a:p>
          <a:p>
            <a:pPr algn="ctr"/>
            <a:r>
              <a:rPr lang="ru-RU" sz="3600" dirty="0" smtClean="0">
                <a:solidFill>
                  <a:srgbClr val="000000"/>
                </a:solidFill>
              </a:rPr>
              <a:t>Считаем, что эффективность выполнения поставленных перед нами управленческих задач </a:t>
            </a:r>
          </a:p>
          <a:p>
            <a:pPr algn="ctr"/>
            <a:r>
              <a:rPr lang="ru-RU" sz="3600" dirty="0" smtClean="0">
                <a:solidFill>
                  <a:srgbClr val="000000"/>
                </a:solidFill>
              </a:rPr>
              <a:t>по увеличению контингента учащихся  наглядно демонстрирует следующая таблица из публичного отчёта школы за 2015 год.  </a:t>
            </a:r>
            <a:endParaRPr lang="ru-RU" sz="2800" b="1" dirty="0"/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683568" y="4437112"/>
            <a:ext cx="2232248" cy="2304256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556793"/>
          <a:ext cx="8568952" cy="3528391"/>
        </p:xfrm>
        <a:graphic>
          <a:graphicData uri="http://schemas.openxmlformats.org/drawingml/2006/table">
            <a:tbl>
              <a:tblPr/>
              <a:tblGrid>
                <a:gridCol w="892580"/>
                <a:gridCol w="403564"/>
                <a:gridCol w="648072"/>
                <a:gridCol w="504056"/>
                <a:gridCol w="819366"/>
                <a:gridCol w="548786"/>
                <a:gridCol w="776328"/>
                <a:gridCol w="669868"/>
                <a:gridCol w="688783"/>
                <a:gridCol w="675884"/>
                <a:gridCol w="691364"/>
                <a:gridCol w="640629"/>
                <a:gridCol w="609672"/>
              </a:tblGrid>
              <a:tr h="1041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2010-2011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2011-2012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2012-2013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2013-2014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1-4 кл.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111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143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153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172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209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5-9 кл.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164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152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172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10-11 кл.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2000" b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330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331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343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346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352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424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72" marR="629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71600" y="476672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ru-RU" sz="2800" b="1" dirty="0" smtClean="0"/>
              <a:t>Количество обучающихся </a:t>
            </a:r>
          </a:p>
          <a:p>
            <a:pPr marL="742950" indent="-742950" algn="ctr"/>
            <a:r>
              <a:rPr lang="ru-RU" sz="2800" b="1" dirty="0" smtClean="0"/>
              <a:t>МБОУ «Средняя школа № 54»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11560" y="260648"/>
          <a:ext cx="756084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836712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/>
            <a:r>
              <a:rPr lang="ru-RU" sz="6000" b="1" dirty="0" smtClean="0"/>
              <a:t>Спасибо </a:t>
            </a:r>
          </a:p>
          <a:p>
            <a:pPr marL="742950" indent="-742950" algn="ctr"/>
            <a:r>
              <a:rPr lang="ru-RU" sz="6000" b="1" dirty="0" smtClean="0"/>
              <a:t>за </a:t>
            </a:r>
          </a:p>
          <a:p>
            <a:pPr marL="742950" indent="-742950" algn="ctr"/>
            <a:r>
              <a:rPr lang="ru-RU" sz="6000" b="1" dirty="0" smtClean="0"/>
              <a:t>внимание!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/>
          <p:cNvSpPr>
            <a:spLocks noChangeArrowheads="1"/>
          </p:cNvSpPr>
          <p:nvPr/>
        </p:nvSpPr>
        <p:spPr bwMode="auto">
          <a:xfrm>
            <a:off x="467544" y="1052736"/>
            <a:ext cx="820896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/>
              <a:t>Разработка мероприятий </a:t>
            </a:r>
            <a:r>
              <a:rPr lang="ru-RU" sz="3600" b="1" dirty="0"/>
              <a:t>конкурентоспособной </a:t>
            </a:r>
          </a:p>
          <a:p>
            <a:pPr algn="ctr"/>
            <a:r>
              <a:rPr lang="ru-RU" sz="3600" dirty="0"/>
              <a:t>стратегии развития учреждения   </a:t>
            </a:r>
          </a:p>
          <a:p>
            <a:pPr algn="ctr"/>
            <a:r>
              <a:rPr lang="ru-RU" sz="3600" dirty="0"/>
              <a:t>по увеличению контингента </a:t>
            </a:r>
            <a:r>
              <a:rPr lang="ru-RU" sz="3600" b="1" dirty="0"/>
              <a:t>учащихся </a:t>
            </a: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539552" y="4077072"/>
            <a:ext cx="2880320" cy="2664296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fds\Desktop\катя_54\школа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403225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932363" y="281335"/>
            <a:ext cx="40322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ctr"/>
            <a:r>
              <a:rPr lang="ru-RU" sz="3200" dirty="0">
                <a:solidFill>
                  <a:srgbClr val="000000"/>
                </a:solidFill>
              </a:rPr>
              <a:t>Школа № 54 была построена в 1936 году. </a:t>
            </a:r>
          </a:p>
          <a:p>
            <a:pPr indent="449263" algn="ctr"/>
            <a:r>
              <a:rPr lang="ru-RU" sz="3200" dirty="0">
                <a:solidFill>
                  <a:srgbClr val="000000"/>
                </a:solidFill>
              </a:rPr>
              <a:t>Проект  </a:t>
            </a:r>
            <a:r>
              <a:rPr lang="ru-RU" sz="3200" dirty="0" smtClean="0">
                <a:solidFill>
                  <a:srgbClr val="000000"/>
                </a:solidFill>
              </a:rPr>
              <a:t>школы рассчитан </a:t>
            </a:r>
            <a:endParaRPr lang="ru-RU" sz="3200" dirty="0">
              <a:solidFill>
                <a:srgbClr val="000000"/>
              </a:solidFill>
            </a:endParaRPr>
          </a:p>
          <a:p>
            <a:pPr indent="449263" algn="ctr"/>
            <a:r>
              <a:rPr lang="ru-RU" sz="3200" dirty="0">
                <a:solidFill>
                  <a:srgbClr val="000000"/>
                </a:solidFill>
              </a:rPr>
              <a:t>на  500 </a:t>
            </a:r>
            <a:r>
              <a:rPr lang="ru-RU" sz="3200" dirty="0" smtClean="0">
                <a:solidFill>
                  <a:srgbClr val="000000"/>
                </a:solidFill>
              </a:rPr>
              <a:t>учащихся</a:t>
            </a:r>
            <a:r>
              <a:rPr lang="ru-RU" sz="320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0" y="3717032"/>
            <a:ext cx="53292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ctr"/>
            <a:r>
              <a:rPr lang="ru-RU" sz="3200" dirty="0">
                <a:solidFill>
                  <a:srgbClr val="000000"/>
                </a:solidFill>
              </a:rPr>
              <a:t>До недавнего времени общая численность учеников школы колебалась</a:t>
            </a:r>
          </a:p>
          <a:p>
            <a:pPr indent="449263" algn="ctr"/>
            <a:r>
              <a:rPr lang="ru-RU" sz="3200" dirty="0">
                <a:solidFill>
                  <a:srgbClr val="000000"/>
                </a:solidFill>
              </a:rPr>
              <a:t> от 300 до 350 человек.</a:t>
            </a:r>
            <a:r>
              <a:rPr lang="ru-RU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323850" y="133350"/>
            <a:ext cx="8208963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ctr"/>
            <a:r>
              <a:rPr lang="ru-RU" sz="3600" b="1" dirty="0">
                <a:solidFill>
                  <a:srgbClr val="000000"/>
                </a:solidFill>
              </a:rPr>
              <a:t>Одна  из причин  уменьшения </a:t>
            </a:r>
            <a:r>
              <a:rPr lang="ru-RU" sz="3600" dirty="0">
                <a:solidFill>
                  <a:srgbClr val="000000"/>
                </a:solidFill>
              </a:rPr>
              <a:t>количества учащихся </a:t>
            </a:r>
          </a:p>
          <a:p>
            <a:pPr indent="449263" algn="ctr"/>
            <a:r>
              <a:rPr lang="ru-RU" sz="3600" dirty="0">
                <a:solidFill>
                  <a:srgbClr val="000000"/>
                </a:solidFill>
              </a:rPr>
              <a:t>- </a:t>
            </a:r>
            <a:r>
              <a:rPr lang="ru-RU" sz="3600" b="1" dirty="0">
                <a:solidFill>
                  <a:srgbClr val="000000"/>
                </a:solidFill>
              </a:rPr>
              <a:t>жесткая конкурентная среда </a:t>
            </a:r>
            <a:r>
              <a:rPr lang="ru-RU" sz="3600" dirty="0">
                <a:solidFill>
                  <a:srgbClr val="000000"/>
                </a:solidFill>
              </a:rPr>
              <a:t>в предоставлении  качественных  образовательных услуг, где учебные заведения, имеющие повышенный статус и находящиеся ближе к центру города,  имеют определенные преимущества.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79388" y="415925"/>
            <a:ext cx="856932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</a:rPr>
              <a:t>Разработка мероприятий конкурентоспособной стратегии развития учреждения   по увеличению </a:t>
            </a:r>
            <a:r>
              <a:rPr lang="ru-RU" sz="3600" b="1" dirty="0">
                <a:solidFill>
                  <a:srgbClr val="000000"/>
                </a:solidFill>
              </a:rPr>
              <a:t>контингента учащихся </a:t>
            </a:r>
            <a:endParaRPr lang="ru-RU" sz="3600" b="1" dirty="0" smtClean="0">
              <a:solidFill>
                <a:srgbClr val="000000"/>
              </a:solidFill>
            </a:endParaRPr>
          </a:p>
          <a:p>
            <a:pPr algn="ctr"/>
            <a:r>
              <a:rPr lang="ru-RU" sz="3600" dirty="0" smtClean="0">
                <a:solidFill>
                  <a:srgbClr val="000000"/>
                </a:solidFill>
              </a:rPr>
              <a:t>стала </a:t>
            </a:r>
            <a:r>
              <a:rPr lang="ru-RU" sz="3600" dirty="0">
                <a:solidFill>
                  <a:srgbClr val="000000"/>
                </a:solidFill>
              </a:rPr>
              <a:t>для нашей школы </a:t>
            </a:r>
          </a:p>
          <a:p>
            <a:pPr algn="ctr"/>
            <a:r>
              <a:rPr lang="ru-RU" sz="3600" b="1" dirty="0">
                <a:solidFill>
                  <a:srgbClr val="000000"/>
                </a:solidFill>
              </a:rPr>
              <a:t>одной из первоочередных  управленческих задач.</a:t>
            </a:r>
            <a:endParaRPr lang="ru-RU" sz="2800" b="1" dirty="0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750" y="4508500"/>
            <a:ext cx="2771775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250825" y="260350"/>
            <a:ext cx="8208963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/>
              <a:t>Цель </a:t>
            </a:r>
          </a:p>
          <a:p>
            <a:pPr algn="ctr"/>
            <a:endParaRPr lang="ru-RU" sz="3600" dirty="0"/>
          </a:p>
          <a:p>
            <a:pPr algn="ctr"/>
            <a:r>
              <a:rPr lang="ru-RU" sz="3600" dirty="0"/>
              <a:t> </a:t>
            </a:r>
          </a:p>
          <a:p>
            <a:pPr algn="ctr"/>
            <a:endParaRPr lang="ru-RU" sz="3600" dirty="0"/>
          </a:p>
          <a:p>
            <a:pPr algn="ctr"/>
            <a:r>
              <a:rPr lang="ru-RU" sz="3600" dirty="0"/>
              <a:t>формирование </a:t>
            </a:r>
          </a:p>
          <a:p>
            <a:pPr algn="ctr"/>
            <a:r>
              <a:rPr lang="ru-RU" sz="3600" b="1" dirty="0"/>
              <a:t>благоприятного отношения к ОУ </a:t>
            </a:r>
          </a:p>
          <a:p>
            <a:pPr algn="ctr"/>
            <a:r>
              <a:rPr lang="ru-RU" sz="3600" b="1" dirty="0"/>
              <a:t>и поддержка спроса </a:t>
            </a:r>
            <a:r>
              <a:rPr lang="ru-RU" sz="3600" dirty="0"/>
              <a:t>на качественные образовательные услуги школы №54 </a:t>
            </a:r>
            <a:endParaRPr lang="en-US" sz="3600" dirty="0" smtClean="0"/>
          </a:p>
          <a:p>
            <a:pPr algn="ctr"/>
            <a:r>
              <a:rPr lang="ru-RU" sz="3600" dirty="0" smtClean="0"/>
              <a:t>у </a:t>
            </a:r>
            <a:r>
              <a:rPr lang="ru-RU" sz="3600" dirty="0"/>
              <a:t>учащихся, родителей </a:t>
            </a:r>
          </a:p>
          <a:p>
            <a:pPr algn="ctr"/>
            <a:r>
              <a:rPr lang="ru-RU" sz="3600" dirty="0"/>
              <a:t>и жителей микрорайона.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3563938" y="1196975"/>
            <a:ext cx="1512887" cy="10795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0" y="363538"/>
            <a:ext cx="9144000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</a:rPr>
              <a:t> </a:t>
            </a:r>
            <a:r>
              <a:rPr lang="ru-RU" sz="3600" b="1" dirty="0">
                <a:solidFill>
                  <a:srgbClr val="000000"/>
                </a:solidFill>
              </a:rPr>
              <a:t>ЗАДАЧИ:</a:t>
            </a:r>
          </a:p>
          <a:p>
            <a:r>
              <a:rPr lang="ru-RU" sz="2000" dirty="0">
                <a:solidFill>
                  <a:srgbClr val="000000"/>
                </a:solidFill>
              </a:rPr>
              <a:t>	</a:t>
            </a:r>
            <a:r>
              <a:rPr lang="ru-RU" sz="2400" dirty="0">
                <a:solidFill>
                  <a:srgbClr val="000000"/>
                </a:solidFill>
              </a:rPr>
              <a:t>целенаправленная работа педколлектива над повышением эффективности образовательного процесса и качества предоставляемых услуг для учащихся микрорайона;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 	поддержание высокой квалификации педагогов и стабильные результаты учащихся по итогам внешней экспертизы;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	</a:t>
            </a:r>
            <a:r>
              <a:rPr lang="ru-RU" sz="2400" dirty="0" smtClean="0">
                <a:solidFill>
                  <a:srgbClr val="000000"/>
                </a:solidFill>
              </a:rPr>
              <a:t>повышение работоспособности </a:t>
            </a:r>
            <a:r>
              <a:rPr lang="ru-RU" sz="2400" dirty="0">
                <a:solidFill>
                  <a:srgbClr val="000000"/>
                </a:solidFill>
              </a:rPr>
              <a:t>коллектива и мобильности в решении поставленных задач;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	создание условий открытости инновациям;</a:t>
            </a:r>
          </a:p>
          <a:p>
            <a:r>
              <a:rPr lang="ru-RU" sz="2400" dirty="0">
                <a:solidFill>
                  <a:srgbClr val="000000"/>
                </a:solidFill>
              </a:rPr>
              <a:t>	создание в учреждении комфортной образовательной среды, обеспечивающей развитие имиджа школы, как многофункционального образовательного комплекса;</a:t>
            </a:r>
            <a:r>
              <a:rPr lang="ru-RU" sz="2400" dirty="0"/>
              <a:t> 	 	доведение до родителей потенциального учащегося  актуальной информации об образовательном учреждении.</a:t>
            </a:r>
            <a:endParaRPr lang="ru-RU" sz="2000" dirty="0"/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179388" y="1125538"/>
            <a:ext cx="720725" cy="142875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с вырезом 10"/>
          <p:cNvSpPr/>
          <p:nvPr/>
        </p:nvSpPr>
        <p:spPr>
          <a:xfrm>
            <a:off x="179388" y="2205038"/>
            <a:ext cx="720725" cy="144462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с вырезом 11"/>
          <p:cNvSpPr/>
          <p:nvPr/>
        </p:nvSpPr>
        <p:spPr>
          <a:xfrm>
            <a:off x="179388" y="3357563"/>
            <a:ext cx="720725" cy="142875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с вырезом 12"/>
          <p:cNvSpPr/>
          <p:nvPr/>
        </p:nvSpPr>
        <p:spPr>
          <a:xfrm>
            <a:off x="179388" y="4076700"/>
            <a:ext cx="720725" cy="144463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право с вырезом 13"/>
          <p:cNvSpPr/>
          <p:nvPr/>
        </p:nvSpPr>
        <p:spPr>
          <a:xfrm>
            <a:off x="179388" y="4437063"/>
            <a:ext cx="720725" cy="134937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179388" y="5516563"/>
            <a:ext cx="720725" cy="144462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323850" y="260350"/>
            <a:ext cx="84963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/>
              <a:t>Решению </a:t>
            </a:r>
          </a:p>
          <a:p>
            <a:pPr algn="ctr"/>
            <a:r>
              <a:rPr lang="ru-RU" sz="3600"/>
              <a:t>поставленных перед нами задач  способствовали следующие  меры.</a:t>
            </a:r>
          </a:p>
        </p:txBody>
      </p:sp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468313" y="2205038"/>
            <a:ext cx="7775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/>
              <a:t> </a:t>
            </a:r>
            <a:endParaRPr lang="ru-RU" sz="3600"/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827088" y="2349500"/>
            <a:ext cx="3457575" cy="3455988"/>
          </a:xfrm>
          <a:prstGeom prst="curv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86bf08727e641bd2770c4584baded48beca9dd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411</Words>
  <Application>Microsoft Office PowerPoint</Application>
  <PresentationFormat>Экран (4:3)</PresentationFormat>
  <Paragraphs>137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elix</cp:lastModifiedBy>
  <cp:revision>108</cp:revision>
  <dcterms:created xsi:type="dcterms:W3CDTF">2012-11-01T12:04:58Z</dcterms:created>
  <dcterms:modified xsi:type="dcterms:W3CDTF">2016-10-24T13:20:25Z</dcterms:modified>
</cp:coreProperties>
</file>