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CA1BA2-484E-4D95-B5E2-A491216917D0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F755FC-D321-4EF2-BF1B-125599001C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73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2D356BC-0DD0-41F3-BF10-051EA6EC9EB2}" type="slidenum">
              <a:rPr lang="ru-RU" altLang="ru-RU" smtClean="0"/>
              <a:pPr eaLnBrk="1" hangingPunct="1"/>
              <a:t>3</a:t>
            </a:fld>
            <a:endParaRPr lang="ru-RU" altLang="ru-RU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 smtClean="0"/>
              <a:t>Действующая программа – «Федеральная целевая программа развития образования на 2011-2015 годы» - утверждена поста­новлением Правительства РФ от 7 фев­ра­ля 2011 г. № 61 (в редакции постановления</a:t>
            </a:r>
            <a:br>
              <a:rPr lang="ru-RU" altLang="ru-RU" smtClean="0"/>
            </a:br>
            <a:endParaRPr lang="ru-RU" altLang="ru-RU" smtClean="0"/>
          </a:p>
          <a:p>
            <a:pPr eaLnBrk="1" hangingPunct="1"/>
            <a:r>
              <a:rPr lang="ru-RU" altLang="ru-RU" smtClean="0"/>
              <a:t>правительства РФ от 20 декабря 2011 г. № 1034).</a:t>
            </a:r>
          </a:p>
          <a:p>
            <a:pPr eaLnBrk="1" hangingPunct="1"/>
            <a:r>
              <a:rPr lang="ru-RU" altLang="ru-RU" b="1" smtClean="0"/>
              <a:t>. Концепция  модернизации дополнительного образования детей РФ на период до 2010 года определила цели модернизации  дополнительного образования детей: </a:t>
            </a:r>
            <a:endParaRPr lang="ru-RU" altLang="ru-RU" smtClean="0"/>
          </a:p>
          <a:p>
            <a:pPr eaLnBrk="1" hangingPunct="1"/>
            <a:r>
              <a:rPr lang="ru-RU" altLang="ru-RU" smtClean="0"/>
              <a:t>создание условий и механизма устойчивого развития системы дополнительного образования детей в РФ; </a:t>
            </a:r>
          </a:p>
          <a:p>
            <a:pPr eaLnBrk="1" hangingPunct="1"/>
            <a:r>
              <a:rPr lang="ru-RU" altLang="ru-RU" smtClean="0"/>
              <a:t>обеспечение  современного качества, доступности и эффективности  дополнительного образования детей на основе сохранения лучших традиций внешкольного воспитания и дополнительного образования по различным направлениям образовательной деятельности.</a:t>
            </a:r>
          </a:p>
          <a:p>
            <a:pPr eaLnBrk="1" hangingPunct="1"/>
            <a:r>
              <a:rPr lang="ru-RU" altLang="ru-RU" b="1" smtClean="0"/>
              <a:t>Концепция развития образования  в сфере культуры и искусства в Российской Федерации на 2008-2015 годы</a:t>
            </a:r>
            <a:endParaRPr lang="ru-RU" altLang="ru-RU" smtClean="0"/>
          </a:p>
          <a:p>
            <a:pPr eaLnBrk="1" hangingPunct="1"/>
            <a:r>
              <a:rPr lang="ru-RU" altLang="ru-RU" smtClean="0"/>
              <a:t>Целями Концепции применительно к системе  дополнительного образования детей в сфере культуры и искусства являются:</a:t>
            </a:r>
          </a:p>
          <a:p>
            <a:pPr eaLnBrk="1" hangingPunct="1"/>
            <a:r>
              <a:rPr lang="ru-RU" altLang="ru-RU" smtClean="0"/>
              <a:t>обеспечение условий для эффективного развития и модернизации отечественной системы образования в сфере культуры и искусства в соответствии с приоритетами государственной политики в области культуры и искусства и стратегическими задачами социально-экономического развития России;</a:t>
            </a:r>
          </a:p>
          <a:p>
            <a:pPr eaLnBrk="1" hangingPunct="1"/>
            <a:r>
              <a:rPr lang="ru-RU" altLang="ru-RU" smtClean="0"/>
              <a:t>обеспечение устойчивого бескризисного развития образовательных учреждений культуры и искусства, находящихся в ведении федеральных органов исполнительной власти, субъектов Российской Федерации и органов местного самоуправления;</a:t>
            </a:r>
          </a:p>
          <a:p>
            <a:pPr eaLnBrk="1" hangingPunct="1"/>
            <a:r>
              <a:rPr lang="ru-RU" altLang="ru-RU" smtClean="0"/>
              <a:t>повышение роли предметов художественно-эстетического профиля в сфере общего образования;</a:t>
            </a:r>
          </a:p>
          <a:p>
            <a:pPr eaLnBrk="1" hangingPunct="1"/>
            <a:r>
              <a:rPr lang="ru-RU" altLang="ru-RU" smtClean="0"/>
              <a:t>создание условий для получения художественного образования и приобщения к искусству и культуре всех групп населения, в особенности детей, подростков и молодежи;</a:t>
            </a:r>
          </a:p>
          <a:p>
            <a:pPr eaLnBrk="1" hangingPunct="1"/>
            <a:r>
              <a:rPr lang="ru-RU" altLang="ru-RU" smtClean="0"/>
              <a:t>сохранение и развитие сложившейся в России уникальной системы образовательных учреждений дополнительного образования детей в сфере культуры и искусства, в частности детских школ искусств (по видам искусств).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F04D1-A0C4-413C-87C6-CDE503182938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318DA-2002-46DE-A4F8-58505B776D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F04D1-A0C4-413C-87C6-CDE503182938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318DA-2002-46DE-A4F8-58505B776D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F04D1-A0C4-413C-87C6-CDE503182938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318DA-2002-46DE-A4F8-58505B776DBB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F04D1-A0C4-413C-87C6-CDE503182938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318DA-2002-46DE-A4F8-58505B776DB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F04D1-A0C4-413C-87C6-CDE503182938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318DA-2002-46DE-A4F8-58505B776D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F04D1-A0C4-413C-87C6-CDE503182938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318DA-2002-46DE-A4F8-58505B776DB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F04D1-A0C4-413C-87C6-CDE503182938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318DA-2002-46DE-A4F8-58505B776D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F04D1-A0C4-413C-87C6-CDE503182938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318DA-2002-46DE-A4F8-58505B776D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F04D1-A0C4-413C-87C6-CDE503182938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318DA-2002-46DE-A4F8-58505B776D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F04D1-A0C4-413C-87C6-CDE503182938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318DA-2002-46DE-A4F8-58505B776DBB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F04D1-A0C4-413C-87C6-CDE503182938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318DA-2002-46DE-A4F8-58505B776DB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F3F04D1-A0C4-413C-87C6-CDE503182938}" type="datetimeFigureOut">
              <a:rPr lang="ru-RU" smtClean="0"/>
              <a:t>24.10.2016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0B318DA-2002-46DE-A4F8-58505B776DB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Управленческие решения в школе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МБОУ « СШ № 17»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127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dirty="0" smtClean="0"/>
              <a:t>	</a:t>
            </a:r>
            <a:r>
              <a:rPr lang="ru-RU" altLang="ru-RU" sz="2000" dirty="0" smtClean="0">
                <a:solidFill>
                  <a:schemeClr val="tx1"/>
                </a:solidFill>
              </a:rPr>
              <a:t>Под</a:t>
            </a:r>
            <a:r>
              <a:rPr lang="ru-RU" altLang="ru-RU" sz="2000" b="1" dirty="0" smtClean="0">
                <a:solidFill>
                  <a:schemeClr val="tx1"/>
                </a:solidFill>
              </a:rPr>
              <a:t> стратегическим управлением школой </a:t>
            </a:r>
            <a:r>
              <a:rPr lang="ru-RU" altLang="ru-RU" sz="2000" dirty="0" smtClean="0">
                <a:solidFill>
                  <a:schemeClr val="tx1"/>
                </a:solidFill>
              </a:rPr>
              <a:t>понимается</a:t>
            </a:r>
            <a:r>
              <a:rPr lang="ru-RU" altLang="ru-RU" sz="2000" b="1" dirty="0" smtClean="0">
                <a:solidFill>
                  <a:schemeClr val="tx1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</a:pPr>
            <a:endParaRPr lang="ru-RU" altLang="ru-RU" sz="20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ru-RU" sz="2000" dirty="0" smtClean="0">
                <a:solidFill>
                  <a:schemeClr val="tx1"/>
                </a:solidFill>
              </a:rPr>
              <a:t>составляющая практики </a:t>
            </a:r>
            <a:r>
              <a:rPr lang="ru-RU" altLang="ru-RU" sz="2000" dirty="0" err="1" smtClean="0">
                <a:solidFill>
                  <a:schemeClr val="tx1"/>
                </a:solidFill>
              </a:rPr>
              <a:t>внутришкольного</a:t>
            </a:r>
            <a:r>
              <a:rPr lang="ru-RU" altLang="ru-RU" sz="2000" dirty="0" smtClean="0">
                <a:solidFill>
                  <a:schemeClr val="tx1"/>
                </a:solidFill>
              </a:rPr>
              <a:t> управления; </a:t>
            </a:r>
          </a:p>
          <a:p>
            <a:pPr eaLnBrk="1" hangingPunct="1">
              <a:lnSpc>
                <a:spcPct val="90000"/>
              </a:lnSpc>
            </a:pPr>
            <a:endParaRPr lang="ru-RU" altLang="ru-RU" sz="20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ru-RU" sz="2000" dirty="0" smtClean="0">
                <a:solidFill>
                  <a:schemeClr val="tx1"/>
                </a:solidFill>
              </a:rPr>
              <a:t>деятельность различных субъектов управления, нацеленная на - решение наиболее актуальных для долгосрочного успеха школы стратегических задач,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000" dirty="0" smtClean="0">
                <a:solidFill>
                  <a:schemeClr val="tx1"/>
                </a:solidFill>
              </a:rPr>
              <a:t>      - подготовку, принятие и реализацию стратегических управленческих решений и опирающаяся при этом на особое, стратегическое управленческое мышление, специфические способы работы, которые основаны на применении концепции и инструментария стратегического менеджмента как одной из ключевых парадигм современного управления.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000" dirty="0" smtClean="0">
                <a:solidFill>
                  <a:schemeClr val="tx1"/>
                </a:solidFill>
              </a:rPr>
              <a:t>(по Моисееву А.М.) </a:t>
            </a:r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1752600" y="381000"/>
            <a:ext cx="5715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800" b="1"/>
              <a:t>Стратегическое управление ОУ</a:t>
            </a:r>
          </a:p>
        </p:txBody>
      </p:sp>
    </p:spTree>
    <p:extLst>
      <p:ext uri="{BB962C8B-B14F-4D97-AF65-F5344CB8AC3E}">
        <p14:creationId xmlns:p14="http://schemas.microsoft.com/office/powerpoint/2010/main" val="228893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507412" cy="9223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2800" b="1" smtClean="0"/>
              <a:t>Основополагающие нормативные документы Российской Федерации в сфере образования</a:t>
            </a:r>
            <a:endParaRPr lang="ru-RU" altLang="ru-RU" sz="40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19200"/>
            <a:ext cx="8569325" cy="5334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2000" b="1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altLang="ru-RU" sz="2000" b="1" dirty="0" smtClean="0">
                <a:solidFill>
                  <a:schemeClr val="tx1"/>
                </a:solidFill>
              </a:rPr>
              <a:t>Федеральный закон от 29 декабря 2012 г. № 273-ФЗ «Об образовании в Российской Федерации</a:t>
            </a:r>
            <a:r>
              <a:rPr lang="ru-RU" altLang="ru-RU" sz="2000" b="1" dirty="0" smtClean="0">
                <a:solidFill>
                  <a:schemeClr val="tx1"/>
                </a:solidFill>
              </a:rPr>
              <a:t>»</a:t>
            </a:r>
          </a:p>
          <a:p>
            <a:pPr eaLnBrk="1" hangingPunct="1">
              <a:lnSpc>
                <a:spcPct val="80000"/>
              </a:lnSpc>
            </a:pPr>
            <a:endParaRPr lang="ru-RU" altLang="ru-RU" sz="20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altLang="ru-RU" sz="2000" dirty="0" smtClean="0">
                <a:solidFill>
                  <a:schemeClr val="tx1"/>
                </a:solidFill>
              </a:rPr>
              <a:t>Концепция долгосрочного социально-экономического развития Российской Федерации на период до 2020 года (утверждена распоряжением Правительства РФ от 17 ноября 2008 г. № 1662-р</a:t>
            </a:r>
            <a:r>
              <a:rPr lang="ru-RU" altLang="ru-RU" sz="2000" dirty="0" smtClean="0">
                <a:solidFill>
                  <a:schemeClr val="tx1"/>
                </a:solidFill>
              </a:rPr>
              <a:t>).</a:t>
            </a:r>
          </a:p>
          <a:p>
            <a:pPr eaLnBrk="1" hangingPunct="1">
              <a:lnSpc>
                <a:spcPct val="80000"/>
              </a:lnSpc>
            </a:pPr>
            <a:endParaRPr lang="ru-RU" altLang="ru-RU" sz="20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altLang="ru-RU" sz="2000" dirty="0" smtClean="0">
                <a:solidFill>
                  <a:schemeClr val="tx1"/>
                </a:solidFill>
              </a:rPr>
              <a:t>Стратегия инновационного развития РФ на период до 2020 года (УТВЕРЖДЕНА распоряжением Правительства РФ от 8 декабря 2011 г. NQ 2227-р</a:t>
            </a:r>
            <a:r>
              <a:rPr lang="ru-RU" altLang="ru-RU" sz="2000" dirty="0" smtClean="0">
                <a:solidFill>
                  <a:schemeClr val="tx1"/>
                </a:solidFill>
              </a:rPr>
              <a:t>).</a:t>
            </a:r>
          </a:p>
          <a:p>
            <a:pPr eaLnBrk="1" hangingPunct="1">
              <a:lnSpc>
                <a:spcPct val="80000"/>
              </a:lnSpc>
            </a:pPr>
            <a:endParaRPr lang="ru-RU" altLang="ru-RU" sz="20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altLang="ru-RU" sz="2000" dirty="0" smtClean="0">
                <a:solidFill>
                  <a:schemeClr val="tx1"/>
                </a:solidFill>
              </a:rPr>
              <a:t>Концепция </a:t>
            </a:r>
            <a:r>
              <a:rPr lang="ru-RU" altLang="ru-RU" sz="2000" dirty="0" smtClean="0">
                <a:solidFill>
                  <a:schemeClr val="tx1"/>
                </a:solidFill>
              </a:rPr>
              <a:t>общенациональной системы выявления и развития молодых талантов (утверждена 3 апреля 2012 года).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2000" dirty="0" smtClean="0"/>
          </a:p>
          <a:p>
            <a:pPr eaLnBrk="1" hangingPunct="1">
              <a:lnSpc>
                <a:spcPct val="80000"/>
              </a:lnSpc>
            </a:pPr>
            <a:endParaRPr lang="ru-RU" alt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291288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69913" y="457200"/>
            <a:ext cx="8116887" cy="9255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2800" b="1" smtClean="0"/>
              <a:t>Основополагающие нормативные документы Российской Федерации в сфере образования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1900" dirty="0" smtClean="0">
                <a:solidFill>
                  <a:schemeClr val="tx1"/>
                </a:solidFill>
              </a:rPr>
              <a:t>Указ Президента РФ от 7 мая 2012 г. N 599 «О мерах по реализации государственной политики в области образования и науки»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 dirty="0" smtClean="0">
                <a:solidFill>
                  <a:schemeClr val="tx1"/>
                </a:solidFill>
              </a:rPr>
              <a:t>Указ Президента РФ от 1 июня 2012 г. № 761 «О национальной стратегии действий в интересах детей на 2012-2017 годы».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 dirty="0" smtClean="0">
                <a:solidFill>
                  <a:schemeClr val="tx1"/>
                </a:solidFill>
              </a:rPr>
              <a:t>Указ Президента РФ от 20 октября 2012 г. № 1416 «О совершенствовании государственной политики в области патриотического воспитания»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900" b="1" dirty="0" smtClean="0">
                <a:solidFill>
                  <a:schemeClr val="tx1"/>
                </a:solidFill>
              </a:rPr>
              <a:t>Государственная программа Российской Федерации «Развитие образования» на 2013-2020 годы // Утверждена распоряжением Правительства РФ от 22 ноября 2012 г. №2148-р.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b="1" dirty="0" smtClean="0">
                <a:solidFill>
                  <a:schemeClr val="tx1"/>
                </a:solidFill>
              </a:rPr>
              <a:t>План мероприятий («дорожная карта») «Изменения в отраслях социальной сферы, направленные на повышение эффективности образования и науки» // Утвержден распоряжением Правительства РФ от 30 декабря 2012 г. № 2620-р.</a:t>
            </a:r>
            <a:endParaRPr lang="ru-RU" altLang="ru-RU" sz="1900" b="1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ru-RU" altLang="ru-RU" sz="19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1275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 idx="4294967295"/>
          </p:nvPr>
        </p:nvSpPr>
        <p:spPr>
          <a:effectLst>
            <a:outerShdw dist="35921" dir="2700000" algn="ctr" rotWithShape="0">
              <a:srgbClr val="66CCFF"/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Содержание понятия «управление»</a:t>
            </a:r>
          </a:p>
        </p:txBody>
      </p:sp>
      <p:grpSp>
        <p:nvGrpSpPr>
          <p:cNvPr id="21507" name="Group 3"/>
          <p:cNvGrpSpPr>
            <a:grpSpLocks/>
          </p:cNvGrpSpPr>
          <p:nvPr/>
        </p:nvGrpSpPr>
        <p:grpSpPr bwMode="auto">
          <a:xfrm>
            <a:off x="755650" y="1844675"/>
            <a:ext cx="7704138" cy="3889375"/>
            <a:chOff x="476" y="935"/>
            <a:chExt cx="4853" cy="2450"/>
          </a:xfrm>
        </p:grpSpPr>
        <p:sp>
          <p:nvSpPr>
            <p:cNvPr id="90116" name="AutoShape 4"/>
            <p:cNvSpPr>
              <a:spLocks noChangeArrowheads="1"/>
            </p:cNvSpPr>
            <p:nvPr/>
          </p:nvSpPr>
          <p:spPr bwMode="auto">
            <a:xfrm>
              <a:off x="476" y="935"/>
              <a:ext cx="4853" cy="454"/>
            </a:xfrm>
            <a:prstGeom prst="flowChartAlternateProcess">
              <a:avLst/>
            </a:prstGeom>
            <a:solidFill>
              <a:schemeClr val="accent1"/>
            </a:solidFill>
            <a:ln w="57150" cmpd="thinThick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66CCFF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 sz="2000" b="1"/>
                <a:t>Управление = целенаправленная деятельность человека</a:t>
              </a:r>
            </a:p>
          </p:txBody>
        </p:sp>
        <p:sp>
          <p:nvSpPr>
            <p:cNvPr id="90117" name="AutoShape 5"/>
            <p:cNvSpPr>
              <a:spLocks noChangeArrowheads="1"/>
            </p:cNvSpPr>
            <p:nvPr/>
          </p:nvSpPr>
          <p:spPr bwMode="auto">
            <a:xfrm>
              <a:off x="521" y="1706"/>
              <a:ext cx="1316" cy="454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66CCFF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/>
                <a:t>Упорядочение</a:t>
              </a:r>
            </a:p>
          </p:txBody>
        </p:sp>
        <p:sp>
          <p:nvSpPr>
            <p:cNvPr id="90118" name="AutoShape 6"/>
            <p:cNvSpPr>
              <a:spLocks noChangeArrowheads="1"/>
            </p:cNvSpPr>
            <p:nvPr/>
          </p:nvSpPr>
          <p:spPr bwMode="auto">
            <a:xfrm>
              <a:off x="2200" y="1706"/>
              <a:ext cx="1316" cy="454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66CCFF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/>
                <a:t>Регулирование </a:t>
              </a:r>
            </a:p>
            <a:p>
              <a:pPr algn="ctr">
                <a:defRPr/>
              </a:pPr>
              <a:r>
                <a:rPr lang="ru-RU"/>
                <a:t>взаимодействия</a:t>
              </a:r>
            </a:p>
          </p:txBody>
        </p:sp>
        <p:sp>
          <p:nvSpPr>
            <p:cNvPr id="90119" name="AutoShape 7"/>
            <p:cNvSpPr>
              <a:spLocks noChangeArrowheads="1"/>
            </p:cNvSpPr>
            <p:nvPr/>
          </p:nvSpPr>
          <p:spPr bwMode="auto">
            <a:xfrm>
              <a:off x="3969" y="1706"/>
              <a:ext cx="1316" cy="454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66CCFF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/>
                <a:t>Создание условий</a:t>
              </a:r>
            </a:p>
            <a:p>
              <a:pPr algn="ctr">
                <a:defRPr/>
              </a:pPr>
              <a:r>
                <a:rPr lang="ru-RU"/>
                <a:t>для развития</a:t>
              </a:r>
            </a:p>
          </p:txBody>
        </p:sp>
        <p:sp>
          <p:nvSpPr>
            <p:cNvPr id="90120" name="AutoShape 8"/>
            <p:cNvSpPr>
              <a:spLocks noChangeArrowheads="1"/>
            </p:cNvSpPr>
            <p:nvPr/>
          </p:nvSpPr>
          <p:spPr bwMode="auto">
            <a:xfrm>
              <a:off x="521" y="2432"/>
              <a:ext cx="4717" cy="227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66CCFF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/>
                <a:t>Объектов и процессов</a:t>
              </a:r>
            </a:p>
          </p:txBody>
        </p:sp>
        <p:sp>
          <p:nvSpPr>
            <p:cNvPr id="90121" name="AutoShape 9"/>
            <p:cNvSpPr>
              <a:spLocks noChangeArrowheads="1"/>
            </p:cNvSpPr>
            <p:nvPr/>
          </p:nvSpPr>
          <p:spPr bwMode="auto">
            <a:xfrm>
              <a:off x="521" y="2931"/>
              <a:ext cx="1316" cy="454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66CCFF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/>
                <a:t>Природа</a:t>
              </a:r>
            </a:p>
          </p:txBody>
        </p:sp>
        <p:sp>
          <p:nvSpPr>
            <p:cNvPr id="90122" name="AutoShape 10"/>
            <p:cNvSpPr>
              <a:spLocks noChangeArrowheads="1"/>
            </p:cNvSpPr>
            <p:nvPr/>
          </p:nvSpPr>
          <p:spPr bwMode="auto">
            <a:xfrm>
              <a:off x="2200" y="2931"/>
              <a:ext cx="1316" cy="454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66CCFF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/>
                <a:t>Общества</a:t>
              </a:r>
            </a:p>
          </p:txBody>
        </p:sp>
        <p:sp>
          <p:nvSpPr>
            <p:cNvPr id="90123" name="AutoShape 11"/>
            <p:cNvSpPr>
              <a:spLocks noChangeArrowheads="1"/>
            </p:cNvSpPr>
            <p:nvPr/>
          </p:nvSpPr>
          <p:spPr bwMode="auto">
            <a:xfrm>
              <a:off x="3969" y="2931"/>
              <a:ext cx="1316" cy="454"/>
            </a:xfrm>
            <a:prstGeom prst="flowChart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66CCFF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/>
                <a:t>Техника</a:t>
              </a:r>
            </a:p>
          </p:txBody>
        </p:sp>
        <p:sp>
          <p:nvSpPr>
            <p:cNvPr id="90124" name="Line 12"/>
            <p:cNvSpPr>
              <a:spLocks noChangeShapeType="1"/>
            </p:cNvSpPr>
            <p:nvPr/>
          </p:nvSpPr>
          <p:spPr bwMode="auto">
            <a:xfrm>
              <a:off x="1156" y="1434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>
              <a:outerShdw dist="107763" dir="18900000" algn="ctr" rotWithShape="0">
                <a:srgbClr val="66CCFF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0125" name="Line 13"/>
            <p:cNvSpPr>
              <a:spLocks noChangeShapeType="1"/>
            </p:cNvSpPr>
            <p:nvPr/>
          </p:nvSpPr>
          <p:spPr bwMode="auto">
            <a:xfrm>
              <a:off x="2835" y="1389"/>
              <a:ext cx="0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>
              <a:outerShdw dist="107763" dir="18900000" algn="ctr" rotWithShape="0">
                <a:srgbClr val="66CCFF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0126" name="Line 14"/>
            <p:cNvSpPr>
              <a:spLocks noChangeShapeType="1"/>
            </p:cNvSpPr>
            <p:nvPr/>
          </p:nvSpPr>
          <p:spPr bwMode="auto">
            <a:xfrm>
              <a:off x="4558" y="1389"/>
              <a:ext cx="0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>
              <a:outerShdw dist="107763" dir="18900000" algn="ctr" rotWithShape="0">
                <a:srgbClr val="66CCFF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0127" name="Line 15"/>
            <p:cNvSpPr>
              <a:spLocks noChangeShapeType="1"/>
            </p:cNvSpPr>
            <p:nvPr/>
          </p:nvSpPr>
          <p:spPr bwMode="auto">
            <a:xfrm>
              <a:off x="1156" y="2160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>
              <a:outerShdw dist="107763" dir="18900000" algn="ctr" rotWithShape="0">
                <a:srgbClr val="66CCFF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0128" name="Line 16"/>
            <p:cNvSpPr>
              <a:spLocks noChangeShapeType="1"/>
            </p:cNvSpPr>
            <p:nvPr/>
          </p:nvSpPr>
          <p:spPr bwMode="auto">
            <a:xfrm>
              <a:off x="2835" y="2160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>
              <a:outerShdw dist="107763" dir="18900000" algn="ctr" rotWithShape="0">
                <a:srgbClr val="66CCFF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0129" name="Line 17"/>
            <p:cNvSpPr>
              <a:spLocks noChangeShapeType="1"/>
            </p:cNvSpPr>
            <p:nvPr/>
          </p:nvSpPr>
          <p:spPr bwMode="auto">
            <a:xfrm>
              <a:off x="4558" y="2160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>
              <a:outerShdw dist="107763" dir="18900000" algn="ctr" rotWithShape="0">
                <a:srgbClr val="66CCFF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0130" name="Line 18"/>
            <p:cNvSpPr>
              <a:spLocks noChangeShapeType="1"/>
            </p:cNvSpPr>
            <p:nvPr/>
          </p:nvSpPr>
          <p:spPr bwMode="auto">
            <a:xfrm>
              <a:off x="1156" y="2659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>
              <a:outerShdw dist="107763" dir="18900000" algn="ctr" rotWithShape="0">
                <a:srgbClr val="66CCFF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0131" name="Line 19"/>
            <p:cNvSpPr>
              <a:spLocks noChangeShapeType="1"/>
            </p:cNvSpPr>
            <p:nvPr/>
          </p:nvSpPr>
          <p:spPr bwMode="auto">
            <a:xfrm>
              <a:off x="2835" y="2659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>
              <a:outerShdw dist="107763" dir="18900000" algn="ctr" rotWithShape="0">
                <a:srgbClr val="66CCFF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0132" name="Line 20"/>
            <p:cNvSpPr>
              <a:spLocks noChangeShapeType="1"/>
            </p:cNvSpPr>
            <p:nvPr/>
          </p:nvSpPr>
          <p:spPr bwMode="auto">
            <a:xfrm>
              <a:off x="4558" y="2659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>
              <a:outerShdw dist="107763" dir="18900000" algn="ctr" rotWithShape="0">
                <a:srgbClr val="66CCFF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4506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dmin\Desktop\47ec-1382702650-0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331520"/>
            <a:ext cx="6984776" cy="5238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377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dmin\Desktop\0018-018-Protsess-prinjatija-upravlencheskogo-reshenij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68760"/>
            <a:ext cx="7956376" cy="5346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4650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63</TotalTime>
  <Words>291</Words>
  <Application>Microsoft Office PowerPoint</Application>
  <PresentationFormat>Экран (4:3)</PresentationFormat>
  <Paragraphs>50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Волна</vt:lpstr>
      <vt:lpstr>Управленческие решения в школе</vt:lpstr>
      <vt:lpstr>Презентация PowerPoint</vt:lpstr>
      <vt:lpstr>Основополагающие нормативные документы Российской Федерации в сфере образования</vt:lpstr>
      <vt:lpstr>Основополагающие нормативные документы Российской Федерации в сфере образования</vt:lpstr>
      <vt:lpstr>Содержание понятия «управление»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Управленческие решения в школе</dc:title>
  <dc:creator>Admin</dc:creator>
  <cp:lastModifiedBy>МихалеваОВ</cp:lastModifiedBy>
  <cp:revision>4</cp:revision>
  <dcterms:created xsi:type="dcterms:W3CDTF">2016-10-23T21:03:44Z</dcterms:created>
  <dcterms:modified xsi:type="dcterms:W3CDTF">2016-10-24T09:07:01Z</dcterms:modified>
</cp:coreProperties>
</file>