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6" r:id="rId2"/>
    <p:sldId id="256" r:id="rId3"/>
    <p:sldId id="267" r:id="rId4"/>
    <p:sldId id="263" r:id="rId5"/>
    <p:sldId id="265" r:id="rId6"/>
    <p:sldId id="264" r:id="rId7"/>
    <p:sldId id="260" r:id="rId8"/>
    <p:sldId id="257" r:id="rId9"/>
    <p:sldId id="258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0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0809BF-D410-4220-A74D-6459910ECDDE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BA056-7EE9-4D1A-8397-C3AC2942FF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0809BF-D410-4220-A74D-6459910ECDDE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BA056-7EE9-4D1A-8397-C3AC2942FF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0809BF-D410-4220-A74D-6459910ECDDE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BA056-7EE9-4D1A-8397-C3AC2942FF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0809BF-D410-4220-A74D-6459910ECDDE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BA056-7EE9-4D1A-8397-C3AC2942FF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0809BF-D410-4220-A74D-6459910ECDDE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BA056-7EE9-4D1A-8397-C3AC2942FF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0809BF-D410-4220-A74D-6459910ECDDE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BA056-7EE9-4D1A-8397-C3AC2942FF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0809BF-D410-4220-A74D-6459910ECDDE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BA056-7EE9-4D1A-8397-C3AC2942FF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0809BF-D410-4220-A74D-6459910ECDDE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BA056-7EE9-4D1A-8397-C3AC2942FF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0809BF-D410-4220-A74D-6459910ECDDE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BA056-7EE9-4D1A-8397-C3AC2942FF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0809BF-D410-4220-A74D-6459910ECDDE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BA056-7EE9-4D1A-8397-C3AC2942FF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0809BF-D410-4220-A74D-6459910ECDDE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BA056-7EE9-4D1A-8397-C3AC2942FF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A50809BF-D410-4220-A74D-6459910ECDDE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6ABA056-7EE9-4D1A-8397-C3AC2942FF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school6@ivedu.ru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ОУ МЦ\СИМВОЛИКА\Банер\Форум 2011\Forum_prig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 descr="D:\МОУ МЦ\СИМВОЛИКА\Банер\Форум 2011\Forum_prigl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0F9FE"/>
              </a:clrFrom>
              <a:clrTo>
                <a:srgbClr val="F0F9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950" y="187325"/>
            <a:ext cx="3948113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3924300" y="692150"/>
            <a:ext cx="5045075" cy="10779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cap="all" dirty="0" smtClean="0">
                <a:solidFill>
                  <a:srgbClr val="0000FF"/>
                </a:solidFill>
              </a:rPr>
              <a:t>Муниципальный Форум  инноваций</a:t>
            </a: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171450" y="2201863"/>
            <a:ext cx="88011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600" b="1" dirty="0">
                <a:solidFill>
                  <a:srgbClr val="0000FF"/>
                </a:solidFill>
              </a:rPr>
              <a:t>Эффективное управление</a:t>
            </a:r>
          </a:p>
          <a:p>
            <a:pPr algn="ctr" eaLnBrk="1" hangingPunct="1"/>
            <a:r>
              <a:rPr lang="ru-RU" altLang="ru-RU" sz="3600" b="1" dirty="0">
                <a:solidFill>
                  <a:srgbClr val="0000FF"/>
                </a:solidFill>
              </a:rPr>
              <a:t>как инновационный ресурс образовательной организации: </a:t>
            </a:r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88900" y="6000750"/>
            <a:ext cx="3455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b="1">
                <a:solidFill>
                  <a:srgbClr val="0000FF"/>
                </a:solidFill>
              </a:rPr>
              <a:t>ИВАНОВО 2016</a:t>
            </a:r>
          </a:p>
        </p:txBody>
      </p:sp>
      <p:sp>
        <p:nvSpPr>
          <p:cNvPr id="2055" name="TextBox 4"/>
          <p:cNvSpPr txBox="1">
            <a:spLocks noChangeArrowheads="1"/>
          </p:cNvSpPr>
          <p:nvPr/>
        </p:nvSpPr>
        <p:spPr bwMode="auto">
          <a:xfrm>
            <a:off x="163513" y="4038600"/>
            <a:ext cx="88011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ru-RU" altLang="ru-RU" sz="3200" b="1" dirty="0">
                <a:solidFill>
                  <a:srgbClr val="C00000"/>
                </a:solidFill>
              </a:rPr>
              <a:t>от идеи до результата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ОУ МЦ\СИМВОЛИКА\Банер\Форум 2011\Forum_prig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4"/>
          <p:cNvSpPr txBox="1">
            <a:spLocks noChangeArrowheads="1"/>
          </p:cNvSpPr>
          <p:nvPr/>
        </p:nvSpPr>
        <p:spPr bwMode="auto">
          <a:xfrm rot="10800000" flipV="1">
            <a:off x="171450" y="455186"/>
            <a:ext cx="89725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alt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ИНФОРМАЦИОННОГО ПРОСТРАНСТВА УЧРЕЖДЕНИЯ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rgbClr val="002060"/>
                </a:solidFill>
              </a:rPr>
              <a:t>Размещение тех или иных документов, запросов, анонсов в едином информационном пространстве позволяет быстро обмениваться важной информацией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rgbClr val="002060"/>
                </a:solidFill>
              </a:rPr>
              <a:t>Работать с документами одновременно может сразу несколько человек, что  сокращает время заполнения отчетов, мониторингов, графиков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rgbClr val="002060"/>
                </a:solidFill>
              </a:rPr>
              <a:t>Электронный документооборот предполагает цифровой формат всех документов, что повышает мобильность сотрудников, которые могут работать удаленно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rgbClr val="002060"/>
                </a:solidFill>
              </a:rPr>
              <a:t>Электронные документы легче упорядочивать, искать и редактировать..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475656" y="1863851"/>
            <a:ext cx="64369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endParaRPr lang="ru-RU" alt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ИНФОРМАЦИОННОГО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 </a:t>
            </a:r>
            <a:endParaRPr lang="ru-RU" alt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бюджетного общеобразовательного учреждения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«Лицей № 6»</a:t>
            </a:r>
            <a:endParaRPr lang="ru-RU" alt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68774" y="5044570"/>
            <a:ext cx="353526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Усольцева Ольга Анатольевна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директор МБОУ «Лицей № 6»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6" name="Picture 4" descr="C:\Users\Дмитрий\Desktop\ремонт туалета\DSCN239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4509120"/>
            <a:ext cx="2736304" cy="191589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7" name="Picture 3" descr="C:\Users\Дмитрий\Desktop\emblema1.pn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6336" y="836712"/>
            <a:ext cx="107238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18"/>
          <p:cNvSpPr txBox="1">
            <a:spLocks/>
          </p:cNvSpPr>
          <p:nvPr/>
        </p:nvSpPr>
        <p:spPr>
          <a:xfrm>
            <a:off x="251520" y="125624"/>
            <a:ext cx="8644475" cy="351048"/>
          </a:xfrm>
          <a:prstGeom prst="rect">
            <a:avLst/>
          </a:prstGeom>
        </p:spPr>
        <p:txBody>
          <a:bodyPr vert="horz" lIns="0" rIns="18288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200" b="1" dirty="0" smtClean="0">
                <a:solidFill>
                  <a:srgbClr val="00B050"/>
                </a:solidFill>
              </a:rPr>
              <a:t>Юридический адрес: г. Иваново, ул. Воронина, д. 8  Телефон/факс (4932) 23-43-75, 23-80-04 e-</a:t>
            </a:r>
            <a:r>
              <a:rPr lang="ru-RU" sz="1200" b="1" dirty="0" err="1" smtClean="0">
                <a:solidFill>
                  <a:srgbClr val="00B050"/>
                </a:solidFill>
              </a:rPr>
              <a:t>mail</a:t>
            </a:r>
            <a:r>
              <a:rPr lang="ru-RU" sz="1200" b="1" dirty="0" smtClean="0">
                <a:solidFill>
                  <a:srgbClr val="00B050"/>
                </a:solidFill>
              </a:rPr>
              <a:t> </a:t>
            </a:r>
            <a:r>
              <a:rPr lang="ru-RU" sz="1200" b="1" dirty="0" smtClean="0">
                <a:solidFill>
                  <a:srgbClr val="00B050"/>
                </a:solidFill>
                <a:hlinkClick r:id="rId5"/>
              </a:rPr>
              <a:t>school6</a:t>
            </a:r>
            <a:r>
              <a:rPr lang="en-US" sz="1200" b="1" dirty="0" smtClean="0">
                <a:solidFill>
                  <a:srgbClr val="00B050"/>
                </a:solidFill>
                <a:hlinkClick r:id="rId5"/>
              </a:rPr>
              <a:t>@</a:t>
            </a:r>
            <a:r>
              <a:rPr lang="ru-RU" sz="1200" b="1" dirty="0" smtClean="0">
                <a:solidFill>
                  <a:srgbClr val="00B050"/>
                </a:solidFill>
                <a:hlinkClick r:id="rId5"/>
              </a:rPr>
              <a:t>ivedu.ru</a:t>
            </a:r>
            <a:r>
              <a:rPr lang="ru-RU" sz="1200" b="1" dirty="0" smtClean="0">
                <a:solidFill>
                  <a:srgbClr val="00B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03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ОУ МЦ\СИМВОЛИКА\Банер\Форум 2011\Forum_prig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171450" y="116632"/>
            <a:ext cx="89725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alt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ИНФОРМАЦИОННОГО ПРОСТРАНСТВА УЧРЕЖДЕНИЯ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None/>
            </a:pPr>
            <a:r>
              <a:rPr lang="ru-RU" altLang="ru-RU" sz="1600" b="1" dirty="0" smtClean="0">
                <a:solidFill>
                  <a:srgbClr val="00B050"/>
                </a:solidFill>
              </a:rPr>
              <a:t>Большая нагрузка, программы, КТП, тетради, отчеты, мониторинги, планы, приказы, графики, локальные акты, курсы , конкурсы….</a:t>
            </a:r>
          </a:p>
          <a:p>
            <a:pPr>
              <a:buNone/>
            </a:pPr>
            <a:r>
              <a:rPr lang="ru-RU" altLang="ru-RU" sz="1600" b="1" dirty="0" smtClean="0">
                <a:solidFill>
                  <a:srgbClr val="00B050"/>
                </a:solidFill>
              </a:rPr>
              <a:t>                                                 Бесконечный поток информации….</a:t>
            </a:r>
          </a:p>
          <a:p>
            <a:pPr>
              <a:buNone/>
            </a:pPr>
            <a:r>
              <a:rPr lang="ru-RU" altLang="ru-RU" sz="1600" b="1" dirty="0" smtClean="0">
                <a:solidFill>
                  <a:srgbClr val="00B050"/>
                </a:solidFill>
              </a:rPr>
              <a:t>                                                                            Катастрофическая нехватка времени…</a:t>
            </a:r>
          </a:p>
          <a:p>
            <a:pPr>
              <a:buNone/>
            </a:pPr>
            <a:endParaRPr lang="ru-RU" altLang="ru-RU" sz="16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Как оптимизировать труд администратора, учителя, педагога-психолога?</a:t>
            </a:r>
          </a:p>
          <a:p>
            <a:pPr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Как ускорить процесс обменом информацией между учителем, председателем МО, педагогом-психологом, заместителем директора, директором?</a:t>
            </a:r>
          </a:p>
          <a:p>
            <a:pPr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Как быстро и качественно, без лишних бумаг формировать отчеты, мониторинги…?</a:t>
            </a:r>
          </a:p>
          <a:p>
            <a:pPr>
              <a:buNone/>
            </a:pPr>
            <a:endParaRPr lang="ru-RU" sz="1800" dirty="0" smtClean="0"/>
          </a:p>
          <a:p>
            <a:pPr algn="ctr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Создать локальную сеть в образовательном учреждении для документооборота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Рисунок 30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1713044" y="2442214"/>
            <a:ext cx="1414463" cy="495300"/>
          </a:xfrm>
          <a:prstGeom prst="rect">
            <a:avLst/>
          </a:prstGeom>
          <a:gradFill rotWithShape="1">
            <a:gsLst>
              <a:gs pos="0">
                <a:srgbClr val="92D050"/>
              </a:gs>
              <a:gs pos="50000">
                <a:srgbClr val="FFFFFF"/>
              </a:gs>
              <a:gs pos="100000">
                <a:srgbClr val="92D050"/>
              </a:gs>
            </a:gsLst>
            <a:lin ang="5400000" scaled="1"/>
          </a:gra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4" name="Line 45"/>
          <p:cNvCxnSpPr>
            <a:cxnSpLocks noChangeShapeType="1"/>
            <a:stCxn id="146" idx="2"/>
            <a:endCxn id="5" idx="0"/>
          </p:cNvCxnSpPr>
          <p:nvPr/>
        </p:nvCxnSpPr>
        <p:spPr bwMode="auto">
          <a:xfrm flipH="1">
            <a:off x="4569805" y="2123523"/>
            <a:ext cx="3879" cy="195961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93517" y="2319484"/>
            <a:ext cx="1552575" cy="649288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Директор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16" name="Рисунок 12" descr="принт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3104" y="2610667"/>
            <a:ext cx="4318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14" name="Рисунок 23" descr="компьютер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96525" y="2464438"/>
            <a:ext cx="3429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4379245" y="2679664"/>
            <a:ext cx="939800" cy="247650"/>
          </a:xfrm>
          <a:prstGeom prst="rect">
            <a:avLst/>
          </a:prstGeom>
          <a:solidFill>
            <a:srgbClr val="FFCCFF"/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секретарь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12" name="Рисунок 29" descr="компьютер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87991" y="2334565"/>
            <a:ext cx="3429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11" name="Рисунок 32" descr="принт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92532" y="2627951"/>
            <a:ext cx="4318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8" name="Line 87"/>
          <p:cNvCxnSpPr>
            <a:cxnSpLocks noChangeShapeType="1"/>
            <a:stCxn id="92" idx="1"/>
            <a:endCxn id="5" idx="3"/>
          </p:cNvCxnSpPr>
          <p:nvPr/>
        </p:nvCxnSpPr>
        <p:spPr bwMode="auto">
          <a:xfrm flipH="1">
            <a:off x="5346092" y="2634504"/>
            <a:ext cx="646590" cy="9624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Line 88"/>
          <p:cNvCxnSpPr>
            <a:cxnSpLocks noChangeShapeType="1"/>
            <a:endCxn id="86" idx="0"/>
          </p:cNvCxnSpPr>
          <p:nvPr/>
        </p:nvCxnSpPr>
        <p:spPr bwMode="auto">
          <a:xfrm flipH="1">
            <a:off x="3559777" y="2987663"/>
            <a:ext cx="957909" cy="348981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Rectangle 70"/>
          <p:cNvSpPr>
            <a:spLocks noChangeArrowheads="1"/>
          </p:cNvSpPr>
          <p:nvPr/>
        </p:nvSpPr>
        <p:spPr bwMode="auto">
          <a:xfrm>
            <a:off x="1971041" y="764702"/>
            <a:ext cx="61497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ИНФОРМАЦИОННОГО ПРОСТРАНСТВА УЧРЕЖДЕНИЯ</a:t>
            </a:r>
          </a:p>
        </p:txBody>
      </p:sp>
      <p:sp>
        <p:nvSpPr>
          <p:cNvPr id="30" name="Rectangle 88"/>
          <p:cNvSpPr>
            <a:spLocks noChangeArrowheads="1"/>
          </p:cNvSpPr>
          <p:nvPr/>
        </p:nvSpPr>
        <p:spPr bwMode="auto">
          <a:xfrm>
            <a:off x="152400" y="2438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alt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6" name="Rectangle 22"/>
          <p:cNvSpPr>
            <a:spLocks noChangeArrowheads="1"/>
          </p:cNvSpPr>
          <p:nvPr/>
        </p:nvSpPr>
        <p:spPr bwMode="auto">
          <a:xfrm>
            <a:off x="2852545" y="3336644"/>
            <a:ext cx="1414463" cy="495300"/>
          </a:xfrm>
          <a:prstGeom prst="rect">
            <a:avLst/>
          </a:prstGeom>
          <a:gradFill rotWithShape="1">
            <a:gsLst>
              <a:gs pos="0">
                <a:srgbClr val="92D050"/>
              </a:gs>
              <a:gs pos="50000">
                <a:srgbClr val="FFFFFF"/>
              </a:gs>
              <a:gs pos="100000">
                <a:srgbClr val="92D050"/>
              </a:gs>
            </a:gsLst>
            <a:lin ang="5400000" scaled="1"/>
          </a:gra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7" name="Рисунок 23" descr="компьютер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36026" y="3358868"/>
            <a:ext cx="3429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Рисунок 32" descr="принт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2033" y="3522381"/>
            <a:ext cx="4318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Rectangle 22"/>
          <p:cNvSpPr>
            <a:spLocks noChangeArrowheads="1"/>
          </p:cNvSpPr>
          <p:nvPr/>
        </p:nvSpPr>
        <p:spPr bwMode="auto">
          <a:xfrm>
            <a:off x="4882678" y="3342506"/>
            <a:ext cx="1414463" cy="495300"/>
          </a:xfrm>
          <a:prstGeom prst="rect">
            <a:avLst/>
          </a:prstGeom>
          <a:gradFill rotWithShape="1">
            <a:gsLst>
              <a:gs pos="0">
                <a:srgbClr val="92D050"/>
              </a:gs>
              <a:gs pos="50000">
                <a:srgbClr val="FFFFFF"/>
              </a:gs>
              <a:gs pos="100000">
                <a:srgbClr val="92D050"/>
              </a:gs>
            </a:gsLst>
            <a:lin ang="5400000" scaled="1"/>
          </a:gra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0" name="Рисунок 23" descr="компьютер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66159" y="3364730"/>
            <a:ext cx="3429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Рисунок 32" descr="принт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2166" y="3528243"/>
            <a:ext cx="4318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Rectangle 22"/>
          <p:cNvSpPr>
            <a:spLocks noChangeArrowheads="1"/>
          </p:cNvSpPr>
          <p:nvPr/>
        </p:nvSpPr>
        <p:spPr bwMode="auto">
          <a:xfrm>
            <a:off x="5992682" y="2386854"/>
            <a:ext cx="1414463" cy="495300"/>
          </a:xfrm>
          <a:prstGeom prst="rect">
            <a:avLst/>
          </a:prstGeom>
          <a:gradFill rotWithShape="1">
            <a:gsLst>
              <a:gs pos="0">
                <a:srgbClr val="92D050"/>
              </a:gs>
              <a:gs pos="50000">
                <a:srgbClr val="FFFFFF"/>
              </a:gs>
              <a:gs pos="100000">
                <a:srgbClr val="92D050"/>
              </a:gs>
            </a:gsLst>
            <a:lin ang="5400000" scaled="1"/>
          </a:gra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3" name="Рисунок 23" descr="компьютер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76163" y="2409078"/>
            <a:ext cx="3429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Рисунок 32" descr="принт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72170" y="2572591"/>
            <a:ext cx="4318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5" name="Line 87"/>
          <p:cNvCxnSpPr>
            <a:cxnSpLocks noChangeShapeType="1"/>
          </p:cNvCxnSpPr>
          <p:nvPr/>
        </p:nvCxnSpPr>
        <p:spPr bwMode="auto">
          <a:xfrm flipH="1">
            <a:off x="3153204" y="2674886"/>
            <a:ext cx="646590" cy="9624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6" name="Line 88"/>
          <p:cNvCxnSpPr>
            <a:cxnSpLocks noChangeShapeType="1"/>
            <a:endCxn id="89" idx="0"/>
          </p:cNvCxnSpPr>
          <p:nvPr/>
        </p:nvCxnSpPr>
        <p:spPr bwMode="auto">
          <a:xfrm>
            <a:off x="4471406" y="2987663"/>
            <a:ext cx="1118504" cy="354843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6" name="Rectangle 120"/>
          <p:cNvSpPr>
            <a:spLocks noChangeArrowheads="1"/>
          </p:cNvSpPr>
          <p:nvPr/>
        </p:nvSpPr>
        <p:spPr bwMode="auto">
          <a:xfrm>
            <a:off x="3801276" y="1880636"/>
            <a:ext cx="1544816" cy="242887"/>
          </a:xfrm>
          <a:prstGeom prst="rect">
            <a:avLst/>
          </a:prstGeom>
          <a:gradFill rotWithShape="1">
            <a:gsLst>
              <a:gs pos="0">
                <a:srgbClr val="F7A969"/>
              </a:gs>
              <a:gs pos="50000">
                <a:srgbClr val="FFFFFF"/>
              </a:gs>
              <a:gs pos="100000">
                <a:srgbClr val="F7A969"/>
              </a:gs>
            </a:gsLst>
            <a:lin ang="5400000" scaled="1"/>
          </a:gradFill>
          <a:ln w="19050">
            <a:solidFill>
              <a:srgbClr val="94363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000" b="1" dirty="0">
                <a:solidFill>
                  <a:srgbClr val="94363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РОФКОМ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0" name="Рисунок 149"/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5285" y="687788"/>
            <a:ext cx="882542" cy="7386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90" name="TextBox 2089"/>
          <p:cNvSpPr txBox="1"/>
          <p:nvPr/>
        </p:nvSpPr>
        <p:spPr>
          <a:xfrm>
            <a:off x="567916" y="1477654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I </a:t>
            </a:r>
            <a:r>
              <a:rPr lang="ru-RU" dirty="0" smtClean="0">
                <a:solidFill>
                  <a:srgbClr val="00B050"/>
                </a:solidFill>
              </a:rPr>
              <a:t>уровень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4" y="4437112"/>
            <a:ext cx="340099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 smtClean="0">
                <a:solidFill>
                  <a:srgbClr val="002060"/>
                </a:solidFill>
              </a:rPr>
              <a:t>ДОКУМЕНТООБОРОТ</a:t>
            </a:r>
            <a:endParaRPr lang="ru-RU" u="sng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локальные акты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книга приказов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</a:rPr>
              <a:t>внутришкольный</a:t>
            </a:r>
            <a:r>
              <a:rPr lang="ru-RU" dirty="0">
                <a:solidFill>
                  <a:srgbClr val="002060"/>
                </a:solidFill>
              </a:rPr>
              <a:t> контроль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оценка качества образования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250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pic>
        <p:nvPicPr>
          <p:cNvPr id="2" name="Рисунок 1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2428" y="1781572"/>
            <a:ext cx="8206036" cy="27995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Рисунок 2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86970" y="3595945"/>
            <a:ext cx="4061493" cy="29523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27784" y="94007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РАЗДЕЛЫ ДЕЛОПРОИЗВОДСТВА 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5285" y="687788"/>
            <a:ext cx="882542" cy="7386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/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5285" y="687788"/>
            <a:ext cx="882542" cy="7386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42428" y="1477654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I </a:t>
            </a:r>
            <a:r>
              <a:rPr lang="ru-RU" dirty="0" smtClean="0">
                <a:solidFill>
                  <a:srgbClr val="00B050"/>
                </a:solidFill>
              </a:rPr>
              <a:t>уровень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668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Рисунок 57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1596181" y="3741450"/>
            <a:ext cx="2241020" cy="617003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социальный  педагог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83"/>
          <p:cNvSpPr>
            <a:spLocks noChangeArrowheads="1"/>
          </p:cNvSpPr>
          <p:nvPr/>
        </p:nvSpPr>
        <p:spPr bwMode="auto">
          <a:xfrm>
            <a:off x="5219463" y="3719194"/>
            <a:ext cx="2199600" cy="603470"/>
          </a:xfrm>
          <a:prstGeom prst="rect">
            <a:avLst/>
          </a:prstGeom>
          <a:gradFill rotWithShape="1">
            <a:gsLst>
              <a:gs pos="0">
                <a:srgbClr val="B8CCE4"/>
              </a:gs>
              <a:gs pos="50000">
                <a:srgbClr val="FFFFFF"/>
              </a:gs>
              <a:gs pos="100000">
                <a:srgbClr val="B8CCE4"/>
              </a:gs>
            </a:gsLst>
            <a:lin ang="5400000" scaled="1"/>
          </a:gra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 учителей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гуманитарного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цикла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2"/>
          <p:cNvSpPr>
            <a:spLocks noChangeArrowheads="1"/>
          </p:cNvSpPr>
          <p:nvPr/>
        </p:nvSpPr>
        <p:spPr bwMode="auto">
          <a:xfrm>
            <a:off x="1713044" y="2118370"/>
            <a:ext cx="1414463" cy="495300"/>
          </a:xfrm>
          <a:prstGeom prst="rect">
            <a:avLst/>
          </a:prstGeom>
          <a:gradFill rotWithShape="1">
            <a:gsLst>
              <a:gs pos="0">
                <a:srgbClr val="92D050"/>
              </a:gs>
              <a:gs pos="50000">
                <a:srgbClr val="FFFFFF"/>
              </a:gs>
              <a:gs pos="100000">
                <a:srgbClr val="92D050"/>
              </a:gs>
            </a:gsLst>
            <a:lin ang="5400000" scaled="1"/>
          </a:gra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7" name="Line 45"/>
          <p:cNvCxnSpPr>
            <a:cxnSpLocks noChangeShapeType="1"/>
            <a:stCxn id="55" idx="2"/>
            <a:endCxn id="8" idx="0"/>
          </p:cNvCxnSpPr>
          <p:nvPr/>
        </p:nvCxnSpPr>
        <p:spPr bwMode="auto">
          <a:xfrm flipH="1">
            <a:off x="4569805" y="1799679"/>
            <a:ext cx="3879" cy="195961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793517" y="1995640"/>
            <a:ext cx="1552575" cy="649288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Директор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12" descr="принт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3104" y="2286823"/>
            <a:ext cx="4318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13" descr="компьютер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37676" y="3790128"/>
            <a:ext cx="3429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23" descr="компьютер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96525" y="2140594"/>
            <a:ext cx="3429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4379245" y="2355820"/>
            <a:ext cx="939800" cy="247650"/>
          </a:xfrm>
          <a:prstGeom prst="rect">
            <a:avLst/>
          </a:prstGeom>
          <a:solidFill>
            <a:srgbClr val="FFCCFF"/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секретарь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29" descr="компьютер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87991" y="2010721"/>
            <a:ext cx="3429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32" descr="принт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92532" y="2304107"/>
            <a:ext cx="4318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Line 87"/>
          <p:cNvCxnSpPr>
            <a:cxnSpLocks noChangeShapeType="1"/>
            <a:stCxn id="31" idx="1"/>
            <a:endCxn id="8" idx="3"/>
          </p:cNvCxnSpPr>
          <p:nvPr/>
        </p:nvCxnSpPr>
        <p:spPr bwMode="auto">
          <a:xfrm flipH="1">
            <a:off x="5346092" y="2310660"/>
            <a:ext cx="646590" cy="9624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Line 88"/>
          <p:cNvCxnSpPr>
            <a:cxnSpLocks noChangeShapeType="1"/>
            <a:endCxn id="25" idx="0"/>
          </p:cNvCxnSpPr>
          <p:nvPr/>
        </p:nvCxnSpPr>
        <p:spPr bwMode="auto">
          <a:xfrm flipH="1">
            <a:off x="3559777" y="2663819"/>
            <a:ext cx="957909" cy="348981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105"/>
          <p:cNvCxnSpPr>
            <a:cxnSpLocks noChangeShapeType="1"/>
          </p:cNvCxnSpPr>
          <p:nvPr/>
        </p:nvCxnSpPr>
        <p:spPr bwMode="auto">
          <a:xfrm flipH="1">
            <a:off x="1238268" y="4913621"/>
            <a:ext cx="363855" cy="0"/>
          </a:xfrm>
          <a:prstGeom prst="straightConnector1">
            <a:avLst/>
          </a:prstGeom>
          <a:noFill/>
          <a:ln w="19050">
            <a:solidFill>
              <a:srgbClr val="0066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106"/>
          <p:cNvCxnSpPr>
            <a:cxnSpLocks noChangeShapeType="1"/>
          </p:cNvCxnSpPr>
          <p:nvPr/>
        </p:nvCxnSpPr>
        <p:spPr bwMode="auto">
          <a:xfrm>
            <a:off x="1258997" y="2348880"/>
            <a:ext cx="0" cy="3482658"/>
          </a:xfrm>
          <a:prstGeom prst="straightConnector1">
            <a:avLst/>
          </a:prstGeom>
          <a:noFill/>
          <a:ln w="19050">
            <a:solidFill>
              <a:srgbClr val="0066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108"/>
          <p:cNvCxnSpPr>
            <a:cxnSpLocks noChangeShapeType="1"/>
            <a:endCxn id="43" idx="3"/>
          </p:cNvCxnSpPr>
          <p:nvPr/>
        </p:nvCxnSpPr>
        <p:spPr bwMode="auto">
          <a:xfrm flipH="1">
            <a:off x="7471631" y="5760492"/>
            <a:ext cx="362093" cy="0"/>
          </a:xfrm>
          <a:prstGeom prst="straightConnector1">
            <a:avLst/>
          </a:prstGeom>
          <a:noFill/>
          <a:ln w="19050">
            <a:solidFill>
              <a:srgbClr val="0066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109"/>
          <p:cNvCxnSpPr>
            <a:cxnSpLocks noChangeShapeType="1"/>
          </p:cNvCxnSpPr>
          <p:nvPr/>
        </p:nvCxnSpPr>
        <p:spPr bwMode="auto">
          <a:xfrm flipV="1">
            <a:off x="7392803" y="2310660"/>
            <a:ext cx="440921" cy="4445"/>
          </a:xfrm>
          <a:prstGeom prst="straightConnector1">
            <a:avLst/>
          </a:prstGeom>
          <a:noFill/>
          <a:ln w="19050">
            <a:solidFill>
              <a:srgbClr val="0066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114"/>
          <p:cNvCxnSpPr>
            <a:cxnSpLocks noChangeShapeType="1"/>
          </p:cNvCxnSpPr>
          <p:nvPr/>
        </p:nvCxnSpPr>
        <p:spPr bwMode="auto">
          <a:xfrm>
            <a:off x="7833724" y="2279232"/>
            <a:ext cx="0" cy="3469889"/>
          </a:xfrm>
          <a:prstGeom prst="straightConnector1">
            <a:avLst/>
          </a:prstGeom>
          <a:noFill/>
          <a:ln w="19050">
            <a:solidFill>
              <a:srgbClr val="0066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116"/>
          <p:cNvCxnSpPr>
            <a:cxnSpLocks noChangeShapeType="1"/>
          </p:cNvCxnSpPr>
          <p:nvPr/>
        </p:nvCxnSpPr>
        <p:spPr bwMode="auto">
          <a:xfrm>
            <a:off x="6309059" y="3268901"/>
            <a:ext cx="1524665" cy="0"/>
          </a:xfrm>
          <a:prstGeom prst="straightConnector1">
            <a:avLst/>
          </a:prstGeom>
          <a:noFill/>
          <a:ln w="19050">
            <a:solidFill>
              <a:srgbClr val="0066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122"/>
          <p:cNvCxnSpPr>
            <a:cxnSpLocks noChangeShapeType="1"/>
          </p:cNvCxnSpPr>
          <p:nvPr/>
        </p:nvCxnSpPr>
        <p:spPr bwMode="auto">
          <a:xfrm flipH="1">
            <a:off x="1238268" y="4084510"/>
            <a:ext cx="381405" cy="5699"/>
          </a:xfrm>
          <a:prstGeom prst="straightConnector1">
            <a:avLst/>
          </a:prstGeom>
          <a:noFill/>
          <a:ln w="19050">
            <a:solidFill>
              <a:srgbClr val="0066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70"/>
          <p:cNvSpPr>
            <a:spLocks noChangeArrowheads="1"/>
          </p:cNvSpPr>
          <p:nvPr/>
        </p:nvSpPr>
        <p:spPr bwMode="auto">
          <a:xfrm>
            <a:off x="1955788" y="764704"/>
            <a:ext cx="61497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ИНФОРМАЦИОННОГО ПРОСТРАНСТВА УЧРЕЖДЕНИЯ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2852545" y="3012800"/>
            <a:ext cx="1414463" cy="495300"/>
          </a:xfrm>
          <a:prstGeom prst="rect">
            <a:avLst/>
          </a:prstGeom>
          <a:gradFill rotWithShape="1">
            <a:gsLst>
              <a:gs pos="0">
                <a:srgbClr val="92D050"/>
              </a:gs>
              <a:gs pos="50000">
                <a:srgbClr val="FFFFFF"/>
              </a:gs>
              <a:gs pos="100000">
                <a:srgbClr val="92D050"/>
              </a:gs>
            </a:gsLst>
            <a:lin ang="5400000" scaled="1"/>
          </a:gra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6" name="Рисунок 23" descr="компьютер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36026" y="3035024"/>
            <a:ext cx="3429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Рисунок 32" descr="принт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2033" y="3198537"/>
            <a:ext cx="4318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4882678" y="3018662"/>
            <a:ext cx="1414463" cy="495300"/>
          </a:xfrm>
          <a:prstGeom prst="rect">
            <a:avLst/>
          </a:prstGeom>
          <a:gradFill rotWithShape="1">
            <a:gsLst>
              <a:gs pos="0">
                <a:srgbClr val="92D050"/>
              </a:gs>
              <a:gs pos="50000">
                <a:srgbClr val="FFFFFF"/>
              </a:gs>
              <a:gs pos="100000">
                <a:srgbClr val="92D050"/>
              </a:gs>
            </a:gsLst>
            <a:lin ang="5400000" scaled="1"/>
          </a:gra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9" name="Рисунок 23" descr="компьютер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66159" y="3040886"/>
            <a:ext cx="3429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Рисунок 32" descr="принт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2166" y="3204399"/>
            <a:ext cx="4318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22"/>
          <p:cNvSpPr>
            <a:spLocks noChangeArrowheads="1"/>
          </p:cNvSpPr>
          <p:nvPr/>
        </p:nvSpPr>
        <p:spPr bwMode="auto">
          <a:xfrm>
            <a:off x="5992682" y="2063010"/>
            <a:ext cx="1414463" cy="495300"/>
          </a:xfrm>
          <a:prstGeom prst="rect">
            <a:avLst/>
          </a:prstGeom>
          <a:gradFill rotWithShape="1">
            <a:gsLst>
              <a:gs pos="0">
                <a:srgbClr val="92D050"/>
              </a:gs>
              <a:gs pos="50000">
                <a:srgbClr val="FFFFFF"/>
              </a:gs>
              <a:gs pos="100000">
                <a:srgbClr val="92D050"/>
              </a:gs>
            </a:gsLst>
            <a:lin ang="5400000" scaled="1"/>
          </a:gra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2" name="Рисунок 23" descr="компьютер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76163" y="2085234"/>
            <a:ext cx="3429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Рисунок 32" descr="принт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72170" y="2248747"/>
            <a:ext cx="4318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Line 87"/>
          <p:cNvCxnSpPr>
            <a:cxnSpLocks noChangeShapeType="1"/>
          </p:cNvCxnSpPr>
          <p:nvPr/>
        </p:nvCxnSpPr>
        <p:spPr bwMode="auto">
          <a:xfrm flipH="1">
            <a:off x="3153204" y="2351042"/>
            <a:ext cx="646590" cy="9624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5" name="Рисунок 25" descr="компьютер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4245" y="3728889"/>
            <a:ext cx="3429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Рисунок 30" descr="принт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48345" y="4020929"/>
            <a:ext cx="4318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83"/>
          <p:cNvSpPr>
            <a:spLocks noChangeArrowheads="1"/>
          </p:cNvSpPr>
          <p:nvPr/>
        </p:nvSpPr>
        <p:spPr bwMode="auto">
          <a:xfrm>
            <a:off x="1637601" y="5447386"/>
            <a:ext cx="2199600" cy="603470"/>
          </a:xfrm>
          <a:prstGeom prst="rect">
            <a:avLst/>
          </a:prstGeom>
          <a:gradFill rotWithShape="1">
            <a:gsLst>
              <a:gs pos="0">
                <a:srgbClr val="B8CCE4"/>
              </a:gs>
              <a:gs pos="50000">
                <a:srgbClr val="FFFFFF"/>
              </a:gs>
              <a:gs pos="100000">
                <a:srgbClr val="B8CCE4"/>
              </a:gs>
            </a:gsLst>
            <a:lin ang="5400000" scaled="1"/>
          </a:gra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классных руководителей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8" name="Рисунок 25" descr="компьютер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82383" y="5457081"/>
            <a:ext cx="3429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Рисунок 30" descr="принт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6483" y="5733256"/>
            <a:ext cx="4318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angle 83"/>
          <p:cNvSpPr>
            <a:spLocks noChangeArrowheads="1"/>
          </p:cNvSpPr>
          <p:nvPr/>
        </p:nvSpPr>
        <p:spPr bwMode="auto">
          <a:xfrm>
            <a:off x="5274084" y="4583290"/>
            <a:ext cx="2199600" cy="603470"/>
          </a:xfrm>
          <a:prstGeom prst="rect">
            <a:avLst/>
          </a:prstGeom>
          <a:gradFill rotWithShape="1">
            <a:gsLst>
              <a:gs pos="0">
                <a:srgbClr val="B8CCE4"/>
              </a:gs>
              <a:gs pos="50000">
                <a:srgbClr val="FFFFFF"/>
              </a:gs>
              <a:gs pos="100000">
                <a:srgbClr val="B8CCE4"/>
              </a:gs>
            </a:gsLst>
            <a:lin ang="5400000" scaled="1"/>
          </a:gra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 учителей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стественно-научного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цикла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Рисунок 25" descr="компьютер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18866" y="4592985"/>
            <a:ext cx="3429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Рисунок 30" descr="принт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2966" y="4885025"/>
            <a:ext cx="4318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 83"/>
          <p:cNvSpPr>
            <a:spLocks noChangeArrowheads="1"/>
          </p:cNvSpPr>
          <p:nvPr/>
        </p:nvSpPr>
        <p:spPr bwMode="auto">
          <a:xfrm>
            <a:off x="5272031" y="5458757"/>
            <a:ext cx="2199600" cy="603470"/>
          </a:xfrm>
          <a:prstGeom prst="rect">
            <a:avLst/>
          </a:prstGeom>
          <a:gradFill rotWithShape="1">
            <a:gsLst>
              <a:gs pos="0">
                <a:srgbClr val="B8CCE4"/>
              </a:gs>
              <a:gs pos="50000">
                <a:srgbClr val="FFFFFF"/>
              </a:gs>
              <a:gs pos="100000">
                <a:srgbClr val="B8CCE4"/>
              </a:gs>
            </a:gsLst>
            <a:lin ang="5400000" scaled="1"/>
          </a:gra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 учителей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спортивно-эстетического цикла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4" name="Рисунок 25" descr="компьютер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16813" y="5468452"/>
            <a:ext cx="3429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Рисунок 30" descr="принт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1003" y="5740999"/>
            <a:ext cx="4318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6" name="AutoShape 108"/>
          <p:cNvCxnSpPr>
            <a:cxnSpLocks noChangeShapeType="1"/>
          </p:cNvCxnSpPr>
          <p:nvPr/>
        </p:nvCxnSpPr>
        <p:spPr bwMode="auto">
          <a:xfrm flipH="1">
            <a:off x="7461766" y="4897518"/>
            <a:ext cx="362093" cy="0"/>
          </a:xfrm>
          <a:prstGeom prst="straightConnector1">
            <a:avLst/>
          </a:prstGeom>
          <a:noFill/>
          <a:ln w="19050">
            <a:solidFill>
              <a:srgbClr val="0066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AutoShape 108"/>
          <p:cNvCxnSpPr>
            <a:cxnSpLocks noChangeShapeType="1"/>
          </p:cNvCxnSpPr>
          <p:nvPr/>
        </p:nvCxnSpPr>
        <p:spPr bwMode="auto">
          <a:xfrm flipH="1">
            <a:off x="7432216" y="4016807"/>
            <a:ext cx="362093" cy="0"/>
          </a:xfrm>
          <a:prstGeom prst="straightConnector1">
            <a:avLst/>
          </a:prstGeom>
          <a:noFill/>
          <a:ln w="19050">
            <a:solidFill>
              <a:srgbClr val="0066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Line 88"/>
          <p:cNvCxnSpPr>
            <a:cxnSpLocks noChangeShapeType="1"/>
            <a:endCxn id="28" idx="0"/>
          </p:cNvCxnSpPr>
          <p:nvPr/>
        </p:nvCxnSpPr>
        <p:spPr bwMode="auto">
          <a:xfrm>
            <a:off x="4471406" y="2663819"/>
            <a:ext cx="1118504" cy="354843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Rectangle 26"/>
          <p:cNvSpPr>
            <a:spLocks noChangeArrowheads="1"/>
          </p:cNvSpPr>
          <p:nvPr/>
        </p:nvSpPr>
        <p:spPr bwMode="auto">
          <a:xfrm>
            <a:off x="1597981" y="4592985"/>
            <a:ext cx="2253939" cy="617003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педагог-психолог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0" name="Рисунок 13" descr="компьютер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82383" y="4611066"/>
            <a:ext cx="3429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Рисунок 32" descr="принт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8040" y="3953641"/>
            <a:ext cx="4318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Рисунок 32" descr="принте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77326" y="4845810"/>
            <a:ext cx="4318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3" name="AutoShape 105"/>
          <p:cNvCxnSpPr>
            <a:cxnSpLocks noChangeShapeType="1"/>
          </p:cNvCxnSpPr>
          <p:nvPr/>
        </p:nvCxnSpPr>
        <p:spPr bwMode="auto">
          <a:xfrm flipH="1">
            <a:off x="1238268" y="5805264"/>
            <a:ext cx="363855" cy="0"/>
          </a:xfrm>
          <a:prstGeom prst="straightConnector1">
            <a:avLst/>
          </a:prstGeom>
          <a:noFill/>
          <a:ln w="19050">
            <a:solidFill>
              <a:srgbClr val="0066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AutoShape 109"/>
          <p:cNvCxnSpPr>
            <a:cxnSpLocks noChangeShapeType="1"/>
            <a:endCxn id="6" idx="1"/>
          </p:cNvCxnSpPr>
          <p:nvPr/>
        </p:nvCxnSpPr>
        <p:spPr bwMode="auto">
          <a:xfrm>
            <a:off x="1259632" y="2360336"/>
            <a:ext cx="453412" cy="5684"/>
          </a:xfrm>
          <a:prstGeom prst="straightConnector1">
            <a:avLst/>
          </a:prstGeom>
          <a:noFill/>
          <a:ln w="19050">
            <a:solidFill>
              <a:srgbClr val="0066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Rectangle 120"/>
          <p:cNvSpPr>
            <a:spLocks noChangeArrowheads="1"/>
          </p:cNvSpPr>
          <p:nvPr/>
        </p:nvSpPr>
        <p:spPr bwMode="auto">
          <a:xfrm>
            <a:off x="3801276" y="1556792"/>
            <a:ext cx="1544816" cy="242887"/>
          </a:xfrm>
          <a:prstGeom prst="rect">
            <a:avLst/>
          </a:prstGeom>
          <a:gradFill rotWithShape="1">
            <a:gsLst>
              <a:gs pos="0">
                <a:srgbClr val="F7A969"/>
              </a:gs>
              <a:gs pos="50000">
                <a:srgbClr val="FFFFFF"/>
              </a:gs>
              <a:gs pos="100000">
                <a:srgbClr val="F7A969"/>
              </a:gs>
            </a:gsLst>
            <a:lin ang="5400000" scaled="1"/>
          </a:gradFill>
          <a:ln w="19050">
            <a:solidFill>
              <a:srgbClr val="94363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000" b="1" dirty="0">
                <a:solidFill>
                  <a:srgbClr val="94363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РОФКОМ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6" name="Рисунок 55"/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5285" y="687788"/>
            <a:ext cx="882542" cy="7386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7" name="TextBox 56"/>
          <p:cNvSpPr txBox="1"/>
          <p:nvPr/>
        </p:nvSpPr>
        <p:spPr>
          <a:xfrm>
            <a:off x="542428" y="1477654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II </a:t>
            </a:r>
            <a:r>
              <a:rPr lang="ru-RU" dirty="0" smtClean="0">
                <a:solidFill>
                  <a:srgbClr val="00B050"/>
                </a:solidFill>
              </a:rPr>
              <a:t>уровень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923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pic>
        <p:nvPicPr>
          <p:cNvPr id="4" name="Рисунок 3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3528" y="1628800"/>
            <a:ext cx="8496944" cy="48965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65347" y="1130723"/>
            <a:ext cx="384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СОЦИАЛЬНОЕ ДЕЛОПРОИЗВОДСТВО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5285" y="476673"/>
            <a:ext cx="882542" cy="7920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42428" y="1268760"/>
            <a:ext cx="1159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II </a:t>
            </a:r>
            <a:r>
              <a:rPr lang="ru-RU" dirty="0" smtClean="0">
                <a:solidFill>
                  <a:srgbClr val="00B050"/>
                </a:solidFill>
              </a:rPr>
              <a:t>уровень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pic>
        <p:nvPicPr>
          <p:cNvPr id="4" name="Рисунок 3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43608" y="1846986"/>
            <a:ext cx="7368881" cy="43204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58884" y="673615"/>
            <a:ext cx="936104" cy="7200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angle 70"/>
          <p:cNvSpPr>
            <a:spLocks noChangeArrowheads="1"/>
          </p:cNvSpPr>
          <p:nvPr/>
        </p:nvSpPr>
        <p:spPr bwMode="auto">
          <a:xfrm>
            <a:off x="1955788" y="764704"/>
            <a:ext cx="61497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ИНФОРМАЦИОННОГО ПРОСТРАНСТВА УЧРЕЖДЕНИЯ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2428" y="1477654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III </a:t>
            </a:r>
            <a:r>
              <a:rPr lang="ru-RU" dirty="0" smtClean="0">
                <a:solidFill>
                  <a:srgbClr val="00B050"/>
                </a:solidFill>
              </a:rPr>
              <a:t>уровень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0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Рисунок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11603" cy="6858000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39552" y="1582204"/>
            <a:ext cx="4985801" cy="13681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909538" y="1196752"/>
            <a:ext cx="1794741" cy="10695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/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6178" y="3247256"/>
            <a:ext cx="6174432" cy="133387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/>
          <p:cNvPicPr/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39552" y="4939725"/>
            <a:ext cx="7632848" cy="13695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/>
          <p:cNvPicPr/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58884" y="404664"/>
            <a:ext cx="936104" cy="7200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42428" y="1208703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III </a:t>
            </a:r>
            <a:r>
              <a:rPr lang="ru-RU" dirty="0" smtClean="0">
                <a:solidFill>
                  <a:srgbClr val="00B050"/>
                </a:solidFill>
              </a:rPr>
              <a:t>уровень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86000" y="548680"/>
            <a:ext cx="457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ИНФОРМАЦИОННОГО ПРОСТРАНСТВА УЧРЕЖДЕНИЯ</a:t>
            </a:r>
          </a:p>
        </p:txBody>
      </p:sp>
    </p:spTree>
    <p:extLst>
      <p:ext uri="{BB962C8B-B14F-4D97-AF65-F5344CB8AC3E}">
        <p14:creationId xmlns:p14="http://schemas.microsoft.com/office/powerpoint/2010/main" val="220185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ФОРУМ ИННОВАЦИЙ 201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ФОРУМ ИННОВАЦИЙ 2016</Template>
  <TotalTime>660</TotalTime>
  <Words>314</Words>
  <Application>Microsoft Office PowerPoint</Application>
  <PresentationFormat>Экран (4:3)</PresentationFormat>
  <Paragraphs>82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 2</vt:lpstr>
      <vt:lpstr>ФОРУМ ИННОВАЦИЙ 2016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Лицей 6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Директор</dc:creator>
  <cp:lastModifiedBy>elix</cp:lastModifiedBy>
  <cp:revision>39</cp:revision>
  <dcterms:created xsi:type="dcterms:W3CDTF">2015-04-17T11:12:17Z</dcterms:created>
  <dcterms:modified xsi:type="dcterms:W3CDTF">2016-10-24T12:55:09Z</dcterms:modified>
</cp:coreProperties>
</file>