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  <Override PartName="/ppt/charts/style11.xml" ContentType="application/vnd.ms-office.chartstyle+xml"/>
  <Override PartName="/ppt/charts/colors11.xml" ContentType="application/vnd.ms-office.chartcolorstyle+xml"/>
  <Override PartName="/ppt/charts/style12.xml" ContentType="application/vnd.ms-office.chartstyle+xml"/>
  <Override PartName="/ppt/charts/colors12.xml" ContentType="application/vnd.ms-office.chartcolorstyle+xml"/>
  <Override PartName="/ppt/charts/style13.xml" ContentType="application/vnd.ms-office.chartstyle+xml"/>
  <Override PartName="/ppt/charts/colors13.xml" ContentType="application/vnd.ms-office.chartcolorstyle+xml"/>
  <Override PartName="/ppt/charts/style14.xml" ContentType="application/vnd.ms-office.chartstyle+xml"/>
  <Override PartName="/ppt/charts/colors14.xml" ContentType="application/vnd.ms-office.chartcolorstyle+xml"/>
  <Override PartName="/ppt/charts/style15.xml" ContentType="application/vnd.ms-office.chartstyle+xml"/>
  <Override PartName="/ppt/charts/colors15.xml" ContentType="application/vnd.ms-office.chartcolorstyle+xml"/>
  <Override PartName="/ppt/charts/style16.xml" ContentType="application/vnd.ms-office.chartstyle+xml"/>
  <Override PartName="/ppt/charts/colors16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handoutMasterIdLst>
    <p:handoutMasterId r:id="rId18"/>
  </p:handoutMasterIdLst>
  <p:sldIdLst>
    <p:sldId id="276" r:id="rId3"/>
    <p:sldId id="279" r:id="rId4"/>
    <p:sldId id="266" r:id="rId5"/>
    <p:sldId id="267" r:id="rId6"/>
    <p:sldId id="269" r:id="rId7"/>
    <p:sldId id="275" r:id="rId8"/>
    <p:sldId id="257" r:id="rId9"/>
    <p:sldId id="273" r:id="rId10"/>
    <p:sldId id="287" r:id="rId11"/>
    <p:sldId id="285" r:id="rId12"/>
    <p:sldId id="270" r:id="rId13"/>
    <p:sldId id="292" r:id="rId14"/>
    <p:sldId id="289" r:id="rId15"/>
    <p:sldId id="293" r:id="rId16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7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5647" userDrawn="1">
          <p15:clr>
            <a:srgbClr val="A4A3A4"/>
          </p15:clr>
        </p15:guide>
        <p15:guide id="4" pos="158" userDrawn="1">
          <p15:clr>
            <a:srgbClr val="A4A3A4"/>
          </p15:clr>
        </p15:guide>
        <p15:guide id="5" pos="3560" userDrawn="1">
          <p15:clr>
            <a:srgbClr val="A4A3A4"/>
          </p15:clr>
        </p15:guide>
        <p15:guide id="6" pos="884" userDrawn="1">
          <p15:clr>
            <a:srgbClr val="A4A3A4"/>
          </p15:clr>
        </p15:guide>
        <p15:guide id="7" orient="horz" pos="3612" userDrawn="1">
          <p15:clr>
            <a:srgbClr val="A4A3A4"/>
          </p15:clr>
        </p15:guide>
        <p15:guide id="8" orient="horz" pos="2251" userDrawn="1">
          <p15:clr>
            <a:srgbClr val="A4A3A4"/>
          </p15:clr>
        </p15:guide>
        <p15:guide id="9" orient="horz" pos="572" userDrawn="1">
          <p15:clr>
            <a:srgbClr val="A4A3A4"/>
          </p15:clr>
        </p15:guide>
        <p15:guide id="10" orient="horz" pos="17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71D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540"/>
      </p:cViewPr>
      <p:guideLst>
        <p:guide orient="horz" pos="1790"/>
        <p:guide orient="horz" pos="2709"/>
        <p:guide orient="horz" pos="1688"/>
        <p:guide orient="horz" pos="429"/>
        <p:guide orient="horz" pos="1280"/>
        <p:guide pos="2880"/>
        <p:guide pos="5647"/>
        <p:guide pos="158"/>
        <p:guide pos="3560"/>
        <p:guide pos="8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package" Target="../embeddings/_____Microsoft_Excel16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408305803926498E-2"/>
          <c:y val="0"/>
          <c:w val="0.99882730275935294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00F-4652-A75A-D0113ABB0C56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00F-4652-A75A-D0113ABB0C56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28</c:v>
                </c:pt>
                <c:pt idx="1">
                  <c:v>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0F-4652-A75A-D0113ABB0C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408305803926498E-2"/>
          <c:y val="0"/>
          <c:w val="0.99882730275935294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00F-4652-A75A-D0113ABB0C56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00F-4652-A75A-D0113ABB0C56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64</c:v>
                </c:pt>
                <c:pt idx="1">
                  <c:v>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0F-4652-A75A-D0113ABB0C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408305803926498E-2"/>
          <c:y val="0"/>
          <c:w val="0.99882730275935294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00F-4652-A75A-D0113ABB0C56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00F-4652-A75A-D0113ABB0C56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76</c:v>
                </c:pt>
                <c:pt idx="1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0F-4652-A75A-D0113ABB0C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408305803926498E-2"/>
          <c:y val="0"/>
          <c:w val="0.99882730275935294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00F-4652-A75A-D0113ABB0C56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00F-4652-A75A-D0113ABB0C56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</c:v>
                </c:pt>
                <c:pt idx="1">
                  <c:v>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0F-4652-A75A-D0113ABB0C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408305803926498E-2"/>
          <c:y val="0"/>
          <c:w val="0.99882730275935294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00F-4652-A75A-D0113ABB0C56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00F-4652-A75A-D0113ABB0C56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23</c:v>
                </c:pt>
                <c:pt idx="1">
                  <c:v>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0F-4652-A75A-D0113ABB0C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408305803926498E-2"/>
          <c:y val="0"/>
          <c:w val="0.99882730275935294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00F-4652-A75A-D0113ABB0C56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00F-4652-A75A-D0113ABB0C56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49</c:v>
                </c:pt>
                <c:pt idx="1">
                  <c:v>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0F-4652-A75A-D0113ABB0C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408305803926498E-2"/>
          <c:y val="0"/>
          <c:w val="0.99882730275935294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00F-4652-A75A-D0113ABB0C56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00F-4652-A75A-D0113ABB0C56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0F-4652-A75A-D0113ABB0C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408305803926498E-2"/>
          <c:y val="0"/>
          <c:w val="0.99882730275935294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00F-4652-A75A-D0113ABB0C56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00F-4652-A75A-D0113ABB0C56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58</c:v>
                </c:pt>
                <c:pt idx="1">
                  <c:v>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0F-4652-A75A-D0113ABB0C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408305803926498E-2"/>
          <c:y val="0"/>
          <c:w val="0.99882730275935294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00F-4652-A75A-D0113ABB0C56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00F-4652-A75A-D0113ABB0C56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35</c:v>
                </c:pt>
                <c:pt idx="1">
                  <c:v>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0F-4652-A75A-D0113ABB0C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408305803926498E-2"/>
          <c:y val="0"/>
          <c:w val="0.99882730275935294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00F-4652-A75A-D0113ABB0C56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00F-4652-A75A-D0113ABB0C56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46</c:v>
                </c:pt>
                <c:pt idx="1">
                  <c:v>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0F-4652-A75A-D0113ABB0C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408305803926498E-2"/>
          <c:y val="0"/>
          <c:w val="0.99882730275935294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00F-4652-A75A-D0113ABB0C56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00F-4652-A75A-D0113ABB0C56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47</c:v>
                </c:pt>
                <c:pt idx="1">
                  <c:v>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0F-4652-A75A-D0113ABB0C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408305803926498E-2"/>
          <c:y val="0"/>
          <c:w val="0.99882730275935294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00F-4652-A75A-D0113ABB0C56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00F-4652-A75A-D0113ABB0C56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53</c:v>
                </c:pt>
                <c:pt idx="1">
                  <c:v>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0F-4652-A75A-D0113ABB0C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408305803926498E-2"/>
          <c:y val="0"/>
          <c:w val="0.99882730275935294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00F-4652-A75A-D0113ABB0C56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00F-4652-A75A-D0113ABB0C56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36</c:v>
                </c:pt>
                <c:pt idx="1">
                  <c:v>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0F-4652-A75A-D0113ABB0C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408305803926498E-2"/>
          <c:y val="0"/>
          <c:w val="0.99882730275935294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00F-4652-A75A-D0113ABB0C56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00F-4652-A75A-D0113ABB0C56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45</c:v>
                </c:pt>
                <c:pt idx="1">
                  <c:v>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0F-4652-A75A-D0113ABB0C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408305803926498E-2"/>
          <c:y val="0"/>
          <c:w val="0.99882730275935294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00F-4652-A75A-D0113ABB0C56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00F-4652-A75A-D0113ABB0C56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48</c:v>
                </c:pt>
                <c:pt idx="1">
                  <c:v>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0F-4652-A75A-D0113ABB0C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408305803926498E-2"/>
          <c:y val="0"/>
          <c:w val="0.99882730275935294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00F-4652-A75A-D0113ABB0C56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00F-4652-A75A-D0113ABB0C56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52</c:v>
                </c:pt>
                <c:pt idx="1">
                  <c:v>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0F-4652-A75A-D0113ABB0C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692BB-AC6C-42A3-B5A4-7CAF770F8BDB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FFA45-20C6-4448-8917-F038516E0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278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E8132-2E2C-4BB7-84C9-BD0574C1DD0A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B9595-3ABD-4F36-8122-F7C95D6BB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221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B9595-3ABD-4F36-8122-F7C95D6BB07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197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B9595-3ABD-4F36-8122-F7C95D6BB07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063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B9595-3ABD-4F36-8122-F7C95D6BB07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046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B9595-3ABD-4F36-8122-F7C95D6BB07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841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B9595-3ABD-4F36-8122-F7C95D6BB07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133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B9595-3ABD-4F36-8122-F7C95D6BB07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133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B9595-3ABD-4F36-8122-F7C95D6BB07D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142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B9595-3ABD-4F36-8122-F7C95D6BB07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825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CB1A5-1A68-471C-B078-BE793E2A83FA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CF81-96C6-4EA0-8046-A878A02D6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275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CB1A5-1A68-471C-B078-BE793E2A83FA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CF81-96C6-4EA0-8046-A878A02D6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319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CB1A5-1A68-471C-B078-BE793E2A83FA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CF81-96C6-4EA0-8046-A878A02D6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61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2CB1A5-1A68-471C-B078-BE793E2A83FA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43CF81-96C6-4EA0-8046-A878A02D6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936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2CB1A5-1A68-471C-B078-BE793E2A83FA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43CF81-96C6-4EA0-8046-A878A02D6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660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2CB1A5-1A68-471C-B078-BE793E2A83FA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43CF81-96C6-4EA0-8046-A878A02D6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186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2CB1A5-1A68-471C-B078-BE793E2A83FA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43CF81-96C6-4EA0-8046-A878A02D6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942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2CB1A5-1A68-471C-B078-BE793E2A83FA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43CF81-96C6-4EA0-8046-A878A02D6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588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2CB1A5-1A68-471C-B078-BE793E2A83FA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43CF81-96C6-4EA0-8046-A878A02D6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169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2CB1A5-1A68-471C-B078-BE793E2A83FA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43CF81-96C6-4EA0-8046-A878A02D6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869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2CB1A5-1A68-471C-B078-BE793E2A83FA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43CF81-96C6-4EA0-8046-A878A02D6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793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CB1A5-1A68-471C-B078-BE793E2A83FA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CF81-96C6-4EA0-8046-A878A02D6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2826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2CB1A5-1A68-471C-B078-BE793E2A83FA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43CF81-96C6-4EA0-8046-A878A02D6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149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2CB1A5-1A68-471C-B078-BE793E2A83FA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43CF81-96C6-4EA0-8046-A878A02D6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834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2CB1A5-1A68-471C-B078-BE793E2A83FA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43CF81-96C6-4EA0-8046-A878A02D6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19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CB1A5-1A68-471C-B078-BE793E2A83FA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CF81-96C6-4EA0-8046-A878A02D6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276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CB1A5-1A68-471C-B078-BE793E2A83FA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CF81-96C6-4EA0-8046-A878A02D6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963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CB1A5-1A68-471C-B078-BE793E2A83FA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CF81-96C6-4EA0-8046-A878A02D6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881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CB1A5-1A68-471C-B078-BE793E2A83FA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CF81-96C6-4EA0-8046-A878A02D6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882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CB1A5-1A68-471C-B078-BE793E2A83FA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CF81-96C6-4EA0-8046-A878A02D6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803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CB1A5-1A68-471C-B078-BE793E2A83FA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CF81-96C6-4EA0-8046-A878A02D6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880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CB1A5-1A68-471C-B078-BE793E2A83FA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CF81-96C6-4EA0-8046-A878A02D6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456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CB1A5-1A68-471C-B078-BE793E2A83FA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3CF81-96C6-4EA0-8046-A878A02D6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84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32CB1A5-1A68-471C-B078-BE793E2A83FA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B43CF81-96C6-4EA0-8046-A878A02D690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4.png"/><Relationship Id="rId10" Type="http://schemas.microsoft.com/office/2007/relationships/hdphoto" Target="../media/hdphoto2.wdp"/><Relationship Id="rId4" Type="http://schemas.openxmlformats.org/officeDocument/2006/relationships/image" Target="../media/image23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1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13" Type="http://schemas.openxmlformats.org/officeDocument/2006/relationships/chart" Target="../charts/chart15.xml"/><Relationship Id="rId3" Type="http://schemas.openxmlformats.org/officeDocument/2006/relationships/chart" Target="../charts/chart6.xml"/><Relationship Id="rId7" Type="http://schemas.openxmlformats.org/officeDocument/2006/relationships/chart" Target="../charts/chart9.xml"/><Relationship Id="rId12" Type="http://schemas.openxmlformats.org/officeDocument/2006/relationships/chart" Target="../charts/chart1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11" Type="http://schemas.openxmlformats.org/officeDocument/2006/relationships/chart" Target="../charts/chart13.xml"/><Relationship Id="rId5" Type="http://schemas.openxmlformats.org/officeDocument/2006/relationships/chart" Target="../charts/chart7.xml"/><Relationship Id="rId10" Type="http://schemas.openxmlformats.org/officeDocument/2006/relationships/chart" Target="../charts/chart12.xml"/><Relationship Id="rId4" Type="http://schemas.openxmlformats.org/officeDocument/2006/relationships/image" Target="../media/image2.png"/><Relationship Id="rId9" Type="http://schemas.openxmlformats.org/officeDocument/2006/relationships/chart" Target="../charts/chart11.xml"/><Relationship Id="rId14" Type="http://schemas.openxmlformats.org/officeDocument/2006/relationships/chart" Target="../charts/char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12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microsoft.com/office/2007/relationships/hdphoto" Target="../media/hdphoto1.wdp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79512" y="123478"/>
            <a:ext cx="8856984" cy="4868556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Управление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образования Администрации города Иванова</a:t>
            </a:r>
            <a:b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endParaRPr lang="ru-RU" sz="1800" b="1" dirty="0" smtClean="0">
              <a:solidFill>
                <a:schemeClr val="accent6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Городской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педагогический совет</a:t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endParaRPr lang="ru-RU" b="1" dirty="0" smtClean="0">
              <a:solidFill>
                <a:schemeClr val="accent6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От 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устоявшихся форм воспитания к новым вызовам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времени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140201" y="4622702"/>
            <a:ext cx="7938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2021</a:t>
            </a:r>
            <a:endParaRPr lang="ru-RU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7988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03034" y="144016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образования Администрации города Иванова</a:t>
            </a:r>
            <a:endParaRPr lang="ru-RU" sz="1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3717" y="646020"/>
            <a:ext cx="64564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 УПРАВЛЕНИЯ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572001" y="646020"/>
            <a:ext cx="439837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1432262" y="3944682"/>
            <a:ext cx="370519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государственно-частного партнерства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694541" y="2931790"/>
            <a:ext cx="331311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Автоматизированные системы учета  результатов деятельности  ребенка, организация мониторингов </a:t>
            </a:r>
          </a:p>
        </p:txBody>
      </p:sp>
      <p:pic>
        <p:nvPicPr>
          <p:cNvPr id="18" name="Picture 2" descr="Сотрудничество бесплатно иконка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17" y="4083918"/>
            <a:ext cx="926185" cy="69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Компьютер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759" y="3551838"/>
            <a:ext cx="1007465" cy="75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84759" y="1600126"/>
            <a:ext cx="1007465" cy="755599"/>
          </a:xfrm>
          <a:prstGeom prst="rect">
            <a:avLst/>
          </a:prstGeom>
        </p:spPr>
      </p:pic>
      <p:pic>
        <p:nvPicPr>
          <p:cNvPr id="29" name="Picture 2" descr="Онлайн обучение бесплатно иконка"/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36" y="1790830"/>
            <a:ext cx="912466" cy="68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1432262" y="1545636"/>
            <a:ext cx="29616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единого образовательного пространства </a:t>
            </a:r>
            <a:endParaRPr lang="ru-RU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712297" y="937082"/>
            <a:ext cx="331311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подходы к оценке результата  деятельности образовательного учреждения</a:t>
            </a:r>
            <a:endParaRPr lang="ru-RU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36" y="2931790"/>
            <a:ext cx="873883" cy="647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31266" y="2705831"/>
            <a:ext cx="284622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Привлечение внебюджетных средств </a:t>
            </a:r>
            <a:endParaRPr lang="ru-RU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12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39825" y="149373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образования Администрации города Иванова</a:t>
            </a:r>
            <a:endParaRPr lang="ru-RU" sz="1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458" y="651572"/>
            <a:ext cx="5088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МУНИЦИПАЛЬНОЙ СИСТЕМЫ ОБРАЗОВАНИЯ: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572001" y="646020"/>
            <a:ext cx="439837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978" y="1547379"/>
            <a:ext cx="45488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условий </a:t>
            </a: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достижения образовательных </a:t>
            </a: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воспитательных результатов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988090" y="751276"/>
            <a:ext cx="403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539825" y="1208081"/>
            <a:ext cx="34050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доступности и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качества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562756" y="1915967"/>
            <a:ext cx="35812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 воспитания и социализации обучающихся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571465" y="2895787"/>
            <a:ext cx="34050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инфраструктуры,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современных условий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549682" y="3813888"/>
            <a:ext cx="35943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кадрового потенциала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562756" y="4407954"/>
            <a:ext cx="35812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системы управления</a:t>
            </a:r>
          </a:p>
        </p:txBody>
      </p:sp>
      <p:pic>
        <p:nvPicPr>
          <p:cNvPr id="2050" name="Picture 2" descr="Графическое представление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867" y="3965331"/>
            <a:ext cx="539999" cy="4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89485" y="2186714"/>
            <a:ext cx="624881" cy="46866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29867" y="3047708"/>
            <a:ext cx="613528" cy="460146"/>
          </a:xfrm>
          <a:prstGeom prst="rect">
            <a:avLst/>
          </a:prstGeom>
        </p:spPr>
      </p:pic>
      <p:pic>
        <p:nvPicPr>
          <p:cNvPr id="2054" name="Picture 6" descr="Люди"/>
          <p:cNvPicPr>
            <a:picLocks noChangeAspect="1" noChangeArrowheads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86" y="1359523"/>
            <a:ext cx="653909" cy="49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18091" y="4559397"/>
            <a:ext cx="540000" cy="4050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568" y="2773989"/>
            <a:ext cx="3342801" cy="198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70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79512" y="123478"/>
            <a:ext cx="8856984" cy="4868556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Управление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образования Администрации города Иванова</a:t>
            </a:r>
            <a:b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endParaRPr lang="ru-RU" sz="1800" b="1" dirty="0" smtClean="0">
              <a:solidFill>
                <a:schemeClr val="accent6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Городской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педагогический совет</a:t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endParaRPr lang="ru-RU" b="1" dirty="0" smtClean="0">
              <a:solidFill>
                <a:schemeClr val="accent6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От 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устоявшихся форм воспитания к новым вызовам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времени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140201" y="4622702"/>
            <a:ext cx="7938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2021</a:t>
            </a:r>
            <a:endParaRPr lang="ru-RU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4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sz="2800" dirty="0" smtClean="0"/>
              <a:t>		</a:t>
            </a:r>
            <a:r>
              <a:rPr lang="ru-RU" sz="2400" b="1" dirty="0">
                <a:solidFill>
                  <a:schemeClr val="accent2"/>
                </a:solidFill>
                <a:latin typeface="Bookman Old Style" pitchFamily="18" charset="0"/>
                <a:cs typeface="Times New Roman" pitchFamily="18" charset="0"/>
              </a:rPr>
              <a:t>Городской педагогический совет</a:t>
            </a:r>
            <a:br>
              <a:rPr lang="ru-RU" sz="2400" b="1" dirty="0">
                <a:solidFill>
                  <a:schemeClr val="accent2"/>
                </a:solidFill>
                <a:latin typeface="Bookman Old Style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accent2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43558"/>
            <a:ext cx="8784976" cy="4176464"/>
          </a:xfrm>
        </p:spPr>
        <p:txBody>
          <a:bodyPr/>
          <a:lstStyle/>
          <a:p>
            <a:pPr marL="0" indent="0" algn="ctr">
              <a:buNone/>
            </a:pPr>
            <a:endParaRPr lang="en-US" sz="2800" b="1" kern="1200" dirty="0" smtClean="0">
              <a:solidFill>
                <a:srgbClr val="1F497D"/>
              </a:solidFill>
              <a:latin typeface="Bookman Old Style" pitchFamily="18" charset="0"/>
            </a:endParaRPr>
          </a:p>
          <a:p>
            <a:pPr marL="0" indent="0" algn="ctr">
              <a:buNone/>
            </a:pPr>
            <a:r>
              <a:rPr lang="ru-RU" sz="2800" b="1" kern="1200" dirty="0" smtClean="0">
                <a:solidFill>
                  <a:srgbClr val="1F497D"/>
                </a:solidFill>
                <a:latin typeface="Bookman Old Style" pitchFamily="18" charset="0"/>
              </a:rPr>
              <a:t>Роль </a:t>
            </a:r>
            <a:r>
              <a:rPr lang="ru-RU" sz="2800" b="1" kern="1200" dirty="0">
                <a:solidFill>
                  <a:srgbClr val="1F497D"/>
                </a:solidFill>
                <a:latin typeface="Bookman Old Style" pitchFamily="18" charset="0"/>
              </a:rPr>
              <a:t>муниципалитета в создании условий для реализации стратегических задач развития системы образования</a:t>
            </a:r>
          </a:p>
          <a:p>
            <a:pPr marL="0" indent="0">
              <a:buNone/>
            </a:pPr>
            <a:endParaRPr lang="ru-RU" dirty="0"/>
          </a:p>
          <a:p>
            <a:pPr marL="0" indent="0" algn="r">
              <a:buNone/>
            </a:pPr>
            <a:r>
              <a:rPr lang="ru-RU" dirty="0" smtClean="0"/>
              <a:t>	</a:t>
            </a:r>
            <a:r>
              <a:rPr lang="ru-RU" sz="2400" b="1" i="1" kern="1200" dirty="0">
                <a:solidFill>
                  <a:schemeClr val="accent6"/>
                </a:solidFill>
                <a:latin typeface="Bookman Old Style" pitchFamily="18" charset="0"/>
              </a:rPr>
              <a:t>Шарыпов Владимир Николаевич, </a:t>
            </a:r>
            <a:endParaRPr lang="en-US" sz="2400" b="1" i="1" kern="1200" dirty="0" smtClean="0">
              <a:solidFill>
                <a:schemeClr val="accent6"/>
              </a:solidFill>
              <a:latin typeface="Bookman Old Style" pitchFamily="18" charset="0"/>
            </a:endParaRPr>
          </a:p>
          <a:p>
            <a:pPr marL="0" indent="0" algn="r">
              <a:buNone/>
            </a:pPr>
            <a:r>
              <a:rPr lang="ru-RU" sz="2000" b="1" i="1" kern="1200" dirty="0" smtClean="0">
                <a:solidFill>
                  <a:schemeClr val="accent6"/>
                </a:solidFill>
                <a:latin typeface="Bookman Old Style" pitchFamily="18" charset="0"/>
              </a:rPr>
              <a:t>Глава </a:t>
            </a:r>
            <a:r>
              <a:rPr lang="ru-RU" sz="2000" b="1" i="1" kern="1200" dirty="0">
                <a:solidFill>
                  <a:schemeClr val="accent6"/>
                </a:solidFill>
                <a:latin typeface="Bookman Old Style" pitchFamily="18" charset="0"/>
              </a:rPr>
              <a:t>города Иванова 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140201" y="4622702"/>
            <a:ext cx="7938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2021</a:t>
            </a:r>
            <a:endParaRPr lang="ru-RU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68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79512" y="123478"/>
            <a:ext cx="8856984" cy="4868556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Управление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образования Администрации города Иванова</a:t>
            </a:r>
            <a:b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endParaRPr lang="ru-RU" sz="1800" b="1" dirty="0" smtClean="0">
              <a:solidFill>
                <a:schemeClr val="accent6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Городской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педагогический совет</a:t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endParaRPr lang="ru-RU" b="1" dirty="0" smtClean="0">
              <a:solidFill>
                <a:schemeClr val="accent6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От 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устоявшихся форм воспитания к новым вызовам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времени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140201" y="4622702"/>
            <a:ext cx="7938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2021</a:t>
            </a:r>
            <a:endParaRPr lang="ru-RU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89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8424936" cy="493564"/>
          </a:xfrm>
        </p:spPr>
        <p:txBody>
          <a:bodyPr/>
          <a:lstStyle/>
          <a:p>
            <a:pPr algn="r"/>
            <a:r>
              <a:rPr lang="ru-RU" sz="2800" dirty="0" smtClean="0">
                <a:solidFill>
                  <a:schemeClr val="accent2"/>
                </a:solidFill>
              </a:rPr>
              <a:t>		</a:t>
            </a:r>
            <a:r>
              <a:rPr lang="ru-RU" sz="2400" b="1" dirty="0" smtClean="0">
                <a:solidFill>
                  <a:schemeClr val="accent2"/>
                </a:solidFill>
                <a:latin typeface="Bookman Old Style" pitchFamily="18" charset="0"/>
                <a:cs typeface="Times New Roman" pitchFamily="18" charset="0"/>
              </a:rPr>
              <a:t>Городской </a:t>
            </a:r>
            <a:r>
              <a:rPr lang="ru-RU" sz="2400" b="1" dirty="0">
                <a:solidFill>
                  <a:schemeClr val="accent2"/>
                </a:solidFill>
                <a:latin typeface="Bookman Old Style" pitchFamily="18" charset="0"/>
                <a:cs typeface="Times New Roman" pitchFamily="18" charset="0"/>
              </a:rPr>
              <a:t>педагогический совет</a:t>
            </a:r>
            <a:r>
              <a:rPr lang="ru-RU" sz="2400" dirty="0">
                <a:solidFill>
                  <a:schemeClr val="accent2"/>
                </a:solidFill>
                <a:latin typeface="Bookman Old Style" pitchFamily="18" charset="0"/>
              </a:rPr>
              <a:t/>
            </a:r>
            <a:br>
              <a:rPr lang="ru-RU" sz="2400" dirty="0">
                <a:solidFill>
                  <a:schemeClr val="accent2"/>
                </a:solidFill>
                <a:latin typeface="Bookman Old Style" pitchFamily="18" charset="0"/>
              </a:rPr>
            </a:br>
            <a:endParaRPr lang="ru-RU" sz="2400" dirty="0">
              <a:solidFill>
                <a:schemeClr val="accent2"/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0"/>
            <a:ext cx="9001000" cy="5020022"/>
          </a:xfrm>
        </p:spPr>
        <p:txBody>
          <a:bodyPr/>
          <a:lstStyle/>
          <a:p>
            <a:pPr marL="0" lvl="0" indent="0" algn="ctr" eaLnBrk="1" fontAlgn="auto" hangingPunct="1">
              <a:spcAft>
                <a:spcPts val="0"/>
              </a:spcAft>
              <a:buNone/>
            </a:pPr>
            <a:endParaRPr lang="ru-RU" sz="2800" b="1" kern="1200" dirty="0" smtClean="0">
              <a:solidFill>
                <a:srgbClr val="1F497D"/>
              </a:solidFill>
              <a:latin typeface="Bookman Old Style" pitchFamily="18" charset="0"/>
            </a:endParaRPr>
          </a:p>
          <a:p>
            <a:pPr marL="0" lvl="0" indent="0" algn="ctr" eaLnBrk="1" fontAlgn="auto" hangingPunct="1">
              <a:spcAft>
                <a:spcPts val="0"/>
              </a:spcAft>
              <a:buNone/>
            </a:pPr>
            <a:endParaRPr lang="ru-RU" sz="2800" b="1" kern="1200" dirty="0" smtClean="0">
              <a:solidFill>
                <a:srgbClr val="1F497D"/>
              </a:solidFill>
              <a:latin typeface="Bookman Old Style" pitchFamily="18" charset="0"/>
            </a:endParaRPr>
          </a:p>
          <a:p>
            <a:pPr marL="0" lvl="0" indent="0" algn="ctr" eaLnBrk="1" fontAlgn="auto" hangingPunct="1">
              <a:spcAft>
                <a:spcPts val="0"/>
              </a:spcAft>
              <a:buNone/>
            </a:pPr>
            <a:r>
              <a:rPr lang="ru-RU" sz="2800" b="1" kern="1200" dirty="0" smtClean="0">
                <a:solidFill>
                  <a:srgbClr val="1F497D"/>
                </a:solidFill>
                <a:latin typeface="Bookman Old Style" pitchFamily="18" charset="0"/>
              </a:rPr>
              <a:t>Реализация </a:t>
            </a:r>
            <a:r>
              <a:rPr lang="ru-RU" sz="2800" b="1" kern="1200" dirty="0">
                <a:solidFill>
                  <a:srgbClr val="1F497D"/>
                </a:solidFill>
                <a:latin typeface="Bookman Old Style" pitchFamily="18" charset="0"/>
              </a:rPr>
              <a:t>воспитательного потенциала муниципальной системы образования для решения национальных стратегических задач 2030</a:t>
            </a:r>
          </a:p>
          <a:p>
            <a:pPr marL="0" lvl="0" indent="0" algn="r" eaLnBrk="1" fontAlgn="auto" hangingPunct="1">
              <a:spcAft>
                <a:spcPts val="0"/>
              </a:spcAft>
              <a:buNone/>
            </a:pPr>
            <a:endParaRPr lang="ru-RU" sz="2400" b="1" i="1" kern="1200" dirty="0" smtClean="0">
              <a:solidFill>
                <a:srgbClr val="1F497D"/>
              </a:solidFill>
              <a:latin typeface="Bookman Old Style" pitchFamily="18" charset="0"/>
            </a:endParaRPr>
          </a:p>
          <a:p>
            <a:pPr marL="0" lvl="0" indent="0" algn="r" eaLnBrk="1" fontAlgn="auto" hangingPunct="1">
              <a:spcAft>
                <a:spcPts val="0"/>
              </a:spcAft>
              <a:buNone/>
            </a:pPr>
            <a:r>
              <a:rPr lang="ru-RU" sz="2400" b="1" i="1" kern="1200" dirty="0" smtClean="0">
                <a:solidFill>
                  <a:schemeClr val="accent6"/>
                </a:solidFill>
                <a:latin typeface="Bookman Old Style" pitchFamily="18" charset="0"/>
              </a:rPr>
              <a:t>Арешина </a:t>
            </a:r>
            <a:r>
              <a:rPr lang="ru-RU" sz="2400" b="1" i="1" kern="1200" dirty="0">
                <a:solidFill>
                  <a:schemeClr val="accent6"/>
                </a:solidFill>
                <a:latin typeface="Bookman Old Style" pitchFamily="18" charset="0"/>
              </a:rPr>
              <a:t>Елена Васильевна, </a:t>
            </a:r>
            <a:endParaRPr lang="en-US" sz="2400" b="1" i="1" kern="1200" dirty="0" smtClean="0">
              <a:solidFill>
                <a:schemeClr val="accent6"/>
              </a:solidFill>
              <a:latin typeface="Bookman Old Style" pitchFamily="18" charset="0"/>
            </a:endParaRPr>
          </a:p>
          <a:p>
            <a:pPr marL="0" lvl="0" indent="0" algn="r" eaLnBrk="1" fontAlgn="auto" hangingPunct="1">
              <a:spcAft>
                <a:spcPts val="0"/>
              </a:spcAft>
              <a:buNone/>
            </a:pPr>
            <a:r>
              <a:rPr lang="ru-RU" sz="2000" b="1" i="1" kern="1200" dirty="0" smtClean="0">
                <a:solidFill>
                  <a:schemeClr val="accent6"/>
                </a:solidFill>
                <a:latin typeface="Bookman Old Style" pitchFamily="18" charset="0"/>
              </a:rPr>
              <a:t>начальник </a:t>
            </a:r>
            <a:r>
              <a:rPr lang="ru-RU" sz="2000" b="1" i="1" kern="1200" dirty="0">
                <a:solidFill>
                  <a:schemeClr val="accent6"/>
                </a:solidFill>
                <a:latin typeface="Bookman Old Style" pitchFamily="18" charset="0"/>
              </a:rPr>
              <a:t>управления </a:t>
            </a:r>
            <a:r>
              <a:rPr lang="ru-RU" sz="2000" b="1" i="1" kern="1200" dirty="0" smtClean="0">
                <a:solidFill>
                  <a:schemeClr val="accent6"/>
                </a:solidFill>
                <a:latin typeface="Bookman Old Style" pitchFamily="18" charset="0"/>
              </a:rPr>
              <a:t>образования</a:t>
            </a:r>
            <a:endParaRPr lang="en-US" sz="2000" b="1" i="1" kern="1200" dirty="0" smtClean="0">
              <a:solidFill>
                <a:schemeClr val="accent6"/>
              </a:solidFill>
              <a:latin typeface="Bookman Old Style" pitchFamily="18" charset="0"/>
            </a:endParaRPr>
          </a:p>
          <a:p>
            <a:pPr marL="0" lvl="0" indent="0" algn="r" eaLnBrk="1" fontAlgn="auto" hangingPunct="1">
              <a:spcAft>
                <a:spcPts val="0"/>
              </a:spcAft>
              <a:buNone/>
            </a:pPr>
            <a:r>
              <a:rPr lang="ru-RU" sz="2000" b="1" i="1" kern="1200" dirty="0" smtClean="0">
                <a:solidFill>
                  <a:schemeClr val="accent6"/>
                </a:solidFill>
                <a:latin typeface="Bookman Old Style" pitchFamily="18" charset="0"/>
              </a:rPr>
              <a:t> </a:t>
            </a:r>
            <a:r>
              <a:rPr lang="ru-RU" sz="2000" b="1" i="1" kern="1200" dirty="0">
                <a:solidFill>
                  <a:schemeClr val="accent6"/>
                </a:solidFill>
                <a:latin typeface="Bookman Old Style" pitchFamily="18" charset="0"/>
              </a:rPr>
              <a:t>Администрации города Иванова </a:t>
            </a:r>
          </a:p>
          <a:p>
            <a:pPr marL="0" lvl="0" indent="0" algn="ctr" eaLnBrk="1" fontAlgn="auto" hangingPunct="1">
              <a:spcAft>
                <a:spcPts val="0"/>
              </a:spcAft>
              <a:buNone/>
            </a:pPr>
            <a:endParaRPr lang="ru-RU" sz="2000" b="1" i="1" kern="1200" dirty="0" smtClean="0">
              <a:solidFill>
                <a:schemeClr val="bg1"/>
              </a:solidFill>
              <a:latin typeface="Calibri"/>
            </a:endParaRPr>
          </a:p>
          <a:p>
            <a:pPr marL="0" lvl="0" indent="0" algn="ctr" eaLnBrk="1" fontAlgn="auto" hangingPunct="1">
              <a:spcAft>
                <a:spcPts val="0"/>
              </a:spcAft>
              <a:buNone/>
            </a:pPr>
            <a:r>
              <a:rPr lang="ru-RU" sz="2000" b="1" i="1" kern="1200" dirty="0" smtClean="0">
                <a:solidFill>
                  <a:schemeClr val="bg1"/>
                </a:solidFill>
                <a:latin typeface="Calibri"/>
              </a:rPr>
              <a:t>2021</a:t>
            </a:r>
            <a:endParaRPr lang="ru-RU" sz="2000" b="1" i="1" kern="1200" dirty="0">
              <a:solidFill>
                <a:schemeClr val="bg1"/>
              </a:solidFill>
              <a:latin typeface="Calibri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305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02843" y="187473"/>
            <a:ext cx="3312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образования Администрации города Иванова</a:t>
            </a:r>
            <a:endParaRPr lang="ru-RU" sz="1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799571" y="1795839"/>
            <a:ext cx="277242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ЧЕГО БЫ ТЫ </a:t>
            </a: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ХОТЕЛ 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ДОСТИЧЬ </a:t>
            </a: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ЖИЗНИ?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8648" y="207304"/>
            <a:ext cx="3899794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ВОСПИТАНИЕ ШКОЛЬНИКОВ:</a:t>
            </a:r>
          </a:p>
          <a:p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МНЕНИЯ ДЕТЕЙ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572001" y="646020"/>
            <a:ext cx="439837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8299" y="1579671"/>
            <a:ext cx="1547445" cy="1160584"/>
          </a:xfrm>
          <a:prstGeom prst="rect">
            <a:avLst/>
          </a:prstGeom>
        </p:spPr>
      </p:pic>
      <p:sp>
        <p:nvSpPr>
          <p:cNvPr id="24" name="Содержимое 2">
            <a:extLst>
              <a:ext uri="{FF2B5EF4-FFF2-40B4-BE49-F238E27FC236}">
                <a16:creationId xmlns:a16="http://schemas.microsoft.com/office/drawing/2014/main" xmlns="" id="{120E2FD3-F780-B049-82E0-ED1EC187DFAE}"/>
              </a:ext>
            </a:extLst>
          </p:cNvPr>
          <p:cNvSpPr txBox="1">
            <a:spLocks/>
          </p:cNvSpPr>
          <p:nvPr/>
        </p:nvSpPr>
        <p:spPr>
          <a:xfrm>
            <a:off x="222859" y="3160428"/>
            <a:ext cx="4349141" cy="1511001"/>
          </a:xfrm>
          <a:prstGeom prst="rect">
            <a:avLst/>
          </a:prstGeom>
        </p:spPr>
        <p:txBody>
          <a:bodyPr lIns="80165" tIns="40083" rIns="80165" bIns="40083">
            <a:noAutofit/>
          </a:bodyPr>
          <a:lstStyle>
            <a:lvl1pPr marL="370092" indent="-370092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1866" indent="-308410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364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709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0552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4008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464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092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437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i="1" dirty="0"/>
              <a:t>ВЦИОМ. </a:t>
            </a:r>
            <a:endParaRPr lang="ru-RU" sz="2000" b="1" i="1" dirty="0" smtClean="0"/>
          </a:p>
          <a:p>
            <a:pPr marL="0" indent="0">
              <a:buNone/>
            </a:pPr>
            <a:r>
              <a:rPr lang="ru-RU" sz="2000" b="1" i="1" dirty="0" smtClean="0"/>
              <a:t>Опрос </a:t>
            </a:r>
            <a:r>
              <a:rPr lang="ru-RU" sz="2000" b="1" i="1" dirty="0"/>
              <a:t>проводился среди детей </a:t>
            </a:r>
            <a:endParaRPr lang="ru-RU" sz="2000" b="1" i="1" dirty="0" smtClean="0"/>
          </a:p>
          <a:p>
            <a:pPr marL="0" indent="0">
              <a:buNone/>
            </a:pPr>
            <a:r>
              <a:rPr lang="ru-RU" sz="2000" b="1" i="1" dirty="0" smtClean="0"/>
              <a:t>в </a:t>
            </a:r>
            <a:r>
              <a:rPr lang="ru-RU" sz="2000" b="1" i="1" dirty="0"/>
              <a:t>возрасте от 14 до 18 лет. </a:t>
            </a:r>
          </a:p>
          <a:p>
            <a:pPr marL="0" indent="0">
              <a:buNone/>
            </a:pPr>
            <a:r>
              <a:rPr lang="ru-RU" sz="2000" b="1" i="1" dirty="0"/>
              <a:t>Декабрь 2020 </a:t>
            </a:r>
            <a:r>
              <a:rPr lang="ru-RU" sz="2000" b="1" i="1" dirty="0" smtClean="0"/>
              <a:t>года</a:t>
            </a:r>
            <a:endParaRPr lang="en-US" sz="2000" b="1" i="1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724759709"/>
              </p:ext>
            </p:extLst>
          </p:nvPr>
        </p:nvGraphicFramePr>
        <p:xfrm>
          <a:off x="4716016" y="904671"/>
          <a:ext cx="1081268" cy="67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902843" y="1069047"/>
            <a:ext cx="859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28%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797285" y="976714"/>
            <a:ext cx="30654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иметь собственный бизнес</a:t>
            </a:r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1519623386"/>
              </p:ext>
            </p:extLst>
          </p:nvPr>
        </p:nvGraphicFramePr>
        <p:xfrm>
          <a:off x="4716016" y="1726961"/>
          <a:ext cx="1081268" cy="67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4902843" y="1891336"/>
            <a:ext cx="859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35%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797284" y="1799003"/>
            <a:ext cx="32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получить качественное образование</a:t>
            </a:r>
          </a:p>
        </p:txBody>
      </p:sp>
      <p:graphicFrame>
        <p:nvGraphicFramePr>
          <p:cNvPr id="44" name="Диаграмма 43"/>
          <p:cNvGraphicFramePr/>
          <p:nvPr>
            <p:extLst>
              <p:ext uri="{D42A27DB-BD31-4B8C-83A1-F6EECF244321}">
                <p14:modId xmlns:p14="http://schemas.microsoft.com/office/powerpoint/2010/main" val="531250780"/>
              </p:ext>
            </p:extLst>
          </p:nvPr>
        </p:nvGraphicFramePr>
        <p:xfrm>
          <a:off x="4716016" y="2584713"/>
          <a:ext cx="1081268" cy="67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4902843" y="2749089"/>
            <a:ext cx="859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46%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797284" y="2656756"/>
            <a:ext cx="3425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создать счастливую семью, воспитать детей</a:t>
            </a:r>
          </a:p>
        </p:txBody>
      </p:sp>
      <p:graphicFrame>
        <p:nvGraphicFramePr>
          <p:cNvPr id="52" name="Диаграмма 51"/>
          <p:cNvGraphicFramePr/>
          <p:nvPr>
            <p:extLst>
              <p:ext uri="{D42A27DB-BD31-4B8C-83A1-F6EECF244321}">
                <p14:modId xmlns:p14="http://schemas.microsoft.com/office/powerpoint/2010/main" val="3095088308"/>
              </p:ext>
            </p:extLst>
          </p:nvPr>
        </p:nvGraphicFramePr>
        <p:xfrm>
          <a:off x="4716016" y="3377599"/>
          <a:ext cx="1081268" cy="67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4902843" y="3541974"/>
            <a:ext cx="859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47%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797285" y="3567811"/>
            <a:ext cx="30654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сделать карьеру</a:t>
            </a:r>
          </a:p>
        </p:txBody>
      </p:sp>
      <p:graphicFrame>
        <p:nvGraphicFramePr>
          <p:cNvPr id="55" name="Диаграмма 54"/>
          <p:cNvGraphicFramePr/>
          <p:nvPr>
            <p:extLst>
              <p:ext uri="{D42A27DB-BD31-4B8C-83A1-F6EECF244321}">
                <p14:modId xmlns:p14="http://schemas.microsoft.com/office/powerpoint/2010/main" val="3707249994"/>
              </p:ext>
            </p:extLst>
          </p:nvPr>
        </p:nvGraphicFramePr>
        <p:xfrm>
          <a:off x="4716016" y="4245443"/>
          <a:ext cx="1081268" cy="67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4902843" y="4409819"/>
            <a:ext cx="859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53%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763752" y="4166536"/>
            <a:ext cx="30654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заниматься любимым делом</a:t>
            </a:r>
          </a:p>
        </p:txBody>
      </p:sp>
    </p:spTree>
    <p:extLst>
      <p:ext uri="{BB962C8B-B14F-4D97-AF65-F5344CB8AC3E}">
        <p14:creationId xmlns:p14="http://schemas.microsoft.com/office/powerpoint/2010/main" val="17111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03034" y="123478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образования Администрации города Иванова</a:t>
            </a:r>
            <a:endParaRPr lang="ru-RU" sz="1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819727" y="1376163"/>
            <a:ext cx="32847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КАКИМ ВЫ ХОТЕЛИ БЫ ВИДЕТЬ СВОЕГО РЕБЕНКА?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7086" y="205245"/>
            <a:ext cx="3816424" cy="10926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ВОСПИТАНИЕ ШКОЛЬНИКОВ:</a:t>
            </a:r>
          </a:p>
          <a:p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МНЕНИЯ РОДИТЕЛЕЙ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572001" y="646020"/>
            <a:ext cx="439837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4" name="Содержимое 2">
            <a:extLst>
              <a:ext uri="{FF2B5EF4-FFF2-40B4-BE49-F238E27FC236}">
                <a16:creationId xmlns:a16="http://schemas.microsoft.com/office/drawing/2014/main" xmlns="" id="{120E2FD3-F780-B049-82E0-ED1EC187DFAE}"/>
              </a:ext>
            </a:extLst>
          </p:cNvPr>
          <p:cNvSpPr txBox="1">
            <a:spLocks/>
          </p:cNvSpPr>
          <p:nvPr/>
        </p:nvSpPr>
        <p:spPr>
          <a:xfrm>
            <a:off x="4688066" y="646020"/>
            <a:ext cx="4309934" cy="490808"/>
          </a:xfrm>
          <a:prstGeom prst="rect">
            <a:avLst/>
          </a:prstGeom>
        </p:spPr>
        <p:txBody>
          <a:bodyPr lIns="80165" tIns="40083" rIns="80165" bIns="40083">
            <a:noAutofit/>
          </a:bodyPr>
          <a:lstStyle>
            <a:lvl1pPr marL="370092" indent="-370092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1866" indent="-308410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364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709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0552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4008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464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092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437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ru-RU" sz="1400" b="1" i="1" dirty="0" smtClean="0"/>
              <a:t>ВЦИОМ. Опрос </a:t>
            </a:r>
            <a:r>
              <a:rPr lang="ru-RU" sz="1400" b="1" i="1" dirty="0"/>
              <a:t>проводился среди </a:t>
            </a:r>
            <a:r>
              <a:rPr lang="ru-RU" sz="1400" b="1" i="1" dirty="0" smtClean="0"/>
              <a:t>родителей детей в </a:t>
            </a:r>
            <a:r>
              <a:rPr lang="ru-RU" sz="1400" b="1" i="1" dirty="0"/>
              <a:t>возрасте от 14 до 18 лет.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1400" b="1" i="1" dirty="0"/>
              <a:t>Декабрь 2020 </a:t>
            </a:r>
            <a:r>
              <a:rPr lang="ru-RU" sz="1400" b="1" i="1" dirty="0" smtClean="0"/>
              <a:t>года</a:t>
            </a:r>
            <a:endParaRPr lang="en-US" sz="1400" b="1" i="1" dirty="0"/>
          </a:p>
        </p:txBody>
      </p:sp>
      <p:graphicFrame>
        <p:nvGraphicFramePr>
          <p:cNvPr id="52" name="Диаграмма 51"/>
          <p:cNvGraphicFramePr/>
          <p:nvPr>
            <p:extLst>
              <p:ext uri="{D42A27DB-BD31-4B8C-83A1-F6EECF244321}">
                <p14:modId xmlns:p14="http://schemas.microsoft.com/office/powerpoint/2010/main" val="1415057953"/>
              </p:ext>
            </p:extLst>
          </p:nvPr>
        </p:nvGraphicFramePr>
        <p:xfrm>
          <a:off x="5037491" y="1707654"/>
          <a:ext cx="720000" cy="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5078425" y="1832247"/>
            <a:ext cx="753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842509" y="1865689"/>
            <a:ext cx="3275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успешным в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карьере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3388" y="1102368"/>
            <a:ext cx="753375" cy="565031"/>
          </a:xfrm>
          <a:prstGeom prst="rect">
            <a:avLst/>
          </a:prstGeom>
        </p:spPr>
      </p:pic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2882522436"/>
              </p:ext>
            </p:extLst>
          </p:nvPr>
        </p:nvGraphicFramePr>
        <p:xfrm>
          <a:off x="4950271" y="2267431"/>
          <a:ext cx="894441" cy="558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2776503656"/>
              </p:ext>
            </p:extLst>
          </p:nvPr>
        </p:nvGraphicFramePr>
        <p:xfrm>
          <a:off x="4944397" y="2845578"/>
          <a:ext cx="894441" cy="558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:p14="http://schemas.microsoft.com/office/powerpoint/2010/main" val="2694744934"/>
              </p:ext>
            </p:extLst>
          </p:nvPr>
        </p:nvGraphicFramePr>
        <p:xfrm>
          <a:off x="4944397" y="3423724"/>
          <a:ext cx="894441" cy="558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3" name="Диаграмма 42"/>
          <p:cNvGraphicFramePr/>
          <p:nvPr>
            <p:extLst>
              <p:ext uri="{D42A27DB-BD31-4B8C-83A1-F6EECF244321}">
                <p14:modId xmlns:p14="http://schemas.microsoft.com/office/powerpoint/2010/main" val="1320812516"/>
              </p:ext>
            </p:extLst>
          </p:nvPr>
        </p:nvGraphicFramePr>
        <p:xfrm>
          <a:off x="4944397" y="4001871"/>
          <a:ext cx="894441" cy="558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5" name="Диаграмма 44"/>
          <p:cNvGraphicFramePr/>
          <p:nvPr>
            <p:extLst>
              <p:ext uri="{D42A27DB-BD31-4B8C-83A1-F6EECF244321}">
                <p14:modId xmlns:p14="http://schemas.microsoft.com/office/powerpoint/2010/main" val="3308076101"/>
              </p:ext>
            </p:extLst>
          </p:nvPr>
        </p:nvGraphicFramePr>
        <p:xfrm>
          <a:off x="4937358" y="4574769"/>
          <a:ext cx="894441" cy="558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7" name="Прямоугольник 46"/>
          <p:cNvSpPr/>
          <p:nvPr/>
        </p:nvSpPr>
        <p:spPr>
          <a:xfrm>
            <a:off x="5842509" y="2310307"/>
            <a:ext cx="3275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образованным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114770" y="2409732"/>
            <a:ext cx="753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816763" y="2715838"/>
            <a:ext cx="3275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создавшим прочную семью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114770" y="2996829"/>
            <a:ext cx="753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831800" y="3409890"/>
            <a:ext cx="3275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занимающимся любимым делом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5816763" y="4122156"/>
            <a:ext cx="3275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счастливым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5831800" y="4587974"/>
            <a:ext cx="3275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здоровым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114770" y="3579167"/>
            <a:ext cx="753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114770" y="4137545"/>
            <a:ext cx="753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114770" y="4718256"/>
            <a:ext cx="753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892692" y="1500713"/>
            <a:ext cx="371676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ИЛИ ЧТО ВЛИЯЕТ</a:t>
            </a:r>
          </a:p>
          <a:p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ВОСПИТАНИЕ РЕБЕНКА?</a:t>
            </a: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288" y="1525973"/>
            <a:ext cx="753375" cy="565031"/>
          </a:xfrm>
          <a:prstGeom prst="rect">
            <a:avLst/>
          </a:prstGeom>
        </p:spPr>
      </p:pic>
      <p:graphicFrame>
        <p:nvGraphicFramePr>
          <p:cNvPr id="71" name="Диаграмма 70"/>
          <p:cNvGraphicFramePr/>
          <p:nvPr>
            <p:extLst>
              <p:ext uri="{D42A27DB-BD31-4B8C-83A1-F6EECF244321}">
                <p14:modId xmlns:p14="http://schemas.microsoft.com/office/powerpoint/2010/main" val="4167760723"/>
              </p:ext>
            </p:extLst>
          </p:nvPr>
        </p:nvGraphicFramePr>
        <p:xfrm>
          <a:off x="62587" y="2267431"/>
          <a:ext cx="894441" cy="558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72" name="Диаграмма 71"/>
          <p:cNvGraphicFramePr/>
          <p:nvPr>
            <p:extLst>
              <p:ext uri="{D42A27DB-BD31-4B8C-83A1-F6EECF244321}">
                <p14:modId xmlns:p14="http://schemas.microsoft.com/office/powerpoint/2010/main" val="1293703680"/>
              </p:ext>
            </p:extLst>
          </p:nvPr>
        </p:nvGraphicFramePr>
        <p:xfrm>
          <a:off x="56714" y="2845578"/>
          <a:ext cx="894441" cy="558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73" name="Диаграмма 72"/>
          <p:cNvGraphicFramePr/>
          <p:nvPr>
            <p:extLst>
              <p:ext uri="{D42A27DB-BD31-4B8C-83A1-F6EECF244321}">
                <p14:modId xmlns:p14="http://schemas.microsoft.com/office/powerpoint/2010/main" val="1836864736"/>
              </p:ext>
            </p:extLst>
          </p:nvPr>
        </p:nvGraphicFramePr>
        <p:xfrm>
          <a:off x="56714" y="3423724"/>
          <a:ext cx="894441" cy="558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74" name="Диаграмма 73"/>
          <p:cNvGraphicFramePr/>
          <p:nvPr>
            <p:extLst>
              <p:ext uri="{D42A27DB-BD31-4B8C-83A1-F6EECF244321}">
                <p14:modId xmlns:p14="http://schemas.microsoft.com/office/powerpoint/2010/main" val="2200761609"/>
              </p:ext>
            </p:extLst>
          </p:nvPr>
        </p:nvGraphicFramePr>
        <p:xfrm>
          <a:off x="56714" y="4001871"/>
          <a:ext cx="894441" cy="558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75" name="Диаграмма 74"/>
          <p:cNvGraphicFramePr/>
          <p:nvPr>
            <p:extLst>
              <p:ext uri="{D42A27DB-BD31-4B8C-83A1-F6EECF244321}">
                <p14:modId xmlns:p14="http://schemas.microsoft.com/office/powerpoint/2010/main" val="3003977488"/>
              </p:ext>
            </p:extLst>
          </p:nvPr>
        </p:nvGraphicFramePr>
        <p:xfrm>
          <a:off x="49675" y="4574769"/>
          <a:ext cx="894441" cy="558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76" name="Прямоугольник 75"/>
          <p:cNvSpPr/>
          <p:nvPr/>
        </p:nvSpPr>
        <p:spPr>
          <a:xfrm>
            <a:off x="892692" y="2299493"/>
            <a:ext cx="3275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блогеры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27086" y="2409732"/>
            <a:ext cx="753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881841" y="2842827"/>
            <a:ext cx="3275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учителя, школа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27086" y="2996829"/>
            <a:ext cx="753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935255" y="3423724"/>
            <a:ext cx="3275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друзья, одноклассники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934258" y="4011910"/>
            <a:ext cx="3275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семья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967628" y="4389015"/>
            <a:ext cx="26554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интернет,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соцсети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мессенджеры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227086" y="3579167"/>
            <a:ext cx="753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27086" y="4137545"/>
            <a:ext cx="753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27086" y="4718256"/>
            <a:ext cx="753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15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03034" y="123478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образования Администрации города Иванова</a:t>
            </a:r>
            <a:endParaRPr lang="ru-RU" sz="1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32812" y="1377410"/>
            <a:ext cx="38648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от 21.07.2020 № 474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9922" y="189487"/>
            <a:ext cx="4280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 ПРЕЗИДЕНТА РОССИЙСКОЙ ФЕДЕРАЦИИ 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572001" y="646020"/>
            <a:ext cx="439837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85963" y="1790900"/>
            <a:ext cx="44860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национальных целях развития Российской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Федерации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 до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2030 года»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32812" y="3085111"/>
            <a:ext cx="33188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НАЦИОНАЛЬНАЯ ЦЕЛЬ: 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483711" y="744524"/>
            <a:ext cx="44884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ДОСТИЖЕНИЯ НАЦИОНАЛЬНОЙ ЦЕЛИ: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573"/>
          <a:stretch/>
        </p:blipFill>
        <p:spPr>
          <a:xfrm>
            <a:off x="106664" y="3848617"/>
            <a:ext cx="493354" cy="644951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427071" y="3679940"/>
            <a:ext cx="34021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Возможности для самореализации и развития талантов</a:t>
            </a:r>
          </a:p>
        </p:txBody>
      </p:sp>
      <p:pic>
        <p:nvPicPr>
          <p:cNvPr id="1030" name="Picture 6" descr="https://wasatchgarage.com/images/image-articles/Garage-warranty-uta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242" y="1533054"/>
            <a:ext cx="638584" cy="47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https://wasatchgarage.com/images/image-articles/Garage-warranty-uta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242" y="2606173"/>
            <a:ext cx="638584" cy="47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https://wasatchgarage.com/images/image-articles/Garage-warranty-uta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242" y="3788733"/>
            <a:ext cx="638584" cy="47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 38"/>
          <p:cNvSpPr/>
          <p:nvPr/>
        </p:nvSpPr>
        <p:spPr>
          <a:xfrm>
            <a:off x="5127398" y="1452410"/>
            <a:ext cx="36100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Вхождение Российской Федерации в число десяти ведущих стран мира по качеству общего образования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127398" y="2514175"/>
            <a:ext cx="36100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эффективной системы выявления, поддержки и развития способностей и талантов у детей и молодежи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5095408" y="3685062"/>
            <a:ext cx="36210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условий для воспитания гармонично развитой и социально ответственной личности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3563888" y="4590007"/>
            <a:ext cx="568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НАЦИОНАЛЬНЫЙ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«ОБРАЗОВАНИЕ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pic>
        <p:nvPicPr>
          <p:cNvPr id="51" name="Рисунок 50"/>
          <p:cNvPicPr/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79" t="51780" r="4970" b="25421"/>
          <a:stretch/>
        </p:blipFill>
        <p:spPr bwMode="auto">
          <a:xfrm>
            <a:off x="2808029" y="4238363"/>
            <a:ext cx="1056710" cy="5825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4112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19006" y="182279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образования Администрации города Иванова</a:t>
            </a:r>
            <a:endParaRPr lang="ru-RU" sz="1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57017" y="3150328"/>
            <a:ext cx="38648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/>
              <a:t>Федеральный закон от 31.07.2020 </a:t>
            </a:r>
            <a:r>
              <a:rPr lang="ru-RU" sz="1400" b="1" i="1" dirty="0"/>
              <a:t>№ </a:t>
            </a:r>
            <a:r>
              <a:rPr lang="ru-RU" sz="1400" b="1" i="1" dirty="0" smtClean="0"/>
              <a:t>304-ФЗ</a:t>
            </a:r>
            <a:endParaRPr lang="ru-RU" sz="1400" b="1" i="1" dirty="0"/>
          </a:p>
        </p:txBody>
      </p:sp>
      <p:sp>
        <p:nvSpPr>
          <p:cNvPr id="2" name="TextBox 1"/>
          <p:cNvSpPr txBox="1"/>
          <p:nvPr/>
        </p:nvSpPr>
        <p:spPr>
          <a:xfrm>
            <a:off x="78574" y="267494"/>
            <a:ext cx="44217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ПРИОРИТЕТНАЯ ЗАДАЧА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НАЦИОНАЛЬНОГО ПРОЕКТА «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ОБРАЗОВАНИЕ»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572001" y="646020"/>
            <a:ext cx="439837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78574" y="1651398"/>
            <a:ext cx="44884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Документы, обеспечивающие решение данной задачи: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355768" y="744548"/>
            <a:ext cx="3600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Воспитание гармонично развитой и социально ответственной личности</a:t>
            </a:r>
            <a:endParaRPr lang="ru-RU" sz="2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https://wasatchgarage.com/images/image-articles/Garage-warranty-uta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9" y="2502771"/>
            <a:ext cx="431514" cy="32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https://wasatchgarage.com/images/image-articles/Garage-warranty-uta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0" y="3684276"/>
            <a:ext cx="431514" cy="32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https://wasatchgarage.com/images/image-articles/Garage-warranty-uta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997" y="1768357"/>
            <a:ext cx="405680" cy="32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 38"/>
          <p:cNvSpPr/>
          <p:nvPr/>
        </p:nvSpPr>
        <p:spPr>
          <a:xfrm>
            <a:off x="389823" y="2449521"/>
            <a:ext cx="43207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внесении изменений в Федеральный закон «Об образовании в Российской Федерации» </a:t>
            </a:r>
            <a:b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вопросам воспитания обучающихся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61414" y="3556426"/>
            <a:ext cx="43573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мероприятий по реализации в 2021-2025 годах Стратегии развития воспитания в Российской Федерации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Рисунок 50"/>
          <p:cNvPicPr/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79" t="51780" r="4970" b="25421"/>
          <a:stretch/>
        </p:blipFill>
        <p:spPr bwMode="auto">
          <a:xfrm>
            <a:off x="4262218" y="727959"/>
            <a:ext cx="1112994" cy="6018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418257" y="4201493"/>
            <a:ext cx="4321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/>
              <a:t>Распоряжение Правительства РФ</a:t>
            </a:r>
            <a:br>
              <a:rPr lang="ru-RU" sz="1400" b="1" i="1" dirty="0" smtClean="0"/>
            </a:br>
            <a:r>
              <a:rPr lang="ru-RU" sz="1400" b="1" i="1" dirty="0" smtClean="0"/>
              <a:t>от 12.11.2020 </a:t>
            </a:r>
            <a:r>
              <a:rPr lang="ru-RU" sz="1400" b="1" i="1" dirty="0"/>
              <a:t>№ </a:t>
            </a:r>
            <a:r>
              <a:rPr lang="ru-RU" sz="1400" b="1" i="1" dirty="0" smtClean="0"/>
              <a:t>2945-р</a:t>
            </a:r>
            <a:endParaRPr lang="ru-RU" sz="1400" b="1" i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239377" y="1710857"/>
            <a:ext cx="39046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основных мероприятий, проводимых в рамках Десятилетия детства на период </a:t>
            </a:r>
            <a:b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2027 года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273470" y="2402979"/>
            <a:ext cx="36334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/>
              <a:t>Распоряжение Правительства РФ </a:t>
            </a:r>
            <a:br>
              <a:rPr lang="ru-RU" sz="1400" b="1" i="1" dirty="0" smtClean="0"/>
            </a:br>
            <a:r>
              <a:rPr lang="ru-RU" sz="1400" b="1" i="1" dirty="0" smtClean="0"/>
              <a:t>от 23.01.2021 </a:t>
            </a:r>
            <a:r>
              <a:rPr lang="ru-RU" sz="1400" b="1" i="1" dirty="0"/>
              <a:t>№ </a:t>
            </a:r>
            <a:r>
              <a:rPr lang="ru-RU" sz="1400" b="1" i="1" dirty="0" smtClean="0"/>
              <a:t>122-р</a:t>
            </a:r>
            <a:endParaRPr lang="ru-RU" sz="1400" b="1" i="1" dirty="0"/>
          </a:p>
        </p:txBody>
      </p:sp>
      <p:pic>
        <p:nvPicPr>
          <p:cNvPr id="24" name="Picture 6" descr="https://wasatchgarage.com/images/image-articles/Garage-warranty-uta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997" y="2971895"/>
            <a:ext cx="405680" cy="32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5177821" y="2926199"/>
            <a:ext cx="39046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в Федеральные государственные образовательные стандарты в части воспитания обучающихся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267556" y="3556426"/>
            <a:ext cx="37603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/>
              <a:t>Приказ </a:t>
            </a:r>
            <a:r>
              <a:rPr lang="ru-RU" sz="1400" b="1" i="1" dirty="0" err="1" smtClean="0"/>
              <a:t>Минпросвещения</a:t>
            </a:r>
            <a:r>
              <a:rPr lang="ru-RU" sz="1400" b="1" i="1" dirty="0" smtClean="0"/>
              <a:t> России</a:t>
            </a:r>
            <a:br>
              <a:rPr lang="ru-RU" sz="1400" b="1" i="1" dirty="0" smtClean="0"/>
            </a:br>
            <a:r>
              <a:rPr lang="ru-RU" sz="1400" b="1" i="1" dirty="0" smtClean="0"/>
              <a:t>от 11.12.2020 </a:t>
            </a:r>
            <a:r>
              <a:rPr lang="ru-RU" sz="1400" b="1" i="1" dirty="0"/>
              <a:t>№ </a:t>
            </a:r>
            <a:r>
              <a:rPr lang="ru-RU" sz="1400" b="1" i="1" dirty="0" smtClean="0"/>
              <a:t>712</a:t>
            </a:r>
            <a:endParaRPr lang="ru-RU" sz="1400" b="1" i="1" dirty="0"/>
          </a:p>
        </p:txBody>
      </p:sp>
      <p:pic>
        <p:nvPicPr>
          <p:cNvPr id="27" name="Picture 6" descr="https://wasatchgarage.com/images/image-articles/Garage-warranty-uta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141" y="4119649"/>
            <a:ext cx="405680" cy="32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5198805" y="4063600"/>
            <a:ext cx="38978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проект «Патриотическое воспитание граждан Российской Федерации» национального проекта «Образование»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39665" y="103311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образования Администрации города Иванова</a:t>
            </a:r>
            <a:endParaRPr lang="ru-RU" sz="1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426" y="3630958"/>
            <a:ext cx="22354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Социальное неравенство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1469" y="4508710"/>
            <a:ext cx="31918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/>
              <a:t>увеличение разрыва между школами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2635299" y="2208564"/>
            <a:ext cx="3904520" cy="1946856"/>
            <a:chOff x="2520903" y="783616"/>
            <a:chExt cx="4375753" cy="2664296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2520903" y="783616"/>
              <a:ext cx="4340880" cy="2664296"/>
              <a:chOff x="2232870" y="1575704"/>
              <a:chExt cx="4340880" cy="2664296"/>
            </a:xfrm>
          </p:grpSpPr>
          <p:pic>
            <p:nvPicPr>
              <p:cNvPr id="23" name="Picture 10" descr="10 Best IT Support, Help Desk Certifications &amp;amp; Courses 202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32871" y="1575704"/>
                <a:ext cx="4340879" cy="26642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10" descr="10 Best IT Support, Help Desk Certifications &amp;amp; Courses 2021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785" b="76107"/>
              <a:stretch/>
            </p:blipFill>
            <p:spPr bwMode="auto">
              <a:xfrm>
                <a:off x="2232870" y="1575704"/>
                <a:ext cx="4340879" cy="9662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2" name="Заголовок 1"/>
            <p:cNvSpPr txBox="1">
              <a:spLocks/>
            </p:cNvSpPr>
            <p:nvPr/>
          </p:nvSpPr>
          <p:spPr>
            <a:xfrm>
              <a:off x="2555776" y="984052"/>
              <a:ext cx="4340880" cy="94107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Вызовы времени</a:t>
              </a:r>
              <a:endPara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2483768" y="2084216"/>
            <a:ext cx="4176465" cy="21914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689117" y="1536740"/>
            <a:ext cx="38720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Научно-технический прогресс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674305" y="1776439"/>
            <a:ext cx="40242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/>
              <a:t>отставание </a:t>
            </a:r>
            <a:r>
              <a:rPr lang="ru-RU" sz="1400" b="1" i="1" dirty="0" smtClean="0"/>
              <a:t>от образовательных </a:t>
            </a:r>
            <a:r>
              <a:rPr lang="ru-RU" sz="1400" b="1" i="1" dirty="0"/>
              <a:t>стандартов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829533" y="3756747"/>
            <a:ext cx="22562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Воспитательные задачи дня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сегодняшнего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861810" y="4616432"/>
            <a:ext cx="31028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i="1" dirty="0"/>
              <a:t>ориентация на человека </a:t>
            </a:r>
            <a:r>
              <a:rPr lang="ru-RU" sz="1400" b="1" i="1" dirty="0" smtClean="0"/>
              <a:t>будущего</a:t>
            </a:r>
            <a:endParaRPr lang="ru-RU" sz="1400" b="1" i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7007817" y="1694587"/>
            <a:ext cx="20086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Педагогическое образование 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707601" y="2299980"/>
            <a:ext cx="24363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i="1" dirty="0"/>
              <a:t>задачи </a:t>
            </a:r>
            <a:r>
              <a:rPr lang="ru-RU" sz="1400" b="1" i="1" dirty="0" smtClean="0"/>
              <a:t>самого образования</a:t>
            </a:r>
            <a:endParaRPr lang="ru-RU" sz="1400" b="1" i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154915" y="1653649"/>
            <a:ext cx="22760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Кризис семейного воспитания 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48986" y="2233499"/>
            <a:ext cx="21428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/>
              <a:t>семейные ценности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51898" y="483519"/>
            <a:ext cx="2709912" cy="107402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6"/>
          <a:srcRect t="23372"/>
          <a:stretch/>
        </p:blipFill>
        <p:spPr>
          <a:xfrm>
            <a:off x="242413" y="2655056"/>
            <a:ext cx="2046288" cy="906118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986" y="564977"/>
            <a:ext cx="1753953" cy="107677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600869" y="1376517"/>
            <a:ext cx="2460728" cy="63614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07817" y="2698568"/>
            <a:ext cx="1884663" cy="108075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7409"/>
          <a:stretch/>
        </p:blipFill>
        <p:spPr>
          <a:xfrm>
            <a:off x="6805652" y="564977"/>
            <a:ext cx="2154906" cy="107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43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91411" y="167128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образования Администрации города Иванова</a:t>
            </a:r>
            <a:endParaRPr lang="ru-RU" sz="1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9287" y="167128"/>
            <a:ext cx="78973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Миссия школы:</a:t>
            </a:r>
            <a:b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уникальной </a:t>
            </a:r>
            <a:endParaRPr lang="ru-RU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социализирующей среды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572001" y="646020"/>
            <a:ext cx="439837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5" name="Picture 6" descr="https://wasatchgarage.com/images/image-articles/Garage-warranty-uta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74" y="1793660"/>
            <a:ext cx="431514" cy="32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01" y="2474923"/>
            <a:ext cx="433387" cy="32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55341" y="1650051"/>
            <a:ext cx="8288775" cy="2738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мероприятий к ключевым </a:t>
            </a:r>
            <a:r>
              <a:rPr 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общешкольным делам и </a:t>
            </a: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проектам.</a:t>
            </a:r>
            <a:endParaRPr lang="ru-RU" sz="2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 ориентации на «уровень воспитанности» </a:t>
            </a: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 </a:t>
            </a:r>
            <a:r>
              <a:rPr 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ориентации на позитивную динамику развития </a:t>
            </a: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личности.</a:t>
            </a:r>
            <a:endParaRPr lang="ru-RU" sz="2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sz="2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соревновательности</a:t>
            </a: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  взаимодействию и сотрудничеству.</a:t>
            </a:r>
            <a:endParaRPr lang="ru-RU" sz="2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индивидуализма к навыку взаимодействия.</a:t>
            </a:r>
            <a:endParaRPr lang="ru-RU" sz="2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 пассивного обучения </a:t>
            </a: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 </a:t>
            </a:r>
            <a:r>
              <a:rPr 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активному </a:t>
            </a: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самообразованию.</a:t>
            </a:r>
            <a:endParaRPr lang="ru-RU" sz="2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6" descr="https://wasatchgarage.com/images/image-articles/Garage-warranty-uta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92" y="3101687"/>
            <a:ext cx="431514" cy="32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s://wasatchgarage.com/images/image-articles/Garage-warranty-uta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46" y="3579862"/>
            <a:ext cx="431514" cy="32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s://wasatchgarage.com/images/image-articles/Garage-warranty-uta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27" y="4011615"/>
            <a:ext cx="431514" cy="32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03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07090" y="157867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образования Администрации города Иванова</a:t>
            </a:r>
            <a:endParaRPr lang="ru-RU" sz="1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7300" y="168292"/>
            <a:ext cx="5952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pc="-50" dirty="0">
                <a:solidFill>
                  <a:srgbClr val="00206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Совершенствование системы воспитания и </a:t>
            </a:r>
            <a:r>
              <a:rPr lang="ru-RU" sz="2400" b="1" spc="-50" dirty="0" smtClean="0">
                <a:solidFill>
                  <a:srgbClr val="00206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социализации обучающихся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580112" y="637671"/>
            <a:ext cx="3390260" cy="834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5" name="Picture 6" descr="https://wasatchgarage.com/images/image-articles/Garage-warranty-uta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66" y="1397409"/>
            <a:ext cx="431514" cy="32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05" y="1923678"/>
            <a:ext cx="433387" cy="32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28716" y="1375677"/>
            <a:ext cx="8316416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Внедрение </a:t>
            </a:r>
            <a:r>
              <a:rPr lang="ru-RU" sz="16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«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уникальных» рабочих программ воспитания. </a:t>
            </a:r>
            <a:endParaRPr lang="ru-RU" sz="1600" b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lvl="0" algn="just">
              <a:lnSpc>
                <a:spcPct val="120000"/>
              </a:lnSpc>
              <a:spcBef>
                <a:spcPts val="100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Повышение </a:t>
            </a:r>
            <a:r>
              <a:rPr lang="ru-RU" sz="16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эффективности психолого-педагогической поддержки одаренных детей и уязвимых категорий детей, развитие медиативных 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практик. </a:t>
            </a:r>
          </a:p>
          <a:p>
            <a:pPr lvl="0">
              <a:lnSpc>
                <a:spcPct val="120000"/>
              </a:lnSpc>
              <a:spcBef>
                <a:spcPts val="100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Организация </a:t>
            </a:r>
            <a:r>
              <a:rPr lang="ru-RU" sz="16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обучения по индивидуальному учебному плану разных категорий 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детей.</a:t>
            </a:r>
            <a:endParaRPr lang="ru-RU" sz="1600" b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lvl="0">
              <a:lnSpc>
                <a:spcPct val="120000"/>
              </a:lnSpc>
              <a:spcBef>
                <a:spcPts val="1000"/>
              </a:spcBef>
            </a:pPr>
            <a:r>
              <a:rPr lang="ru-RU" sz="16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Совершенствование системы мер по поддержке и развитию талантов у детей и 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молодёжи.</a:t>
            </a:r>
          </a:p>
          <a:p>
            <a:pPr lvl="0" algn="just">
              <a:lnSpc>
                <a:spcPct val="120000"/>
              </a:lnSpc>
              <a:spcBef>
                <a:spcPts val="1000"/>
              </a:spcBef>
            </a:pPr>
            <a:r>
              <a:rPr lang="ru-RU" sz="1600" b="1" spc="-50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itchFamily="18" charset="0"/>
              </a:rPr>
              <a:t>Развитие </a:t>
            </a:r>
            <a:r>
              <a:rPr lang="ru-RU" sz="1600" b="1" spc="-5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itchFamily="18" charset="0"/>
              </a:rPr>
              <a:t>системы мер по самоопределению и профессиональной ориентации </a:t>
            </a:r>
            <a:r>
              <a:rPr lang="ru-RU" sz="1600" b="1" spc="-50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itchFamily="18" charset="0"/>
              </a:rPr>
              <a:t>обучающихся.</a:t>
            </a:r>
          </a:p>
          <a:p>
            <a:pPr lvl="0">
              <a:lnSpc>
                <a:spcPct val="120000"/>
              </a:lnSpc>
              <a:spcBef>
                <a:spcPts val="100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Включение </a:t>
            </a:r>
            <a:r>
              <a:rPr lang="ru-RU" sz="16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детей в общественно-значимую 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деятельность. </a:t>
            </a:r>
          </a:p>
          <a:p>
            <a:pPr lvl="0" algn="just">
              <a:lnSpc>
                <a:spcPct val="120000"/>
              </a:lnSpc>
              <a:spcBef>
                <a:spcPts val="100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Организация работы </a:t>
            </a:r>
            <a:r>
              <a:rPr lang="ru-RU" sz="16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с родительской общественностью, совместное решение проблем личностного развития 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детей.</a:t>
            </a:r>
            <a:endParaRPr lang="ru-RU" sz="2200" dirty="0">
              <a:solidFill>
                <a:srgbClr val="002060"/>
              </a:solidFill>
            </a:endParaRPr>
          </a:p>
        </p:txBody>
      </p:sp>
      <p:pic>
        <p:nvPicPr>
          <p:cNvPr id="24" name="Picture 6" descr="https://wasatchgarage.com/images/image-articles/Garage-warranty-uta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84" y="2937408"/>
            <a:ext cx="431514" cy="32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https://wasatchgarage.com/images/image-articles/Garage-warranty-uta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00" y="2507072"/>
            <a:ext cx="431514" cy="32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ttps://wasatchgarage.com/images/image-articles/Garage-warranty-uta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06" y="3332322"/>
            <a:ext cx="431514" cy="32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s://wasatchgarage.com/images/image-articles/Garage-warranty-uta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05" y="3795886"/>
            <a:ext cx="431514" cy="32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s://wasatchgarage.com/images/image-articles/Garage-warranty-uta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87" y="4299942"/>
            <a:ext cx="431514" cy="32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68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1327</TotalTime>
  <Words>627</Words>
  <Application>Microsoft Office PowerPoint</Application>
  <PresentationFormat>Экран (16:9)</PresentationFormat>
  <Paragraphs>156</Paragraphs>
  <Slides>14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Оформление по умолчанию</vt:lpstr>
      <vt:lpstr>Презентация PowerPoint</vt:lpstr>
      <vt:lpstr>  Городской педагогический совет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Городской педагогический совет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Запросы общества</dc:title>
  <dc:creator>om</dc:creator>
  <cp:lastModifiedBy>om2</cp:lastModifiedBy>
  <cp:revision>126</cp:revision>
  <cp:lastPrinted>2021-08-23T13:18:26Z</cp:lastPrinted>
  <dcterms:created xsi:type="dcterms:W3CDTF">2021-08-16T13:15:56Z</dcterms:created>
  <dcterms:modified xsi:type="dcterms:W3CDTF">2021-08-25T10:06:21Z</dcterms:modified>
</cp:coreProperties>
</file>