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341" r:id="rId3"/>
    <p:sldId id="342" r:id="rId4"/>
    <p:sldId id="335" r:id="rId5"/>
    <p:sldId id="309" r:id="rId6"/>
    <p:sldId id="333" r:id="rId7"/>
    <p:sldId id="337" r:id="rId8"/>
    <p:sldId id="340" r:id="rId9"/>
    <p:sldId id="339" r:id="rId10"/>
    <p:sldId id="336" r:id="rId11"/>
  </p:sldIdLst>
  <p:sldSz cx="12192000" cy="6858000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00000"/>
    <a:srgbClr val="FFCCCC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64" autoAdjust="0"/>
  </p:normalViewPr>
  <p:slideViewPr>
    <p:cSldViewPr snapToGrid="0">
      <p:cViewPr>
        <p:scale>
          <a:sx n="56" d="100"/>
          <a:sy n="56" d="100"/>
        </p:scale>
        <p:origin x="-312" y="-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DE9BB-F637-4956-9868-9AC9E4886473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0C7EC-5A60-44F1-8CDE-9D00C4933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367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51FA5-4012-433C-AE68-27BA230F2282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D491B-7D26-4C77-893F-E3623EA9D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11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22428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51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25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678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79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147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396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596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32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83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43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78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04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9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69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84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3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CCF14A-6D93-4462-9D22-0E6F16AC5A7F}" type="datetimeFigureOut">
              <a:rPr lang="ru-RU" smtClean="0"/>
              <a:pPr/>
              <a:t>30.08.2017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B0E487-4A30-48BF-A863-CDD4D04A3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40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ivgoradm.ru/obrazovanie/osovet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22" y="1828800"/>
            <a:ext cx="11121081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60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</a:rPr>
              <a:t>Независимая оценка качества образовательной деятельности</a:t>
            </a:r>
          </a:p>
          <a:p>
            <a:pPr algn="ctr"/>
            <a:r>
              <a:rPr lang="ru-RU" sz="4800" b="1" spc="600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114300">
                    <a:prstClr val="black"/>
                  </a:innerShdw>
                </a:effectLst>
              </a:rPr>
              <a:t>(НОКОД): процедура, результаты, смыслы</a:t>
            </a:r>
          </a:p>
          <a:p>
            <a:pPr algn="ctr"/>
            <a:endParaRPr lang="ru-RU" sz="36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5492" y="5523470"/>
            <a:ext cx="91934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Тамара Александровна Воронова, </a:t>
            </a:r>
          </a:p>
          <a:p>
            <a:pPr algn="r"/>
            <a:r>
              <a:rPr lang="ru-RU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ОС, профессор</a:t>
            </a:r>
          </a:p>
          <a:p>
            <a:pPr algn="r"/>
            <a:r>
              <a:rPr lang="ru-RU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«Ивановский государственный </a:t>
            </a:r>
            <a:r>
              <a:rPr lang="ru-RU" b="1" dirty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университет» </a:t>
            </a:r>
            <a:endParaRPr lang="ru-RU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2000" b="1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843" y="5801193"/>
            <a:ext cx="5081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30.08.2017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383795" y="200393"/>
            <a:ext cx="1123365" cy="159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913" y="175680"/>
            <a:ext cx="1268656" cy="17056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6655943"/>
            <a:ext cx="12192000" cy="26536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5400000">
            <a:off x="8623508" y="3352816"/>
            <a:ext cx="6916775" cy="220208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51221" y="210065"/>
            <a:ext cx="7722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города Иванова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города Иванова</a:t>
            </a: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8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8656147" y="3322147"/>
            <a:ext cx="6858000" cy="21370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V="1">
            <a:off x="0" y="0"/>
            <a:ext cx="12310850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08017" y="215749"/>
            <a:ext cx="812882" cy="10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5686" y="1816443"/>
            <a:ext cx="112141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 И УЧИМСЯ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УДОВОЛЬСТВИЕМ!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НАХОДИМ СМЫСЛЫ!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ПРИНИМАЕМ И ВЫПОЛНЯЕМ РЕШЕНИЯ!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416" y="172995"/>
            <a:ext cx="914401" cy="12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9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8656147" y="3322147"/>
            <a:ext cx="6858000" cy="21370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V="1">
            <a:off x="0" y="0"/>
            <a:ext cx="12310850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08017" y="215749"/>
            <a:ext cx="812882" cy="10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416" y="172995"/>
            <a:ext cx="914401" cy="12293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46157" y="481914"/>
            <a:ext cx="7531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994525" algn="l"/>
              </a:tabLst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база – 273 ФЗ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2995" y="1482810"/>
            <a:ext cx="11541210" cy="361129"/>
          </a:xfrm>
        </p:spPr>
        <p:txBody>
          <a:bodyPr>
            <a:noAutofit/>
          </a:bodyPr>
          <a:lstStyle/>
          <a:p>
            <a:r>
              <a:rPr lang="ru-RU" sz="3600" dirty="0" smtClean="0"/>
              <a:t>Статья 95. Независимая оценка качества образования</a:t>
            </a:r>
            <a:endParaRPr lang="ru-RU" sz="36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69557" y="1780674"/>
            <a:ext cx="5304957" cy="1118938"/>
          </a:xfrm>
        </p:spPr>
        <p:txBody>
          <a:bodyPr/>
          <a:lstStyle/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 95.1 . Независимая оценка качества подготовки обучаемых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957257" y="2141620"/>
            <a:ext cx="5844745" cy="974559"/>
          </a:xfrm>
        </p:spPr>
        <p:txBody>
          <a:bodyPr/>
          <a:lstStyle/>
          <a:p>
            <a:pPr algn="just"/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95.2. Независимая оценка качества образовательной деятельности организаций (НОКОД)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13"/>
          </p:nvPr>
        </p:nvSpPr>
        <p:spPr>
          <a:xfrm>
            <a:off x="288759" y="3260557"/>
            <a:ext cx="5630778" cy="2550696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Инициатива участников Образовательных отношений ……</a:t>
            </a:r>
          </a:p>
          <a:p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Организации, осуществляющие НОК подготовки обучающихся, определяют ….</a:t>
            </a:r>
          </a:p>
          <a:p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Международные сопоставительные исследования….</a:t>
            </a:r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14"/>
          </p:nvPr>
        </p:nvSpPr>
        <p:spPr>
          <a:xfrm>
            <a:off x="5993969" y="3236495"/>
            <a:ext cx="5088713" cy="197317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ЦЕЛИ……</a:t>
            </a:r>
          </a:p>
          <a:p>
            <a:r>
              <a:rPr lang="ru-RU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КРИТЕРИИ…..</a:t>
            </a:r>
          </a:p>
          <a:p>
            <a:r>
              <a:rPr lang="ru-RU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Общественный Совет…..</a:t>
            </a:r>
          </a:p>
          <a:p>
            <a:r>
              <a:rPr lang="ru-RU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Процедура……..ОПЕРАТОР………</a:t>
            </a:r>
          </a:p>
          <a:p>
            <a:r>
              <a:rPr lang="ru-RU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и т.д.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679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V="1">
            <a:off x="-222422" y="0"/>
            <a:ext cx="12636843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07524" y="366990"/>
            <a:ext cx="9205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Обобщённые  группы критериев НОКОД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0427" y="1421025"/>
            <a:ext cx="11331146" cy="716693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7"/>
          <p:cNvGrpSpPr/>
          <p:nvPr/>
        </p:nvGrpSpPr>
        <p:grpSpPr>
          <a:xfrm>
            <a:off x="1161535" y="1309817"/>
            <a:ext cx="9910119" cy="976183"/>
            <a:chOff x="559725" y="27374"/>
            <a:chExt cx="9667270" cy="90624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59725" y="27374"/>
              <a:ext cx="9623829" cy="9062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603964" y="71613"/>
              <a:ext cx="9623031" cy="817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188" tIns="0" rIns="296188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210963" y="1396313"/>
            <a:ext cx="9588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I. </a:t>
            </a:r>
            <a:r>
              <a:rPr lang="ru-RU" dirty="0" smtClean="0">
                <a:latin typeface="Arial Black" pitchFamily="34" charset="0"/>
              </a:rPr>
              <a:t>Оценка качества образовательной деятельности организаций,  касающейся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открытости и доступности информации </a:t>
            </a:r>
            <a:r>
              <a:rPr lang="ru-RU" dirty="0" smtClean="0">
                <a:latin typeface="Arial Black" pitchFamily="34" charset="0"/>
              </a:rPr>
              <a:t>об организациях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(на основе информации, размещённой на сайте ОО)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3676" y="2712307"/>
            <a:ext cx="11244648" cy="716693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17"/>
          <p:cNvGrpSpPr/>
          <p:nvPr/>
        </p:nvGrpSpPr>
        <p:grpSpPr>
          <a:xfrm>
            <a:off x="1186248" y="2520777"/>
            <a:ext cx="9840097" cy="1235677"/>
            <a:chOff x="559725" y="27374"/>
            <a:chExt cx="9667270" cy="90624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59725" y="27374"/>
              <a:ext cx="9623829" cy="9062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603964" y="71613"/>
              <a:ext cx="9623031" cy="817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188" tIns="0" rIns="296188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73676" y="4053016"/>
            <a:ext cx="11244648" cy="1009136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Группа 20"/>
          <p:cNvGrpSpPr/>
          <p:nvPr/>
        </p:nvGrpSpPr>
        <p:grpSpPr>
          <a:xfrm flipV="1">
            <a:off x="1161535" y="3867665"/>
            <a:ext cx="9809205" cy="1260388"/>
            <a:chOff x="505881" y="27375"/>
            <a:chExt cx="9803953" cy="862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05881" y="27375"/>
              <a:ext cx="9803953" cy="8036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603964" y="71613"/>
              <a:ext cx="9623031" cy="817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188" tIns="0" rIns="296188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73676" y="5721178"/>
            <a:ext cx="11244648" cy="634313"/>
          </a:xfrm>
          <a:prstGeom prst="rect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23"/>
          <p:cNvGrpSpPr/>
          <p:nvPr/>
        </p:nvGrpSpPr>
        <p:grpSpPr>
          <a:xfrm flipV="1">
            <a:off x="1221258" y="5375189"/>
            <a:ext cx="9776255" cy="1210960"/>
            <a:chOff x="559724" y="27374"/>
            <a:chExt cx="9693817" cy="906240"/>
          </a:xfrm>
        </p:grpSpPr>
        <p:sp>
          <p:nvSpPr>
            <p:cNvPr id="26" name="Скругленный прямоугольник 4"/>
            <p:cNvSpPr/>
            <p:nvPr/>
          </p:nvSpPr>
          <p:spPr>
            <a:xfrm>
              <a:off x="603964" y="71613"/>
              <a:ext cx="9623031" cy="817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188" tIns="0" rIns="296188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59724" y="27374"/>
              <a:ext cx="9693817" cy="9062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0" name="Прямоугольник 29"/>
          <p:cNvSpPr/>
          <p:nvPr/>
        </p:nvSpPr>
        <p:spPr>
          <a:xfrm>
            <a:off x="1260390" y="2520778"/>
            <a:ext cx="9675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II. </a:t>
            </a:r>
            <a:r>
              <a:rPr lang="ru-RU" dirty="0" smtClean="0">
                <a:latin typeface="Arial Black" pitchFamily="34" charset="0"/>
              </a:rPr>
              <a:t>Оценка качества образовательной деятельности организаций, касающейся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комфортности условий, </a:t>
            </a:r>
            <a:r>
              <a:rPr lang="ru-RU" dirty="0" smtClean="0">
                <a:latin typeface="Arial Black" pitchFamily="34" charset="0"/>
              </a:rPr>
              <a:t>в которых осуществляется образовательная деятельность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(на основе информации, размещённой на сайте ОО)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0800000" flipV="1">
            <a:off x="1272745" y="3942201"/>
            <a:ext cx="9527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III. </a:t>
            </a:r>
            <a:r>
              <a:rPr lang="ru-RU" dirty="0" smtClean="0">
                <a:latin typeface="Arial Black" pitchFamily="34" charset="0"/>
              </a:rPr>
              <a:t>Оценка качества образовательной деятельности организаций, касающейся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доброжелательности, вежливости,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компетентности работников  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(на основе опросов и социологических исследований)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383957" y="5424616"/>
            <a:ext cx="9391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IV. </a:t>
            </a:r>
            <a:r>
              <a:rPr lang="ru-RU" dirty="0" smtClean="0">
                <a:latin typeface="Arial Black" pitchFamily="34" charset="0"/>
              </a:rPr>
              <a:t>Оценка качества образовательной деятельности организаций, касающиеся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удовлетворенности качеством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образовательной деятельности </a:t>
            </a:r>
            <a:r>
              <a:rPr lang="ru-RU" dirty="0" smtClean="0">
                <a:latin typeface="Arial Black" pitchFamily="34" charset="0"/>
              </a:rPr>
              <a:t>организаций </a:t>
            </a: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(на основе опросов и социологических исследований)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63325"/>
            <a:ext cx="914401" cy="122936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230837" y="166323"/>
            <a:ext cx="812882" cy="10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88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V="1">
            <a:off x="-210065" y="-2"/>
            <a:ext cx="12933405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97708" y="197708"/>
            <a:ext cx="123897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Общественный совет  при Администрации города Иванова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проведению независимой оценки качества образовательной деятельности дошкольных образовательных организаций,  общеобразовательных организаций, организаций дополнительного образования, расположенных на территории города Иванова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95566" y="1581665"/>
            <a:ext cx="7216347" cy="111210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17"/>
          <p:cNvGrpSpPr/>
          <p:nvPr/>
        </p:nvGrpSpPr>
        <p:grpSpPr>
          <a:xfrm>
            <a:off x="4905632" y="1223319"/>
            <a:ext cx="2100649" cy="1779373"/>
            <a:chOff x="559725" y="27374"/>
            <a:chExt cx="9667270" cy="90624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59725" y="27374"/>
              <a:ext cx="9623829" cy="9062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603964" y="71613"/>
              <a:ext cx="9623031" cy="817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188" tIns="0" rIns="296188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646139" y="3429000"/>
            <a:ext cx="7166919" cy="106885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lang="ru-RU" dirty="0"/>
          </a:p>
        </p:txBody>
      </p:sp>
      <p:grpSp>
        <p:nvGrpSpPr>
          <p:cNvPr id="4" name="Группа 20"/>
          <p:cNvGrpSpPr/>
          <p:nvPr/>
        </p:nvGrpSpPr>
        <p:grpSpPr>
          <a:xfrm flipV="1">
            <a:off x="4891770" y="3150971"/>
            <a:ext cx="2014151" cy="1853505"/>
            <a:chOff x="559725" y="27375"/>
            <a:chExt cx="9623828" cy="952167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59725" y="27375"/>
              <a:ext cx="9623828" cy="952167"/>
            </a:xfrm>
            <a:prstGeom prst="roundRect">
              <a:avLst>
                <a:gd name="adj" fmla="val 17425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603962" y="71613"/>
              <a:ext cx="9117743" cy="817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188" tIns="0" rIns="296188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658496" y="5350475"/>
            <a:ext cx="7166920" cy="10256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23"/>
          <p:cNvGrpSpPr/>
          <p:nvPr/>
        </p:nvGrpSpPr>
        <p:grpSpPr>
          <a:xfrm flipV="1">
            <a:off x="4902922" y="5128053"/>
            <a:ext cx="2038865" cy="1581665"/>
            <a:chOff x="559725" y="27374"/>
            <a:chExt cx="9667270" cy="906240"/>
          </a:xfrm>
        </p:grpSpPr>
        <p:sp>
          <p:nvSpPr>
            <p:cNvPr id="26" name="Скругленный прямоугольник 4"/>
            <p:cNvSpPr/>
            <p:nvPr/>
          </p:nvSpPr>
          <p:spPr>
            <a:xfrm>
              <a:off x="603964" y="71613"/>
              <a:ext cx="9623031" cy="817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6188" tIns="0" rIns="296188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59725" y="27374"/>
              <a:ext cx="9623829" cy="9062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24" name="Рисунок 23"/>
          <p:cNvPicPr/>
          <p:nvPr/>
        </p:nvPicPr>
        <p:blipFill>
          <a:blip r:embed="rId3" cstate="print"/>
          <a:srcRect l="1416" t="9931" r="566" b="5834"/>
          <a:stretch>
            <a:fillRect/>
          </a:stretch>
        </p:blipFill>
        <p:spPr bwMode="auto">
          <a:xfrm>
            <a:off x="247134" y="2014150"/>
            <a:ext cx="4015947" cy="400359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" name="Picture 2" descr="C:\Users\kar\Desktop\Новый ОБщественый совет\СОВЕТ\Анкета Персональные данные\ФОТО Общественный совет\Воронова Т.А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195" y="1366718"/>
            <a:ext cx="1606378" cy="1503673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7203990" y="3441357"/>
            <a:ext cx="4609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Заместитель председателя  ОС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Губа Галина Васильевна,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директор МБУ МЦ</a:t>
            </a:r>
            <a:endParaRPr lang="ru-RU" b="1" dirty="0" smtClean="0"/>
          </a:p>
          <a:p>
            <a:pPr algn="ctr"/>
            <a:endParaRPr lang="ru-RU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28703" y="1334530"/>
            <a:ext cx="49632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n w="31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 descr="C:\Users\kar\Desktop\Новый ОБщественый совет\СОВЕТ\Анкета Персональные данные\ФОТО Общественный совет\Губа Г.В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328" y="3303485"/>
            <a:ext cx="1631092" cy="1582100"/>
          </a:xfrm>
          <a:prstGeom prst="rect">
            <a:avLst/>
          </a:prstGeom>
          <a:noFill/>
        </p:spPr>
      </p:pic>
      <p:pic>
        <p:nvPicPr>
          <p:cNvPr id="38" name="Picture 3" descr="C:\Users\kar\Desktop\Новый ОБщественый совет\СОВЕТ\Анкета Персональные данные\ФОТО Общественный совет\Карпова А.В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2195" y="5192081"/>
            <a:ext cx="1507226" cy="1453608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8822724" y="2310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166918" y="1532238"/>
            <a:ext cx="4868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Председатель ОС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Воронова Тамара Александровна,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профессор ФГБОУ ВО «Ивановский  государственный университет»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346" y="6116595"/>
            <a:ext cx="39788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solidFill>
                  <a:srgbClr val="700000"/>
                </a:solidFill>
                <a:hlinkClick r:id="rId7"/>
              </a:rPr>
              <a:t>http://ivgoradm.ru/obrazovanie/osovet.htm</a:t>
            </a:r>
            <a:endParaRPr lang="ru-RU" sz="1600" dirty="0">
              <a:solidFill>
                <a:srgbClr val="7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185352" y="1161536"/>
            <a:ext cx="4757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Постановление 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Администрации города Иванова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№ 810 от 14.06.2017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2206" y="5436973"/>
            <a:ext cx="459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Секретарь ОС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Карпова Алла Витальевна,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методист МБУ МЦ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88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8656147" y="3322147"/>
            <a:ext cx="6858000" cy="21370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V="1">
            <a:off x="-59425" y="-2"/>
            <a:ext cx="12310850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7135" y="4510216"/>
            <a:ext cx="115659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Зона перспективного развития (от 160 до 145 баллов) - 1 образовательная организация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(0,45%)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Зона устойчивого развития (менее 145 до 100 баллов) – 180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(81,44%)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Зона риска (менее 100 до 80 баллов) – 38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(17,19%)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Зона отставания (менее 80 баллов) – 2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(0,90%)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03" y="1470453"/>
            <a:ext cx="113311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2015-2016</a:t>
            </a:r>
            <a:r>
              <a:rPr lang="ru-RU" sz="3200" b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52 школы +13 ДОУ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(29,4%)</a:t>
            </a:r>
          </a:p>
          <a:p>
            <a:pPr algn="just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r>
              <a:rPr lang="ru-RU" sz="3200" b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121 ДОУ + 8 ЧОУ + 9 ДОП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+ 18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образовательных организаций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подведомственных комитету молодёжной политики, физической культуры и спорта; комитету культуры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(70,6%)</a:t>
            </a:r>
          </a:p>
          <a:p>
            <a:pPr marL="457200" lvl="0" indent="-457200"/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221 муниципальное образовательное учреждение - 100%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09816" y="457199"/>
            <a:ext cx="9452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независимой оценки качества образовательной деятельности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82556" y="215749"/>
            <a:ext cx="812882" cy="10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777" y="175682"/>
            <a:ext cx="914401" cy="12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79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V="1">
            <a:off x="-265371" y="0"/>
            <a:ext cx="12722741" cy="70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99655" y="1767017"/>
            <a:ext cx="50662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МБУ дополнительного образования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Детско-юношеский центр №1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147,3 балла </a:t>
            </a:r>
            <a:endParaRPr lang="en-U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(зона перспективного развития)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6746779" y="3092754"/>
            <a:ext cx="44731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МАУ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лицей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№21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144,3 балла</a:t>
            </a:r>
            <a:endParaRPr lang="en-US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(зона устойчивого развития)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5783" y="469557"/>
            <a:ext cx="9020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994525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Рейтинг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образовательных  организаций по итогам НОКОД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21751" r="31985" b="10488"/>
          <a:stretch>
            <a:fillRect/>
          </a:stretch>
        </p:blipFill>
        <p:spPr bwMode="auto">
          <a:xfrm>
            <a:off x="432486" y="1285103"/>
            <a:ext cx="5836509" cy="541225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81410" y="191037"/>
            <a:ext cx="812882" cy="10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5352"/>
            <a:ext cx="914401" cy="12293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0800000" flipV="1">
            <a:off x="6759146" y="4700013"/>
            <a:ext cx="4473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МБДОУ "Центр развития ребенка - детский сад № 180»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142,3 балла </a:t>
            </a:r>
            <a:endParaRPr 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(зона устойчивого развития)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1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8656147" y="3322147"/>
            <a:ext cx="6858000" cy="21370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V="1">
            <a:off x="0" y="0"/>
            <a:ext cx="12310850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08017" y="215749"/>
            <a:ext cx="812882" cy="10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3453" y="1495168"/>
            <a:ext cx="109763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Организаций, вошедших </a:t>
            </a:r>
          </a:p>
          <a:p>
            <a:pPr algn="ctr"/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 зону перспективного развития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Обратить особое внимание на создание условий для организации обучения и воспитания обучающихся с ограниченными возможностями здоровья и инвалидов; отразить это на сайте образовательной организации.</a:t>
            </a:r>
          </a:p>
          <a:p>
            <a:pPr algn="just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416" y="172995"/>
            <a:ext cx="914401" cy="12293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3449" y="481913"/>
            <a:ext cx="9477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994525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улучшению образовательной деятельности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9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8656147" y="3322147"/>
            <a:ext cx="6858000" cy="21370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V="1">
            <a:off x="296562" y="0"/>
            <a:ext cx="12310850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08017" y="215749"/>
            <a:ext cx="812882" cy="10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1579" y="1495168"/>
            <a:ext cx="1104499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Организаций, вошедших в зону  риска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Рекомендовать ОО провести анализ представленных результатов независимой оценки деятельности по отдельным критериям и показателям; сформировать план действий на ближайшее время.</a:t>
            </a:r>
          </a:p>
          <a:p>
            <a:pPr lvl="0" algn="just"/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Управляющим советам ОО (осуществлять) усилить контроль за питанием детей и т. д.</a:t>
            </a:r>
          </a:p>
          <a:p>
            <a:pPr algn="just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4000" dirty="0" smtClean="0"/>
          </a:p>
          <a:p>
            <a:pPr lvl="0"/>
            <a:endParaRPr lang="ru-RU" sz="4000" dirty="0" smtClean="0"/>
          </a:p>
          <a:p>
            <a:r>
              <a:rPr lang="ru-RU" sz="4000" dirty="0" smtClean="0"/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848" y="148282"/>
            <a:ext cx="914401" cy="12293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59243" y="481913"/>
            <a:ext cx="9255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994525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улучшению образовательной деятельности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9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8656147" y="3322147"/>
            <a:ext cx="6858000" cy="213706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V="1">
            <a:off x="0" y="0"/>
            <a:ext cx="12310850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08017" y="215749"/>
            <a:ext cx="812882" cy="10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417" y="1594021"/>
            <a:ext cx="112992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ОО, нахождение ресурсов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Улучшение управления на всех уровнях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Изменение условий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удовлетворенности образовательной деятельностью родителей, обучаемых, педагогов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Качественные результаты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 т.д.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416" y="172995"/>
            <a:ext cx="914401" cy="122936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8000" y="481913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994525" algn="l"/>
              </a:tabLs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СМЫСЛЫ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9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3953</TotalTime>
  <Words>576</Words>
  <Application>Microsoft Office PowerPoint</Application>
  <PresentationFormat>Произвольный</PresentationFormat>
  <Paragraphs>106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Слайд 1</vt:lpstr>
      <vt:lpstr>Статья 95. Независимая оценка качества образования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Алёнушка</dc:creator>
  <cp:lastModifiedBy>VTA</cp:lastModifiedBy>
  <cp:revision>361</cp:revision>
  <cp:lastPrinted>2015-08-26T15:33:49Z</cp:lastPrinted>
  <dcterms:created xsi:type="dcterms:W3CDTF">2015-08-22T08:38:37Z</dcterms:created>
  <dcterms:modified xsi:type="dcterms:W3CDTF">2017-08-30T05:25:04Z</dcterms:modified>
</cp:coreProperties>
</file>