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1" r:id="rId4"/>
    <p:sldId id="282" r:id="rId5"/>
    <p:sldId id="257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58" r:id="rId14"/>
    <p:sldId id="283" r:id="rId15"/>
    <p:sldId id="284" r:id="rId16"/>
    <p:sldId id="269" r:id="rId17"/>
    <p:sldId id="278" r:id="rId18"/>
    <p:sldId id="271" r:id="rId19"/>
    <p:sldId id="279" r:id="rId20"/>
    <p:sldId id="273" r:id="rId21"/>
    <p:sldId id="280" r:id="rId22"/>
    <p:sldId id="265" r:id="rId23"/>
    <p:sldId id="266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88" d="100"/>
          <a:sy n="88" d="100"/>
        </p:scale>
        <p:origin x="11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</c:v>
                </c:pt>
                <c:pt idx="1">
                  <c:v>65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071248"/>
        <c:axId val="235071632"/>
        <c:axId val="0"/>
      </c:bar3DChart>
      <c:catAx>
        <c:axId val="23507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071632"/>
        <c:crosses val="autoZero"/>
        <c:auto val="1"/>
        <c:lblAlgn val="ctr"/>
        <c:lblOffset val="100"/>
        <c:noMultiLvlLbl val="0"/>
      </c:catAx>
      <c:valAx>
        <c:axId val="23507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071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</c:v>
                </c:pt>
                <c:pt idx="1">
                  <c:v>18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477176"/>
        <c:axId val="235477560"/>
        <c:axId val="0"/>
      </c:bar3DChart>
      <c:catAx>
        <c:axId val="235477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5477560"/>
        <c:crosses val="autoZero"/>
        <c:auto val="1"/>
        <c:lblAlgn val="ctr"/>
        <c:lblOffset val="100"/>
        <c:noMultiLvlLbl val="0"/>
      </c:catAx>
      <c:valAx>
        <c:axId val="235477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477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18</c:v>
                </c:pt>
                <c:pt idx="2">
                  <c:v>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518872"/>
        <c:axId val="235541112"/>
        <c:axId val="0"/>
      </c:bar3DChart>
      <c:catAx>
        <c:axId val="235518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541112"/>
        <c:crosses val="autoZero"/>
        <c:auto val="1"/>
        <c:lblAlgn val="ctr"/>
        <c:lblOffset val="100"/>
        <c:noMultiLvlLbl val="0"/>
      </c:catAx>
      <c:valAx>
        <c:axId val="235541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518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11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613656"/>
        <c:axId val="235571872"/>
        <c:axId val="0"/>
      </c:bar3DChart>
      <c:catAx>
        <c:axId val="235613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571872"/>
        <c:crosses val="autoZero"/>
        <c:auto val="1"/>
        <c:lblAlgn val="ctr"/>
        <c:lblOffset val="100"/>
        <c:noMultiLvlLbl val="0"/>
      </c:catAx>
      <c:valAx>
        <c:axId val="235571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613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15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3361008"/>
        <c:axId val="203361400"/>
        <c:axId val="0"/>
      </c:bar3DChart>
      <c:catAx>
        <c:axId val="20336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3361400"/>
        <c:crosses val="autoZero"/>
        <c:auto val="1"/>
        <c:lblAlgn val="ctr"/>
        <c:lblOffset val="100"/>
        <c:noMultiLvlLbl val="0"/>
      </c:catAx>
      <c:valAx>
        <c:axId val="203361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361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239720"/>
        <c:axId val="235240112"/>
        <c:axId val="0"/>
      </c:bar3DChart>
      <c:catAx>
        <c:axId val="235239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240112"/>
        <c:crosses val="autoZero"/>
        <c:auto val="1"/>
        <c:lblAlgn val="ctr"/>
        <c:lblOffset val="100"/>
        <c:noMultiLvlLbl val="0"/>
      </c:catAx>
      <c:valAx>
        <c:axId val="23524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239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240896"/>
        <c:axId val="235241288"/>
        <c:axId val="0"/>
      </c:bar3DChart>
      <c:catAx>
        <c:axId val="23524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241288"/>
        <c:crosses val="autoZero"/>
        <c:auto val="1"/>
        <c:lblAlgn val="ctr"/>
        <c:lblOffset val="100"/>
        <c:noMultiLvlLbl val="0"/>
      </c:catAx>
      <c:valAx>
        <c:axId val="235241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524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9Б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tx1"/>
                        </a:solidFill>
                        <a:latin typeface="Arial Black" pitchFamily="34" charset="0"/>
                      </a:rPr>
                      <a:t>3</a:t>
                    </a:r>
                    <a:r>
                      <a:rPr lang="ru-RU" sz="2000" b="1" dirty="0" smtClean="0">
                        <a:solidFill>
                          <a:schemeClr val="tx1"/>
                        </a:solidFill>
                        <a:latin typeface="Arial Black" pitchFamily="34" charset="0"/>
                      </a:rPr>
                      <a:t>место</a:t>
                    </a:r>
                    <a:endParaRPr lang="en-US" sz="2000" b="1" dirty="0">
                      <a:solidFill>
                        <a:schemeClr val="tx1"/>
                      </a:solidFill>
                      <a:latin typeface="Arial Black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91666666666666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tx1"/>
                        </a:solidFill>
                        <a:latin typeface="Arial Black" pitchFamily="34" charset="0"/>
                      </a:rPr>
                      <a:t>2</a:t>
                    </a:r>
                    <a:r>
                      <a:rPr lang="ru-RU" sz="2000" b="1" dirty="0">
                        <a:solidFill>
                          <a:schemeClr val="tx1"/>
                        </a:solidFill>
                        <a:latin typeface="Arial Black" pitchFamily="34" charset="0"/>
                      </a:rPr>
                      <a:t>место </a:t>
                    </a:r>
                    <a:endParaRPr lang="en-US" sz="2000" b="1" dirty="0">
                      <a:solidFill>
                        <a:schemeClr val="tx1"/>
                      </a:solidFill>
                      <a:latin typeface="Arial Black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0833333333333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solidFill>
                          <a:schemeClr val="tx1"/>
                        </a:solidFill>
                        <a:latin typeface="Arial Black" pitchFamily="34" charset="0"/>
                      </a:rPr>
                      <a:t>1</a:t>
                    </a:r>
                    <a:r>
                      <a:rPr lang="ru-RU" sz="2000" b="1" dirty="0" smtClean="0">
                        <a:solidFill>
                          <a:schemeClr val="tx1"/>
                        </a:solidFill>
                        <a:latin typeface="Arial Black" pitchFamily="34" charset="0"/>
                      </a:rPr>
                      <a:t>место</a:t>
                    </a:r>
                    <a:endParaRPr lang="en-US" sz="2000" b="1" dirty="0">
                      <a:solidFill>
                        <a:schemeClr val="tx1"/>
                      </a:solidFill>
                      <a:latin typeface="Arial Black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5242072"/>
        <c:axId val="235242464"/>
        <c:axId val="0"/>
      </c:bar3DChart>
      <c:catAx>
        <c:axId val="235242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5242464"/>
        <c:crosses val="autoZero"/>
        <c:auto val="1"/>
        <c:lblAlgn val="ctr"/>
        <c:lblOffset val="100"/>
        <c:noMultiLvlLbl val="0"/>
      </c:catAx>
      <c:valAx>
        <c:axId val="2352424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242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CDC9C-6DE1-4074-9991-7A4453D6FFC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088CC-B865-4EDB-8397-F7E9D72FE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1520" y="-171400"/>
            <a:ext cx="8343872" cy="28083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Золотой ребёнок» -традиционный праздник </a:t>
            </a:r>
            <a:b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«СШ №35»</a:t>
            </a:r>
            <a:endParaRPr lang="ru-RU" sz="49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G:\Золотой ребёнок - 2015\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9782" y="2636912"/>
            <a:ext cx="5772038" cy="417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художник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призовых мест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мероприятиях художественного направления муниципального, регионального, всероссийского и международного уровней за текущий учебный год.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3074" name="Picture 2" descr="G:\Золотой ребёнок - 2015\DSCN2048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7031" y="4221088"/>
            <a:ext cx="774707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0972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317" y="190499"/>
            <a:ext cx="8712968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Победитель </a:t>
            </a:r>
            <a:r>
              <a:rPr lang="ru-RU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интеллектуальных игр</a:t>
            </a:r>
            <a:endParaRPr lang="ru-RU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124744"/>
            <a:ext cx="5256584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призовых мест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мероприятиях интеллектуально-развивающего направления (интеллектуальные игры) муниципального, регионального и всероссийского уровней за текущий учебный год.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6146" name="Picture 2" descr="G:\Золотой ребёнок - 2011\DSC0855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76056" y="1340768"/>
            <a:ext cx="3850495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5" y="274638"/>
            <a:ext cx="10441160" cy="157018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автор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научно, учебно-исследовательской работы, проекта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призовых мест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участие в научно-практических конференциях различных направлений деятельности муниципального, регионального и всероссийского уровней за текущий учебный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«ЗОЛОТОЙ КЛАСС»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-количество 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коллективных призовых мест в </a:t>
            </a: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      общешкольных мероприятиях 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в течение текущего учебного года согласно рейтингу результативности классных коллективов;</a:t>
            </a:r>
          </a:p>
          <a:p>
            <a:pPr marL="0" indent="0">
              <a:buNone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-отсутствие 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в классном коллективе неуспевающих учащихся по итогам учебного года (кроме классных коллективов с </a:t>
            </a:r>
            <a:r>
              <a:rPr lang="ru-RU" sz="10400" b="1" dirty="0" err="1">
                <a:latin typeface="Times New Roman" pitchFamily="18" charset="0"/>
                <a:cs typeface="Times New Roman" pitchFamily="18" charset="0"/>
              </a:rPr>
              <a:t>безотметочной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 системой оценки знаний);</a:t>
            </a:r>
          </a:p>
          <a:p>
            <a:pPr marL="0" indent="0">
              <a:buNone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-качество 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знаний по итогам учебного года составляет не менее 45% (кроме классных коллективов с </a:t>
            </a:r>
            <a:r>
              <a:rPr lang="ru-RU" sz="10400" b="1" dirty="0" err="1">
                <a:latin typeface="Times New Roman" pitchFamily="18" charset="0"/>
                <a:cs typeface="Times New Roman" pitchFamily="18" charset="0"/>
              </a:rPr>
              <a:t>безотметочной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 системой оценки знаний).</a:t>
            </a:r>
          </a:p>
          <a:p>
            <a:pPr marL="0" indent="0">
              <a:buNone/>
            </a:pP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-успеваемость 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классного коллектива составляет не </a:t>
            </a:r>
            <a:r>
              <a:rPr lang="ru-RU" sz="10400" b="1" dirty="0" smtClean="0">
                <a:latin typeface="Times New Roman" pitchFamily="18" charset="0"/>
                <a:cs typeface="Times New Roman" pitchFamily="18" charset="0"/>
              </a:rPr>
              <a:t>     ниже 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100% (кроме классных коллективов с </a:t>
            </a:r>
            <a:r>
              <a:rPr lang="ru-RU" sz="10400" b="1" dirty="0" err="1">
                <a:latin typeface="Times New Roman" pitchFamily="18" charset="0"/>
                <a:cs typeface="Times New Roman" pitchFamily="18" charset="0"/>
              </a:rPr>
              <a:t>безотметочной</a:t>
            </a:r>
            <a:r>
              <a:rPr lang="ru-RU" sz="10400" b="1" dirty="0">
                <a:latin typeface="Times New Roman" pitchFamily="18" charset="0"/>
                <a:cs typeface="Times New Roman" pitchFamily="18" charset="0"/>
              </a:rPr>
              <a:t> системы оценки знаний).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545" y="16559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«Золотой родитель»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674" y="1628800"/>
            <a:ext cx="5183738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-активное участие в организации воспитательного процесса класса и школы</a:t>
            </a:r>
          </a:p>
          <a:p>
            <a:pPr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-помощь администрации школы в материально-техническом обеспечении учебного процесса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G:\Золотой ребёнок - 2011\DSC0861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95234" y="1772816"/>
            <a:ext cx="4011863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«Золотой выпускник»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Золотой или Серебряной медали по окончании школы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-достойное место в рейтинге ВУЗа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-активное содействие в организации внеурочной деятельности обучающихся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G:\Золотой ребёнок - 2015\DSCN204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44208" y="1114656"/>
            <a:ext cx="2112493" cy="5258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премии «Золотой ребёнок»</a:t>
            </a:r>
            <a:b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Номинация-</a:t>
            </a:r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отличник</a:t>
            </a:r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2014 год-44 человека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2015 год-65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2016 год-70 человек</a:t>
            </a:r>
            <a:endParaRPr lang="ru-RU" sz="28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54708733"/>
              </p:ext>
            </p:extLst>
          </p:nvPr>
        </p:nvGraphicFramePr>
        <p:xfrm>
          <a:off x="2771800" y="2979768"/>
          <a:ext cx="5881686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премии «Золотой ребёнок» </a:t>
            </a:r>
            <a:b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Номинация-</a:t>
            </a:r>
            <a:r>
              <a:rPr lang="ru-RU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</a:t>
            </a:r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предметных олимпиад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/>
              <a:t>2014 </a:t>
            </a:r>
            <a:r>
              <a:rPr lang="ru-RU" sz="2800" dirty="0" smtClean="0"/>
              <a:t>год-55 </a:t>
            </a:r>
            <a:r>
              <a:rPr lang="ru-RU" sz="2800" dirty="0"/>
              <a:t>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2015 </a:t>
            </a:r>
            <a:r>
              <a:rPr lang="ru-RU" sz="2800" dirty="0" smtClean="0"/>
              <a:t>год-18 </a:t>
            </a:r>
            <a:r>
              <a:rPr lang="ru-RU" sz="2800" dirty="0"/>
              <a:t>человека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2016 </a:t>
            </a:r>
            <a:r>
              <a:rPr lang="ru-RU" sz="2800" dirty="0" smtClean="0"/>
              <a:t>год-22 </a:t>
            </a:r>
            <a:r>
              <a:rPr lang="ru-RU" sz="2800" dirty="0"/>
              <a:t>человек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405190" y="3000372"/>
          <a:ext cx="5738810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2" y="571480"/>
            <a:ext cx="9015418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премии «Золотой ребёнок» </a:t>
            </a:r>
            <a:b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-лучший</a:t>
            </a:r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научной 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2014 год-1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2015 год-18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2016 год-37 человек</a:t>
            </a:r>
            <a:endParaRPr lang="ru-RU" sz="28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286116" y="2786058"/>
          <a:ext cx="5857884" cy="407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59632" y="214290"/>
            <a:ext cx="690317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премии «Золотой ребёнок»</a:t>
            </a:r>
            <a:endParaRPr lang="ru-RU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-лучший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художник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5716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2014 год-10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2015 год-11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2016 год-13 человек</a:t>
            </a:r>
            <a:endParaRPr lang="ru-RU" sz="28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714612" y="2714620"/>
          <a:ext cx="6429388" cy="414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052736"/>
            <a:ext cx="6014472" cy="4536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Золотой ребёнок» -традиционный праздник, на котором подводятся итоги урочный и внеурочной деятельности.</a:t>
            </a:r>
            <a:b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9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G:\Золотой ребёнок - 2011\DSC0848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84377" y="1074440"/>
            <a:ext cx="2736436" cy="4874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3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55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752" y="404664"/>
            <a:ext cx="8658196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премии «Золотой ребёнок» </a:t>
            </a:r>
            <a:b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</a:t>
            </a:r>
            <a:r>
              <a:rPr lang="ru-RU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-Лучший</a:t>
            </a:r>
            <a:r>
              <a:rPr lang="ru-RU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2014 год-7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2015 год-15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2016 год-17 человек</a:t>
            </a:r>
            <a:endParaRPr lang="ru-RU" sz="28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048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11603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64162" y="214290"/>
            <a:ext cx="699614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премии «Золотой ребёнок» </a:t>
            </a:r>
            <a:b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Номинация-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 школы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73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2014 год-6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2015 год-8 человек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2016 год-12 человек</a:t>
            </a:r>
            <a:endParaRPr lang="ru-RU" sz="28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048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премии «Золотой ребёнок» </a:t>
            </a:r>
            <a:b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Номинация-</a:t>
            </a:r>
            <a:r>
              <a:rPr lang="ru-RU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Золотой класс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2014 год-5 классов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2015 год-8 классов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2016 год-9 классов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48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классный коллектив становится победителем?</a:t>
            </a:r>
            <a:endParaRPr lang="ru-RU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идёт к своей победе не один год. Например, классный коллектив 9Б класс</a:t>
            </a:r>
            <a:r>
              <a:rPr lang="ru-RU" dirty="0" smtClean="0"/>
              <a:t>а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47393119"/>
              </p:ext>
            </p:extLst>
          </p:nvPr>
        </p:nvGraphicFramePr>
        <p:xfrm>
          <a:off x="3048000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-1222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учителей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критериальную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составляющую оплаты труда педагога входит критерий «Золотой класс» (5 баллов)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G:\Золотой ребёнок - 2015\DSCN213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5" y="3356251"/>
            <a:ext cx="7161405" cy="345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Традиции праздника.</a:t>
            </a:r>
            <a:endParaRPr lang="ru-RU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Более 20 лет все участники образовательного процесса ждут с нетерпением последней декады мая. Именно в эти дни дети, родители и учителя встречаются во дворце культуры и подводят итоги своей работы за учебный год.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11603" cy="6858000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0" y="2500306"/>
            <a:ext cx="3286148" cy="14287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«Золотой ребёнок»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857852" y="2500306"/>
            <a:ext cx="3286148" cy="121444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«Золотой класс»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14414" y="4500570"/>
            <a:ext cx="328614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«Золотой родитель»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000628" y="4572008"/>
            <a:ext cx="3571900" cy="14287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«Золотой выпускник»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2688931">
            <a:off x="2217359" y="1265483"/>
            <a:ext cx="538529" cy="1446300"/>
          </a:xfrm>
          <a:prstGeom prst="downArrow">
            <a:avLst>
              <a:gd name="adj1" fmla="val 43436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091287">
            <a:off x="3390634" y="1579193"/>
            <a:ext cx="535843" cy="3044129"/>
          </a:xfrm>
          <a:prstGeom prst="downArrow">
            <a:avLst>
              <a:gd name="adj1" fmla="val 43436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0652728">
            <a:off x="5344426" y="1585530"/>
            <a:ext cx="535843" cy="3126647"/>
          </a:xfrm>
          <a:prstGeom prst="downArrow">
            <a:avLst>
              <a:gd name="adj1" fmla="val 43436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555803">
            <a:off x="6288216" y="1169701"/>
            <a:ext cx="538529" cy="1446300"/>
          </a:xfrm>
          <a:prstGeom prst="downArrow">
            <a:avLst>
              <a:gd name="adj1" fmla="val 43436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85918" y="214290"/>
            <a:ext cx="5357850" cy="150019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Группы номинантов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«ЗОЛОТОЙ РЕБЁНОК»</a:t>
            </a:r>
            <a:b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Номинации 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Отличник;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ктивист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школьной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обедитель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олимпиад;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спортсмен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школы;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учший художник;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обедитель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интеллектуальных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научной, учебно-исследовательской 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643834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Отличник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учебного </a:t>
            </a:r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отметок «Отлично» по всем учебным дисциплинам по итогам текущего учебного года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включая итоги учебных четвертей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  <p:pic>
        <p:nvPicPr>
          <p:cNvPr id="2050" name="Picture 2" descr="G:\Золотой ребёнок - 2015\DSCN204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2842" y="3933056"/>
            <a:ext cx="8698313" cy="281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Активист школьной жизни</a:t>
            </a:r>
            <a:endParaRPr lang="ru-RU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(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неоднократное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 МБОУ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«СШ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35»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 творческого (за исключением художественного), социального, лидерского, технического, информационного направлений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муниципального, регионального, всероссийского и международного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уровней;</a:t>
            </a:r>
          </a:p>
          <a:p>
            <a:pPr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призовых мест (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однократное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 МБОУ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«СШ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35»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мероприятиях творческого (за исключением художественного), социального, лидерского, технического, информационного направлений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муниципального, регионального, всероссийского и международного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уровней;</a:t>
            </a:r>
          </a:p>
          <a:p>
            <a:pPr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организации и проведении (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неоднократное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мероприятий различного направления согласно плану учебно-воспитательной деятельности МБОУ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«СШ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35».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Победитель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</a:t>
            </a:r>
            <a:r>
              <a:rPr lang="ru-RU" sz="49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01038" cy="507209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/>
              <a:t> 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диплома «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первого (школьного) этапа Всероссийской олимпиады школьников за текущий учебный год;</a:t>
            </a:r>
          </a:p>
          <a:p>
            <a:pPr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призовых мест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втором (муниципальном), третьем (региональном) и заключительном этапах Всероссийской олимпиады школьников за текущий учебный год;</a:t>
            </a:r>
          </a:p>
          <a:p>
            <a:pPr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призовых мест в предметных олимпиадах, проводящихся за рамками Всероссийской олимпиады школьников на муниципальном, региональном, всероссийском и международном уровнях за текущий учебный год;</a:t>
            </a:r>
          </a:p>
          <a:p>
            <a:pPr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призовых мест в международных интеллектуальных конкурсах на уровне не ниже регионального за текущий учебный год.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" y="0"/>
            <a:ext cx="9111603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спортсмен</a:t>
            </a: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8" y="1196752"/>
            <a:ext cx="6644034" cy="49685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диплома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мероприятиях физкультурно-спортивного и оздоровительного направлений на районном уровне за текущий учебный год (участие учащегося от МБОУ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«СШ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35»);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наличие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призовых мест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мероприятиях физкультурно-спортивного и оздоровительного направлений муниципального и регионального уровней за текущий учебный год (участие учащегося от МБОУ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«СШ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35»).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G:\Золотой ребёнок - 2015\DSCN206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1484784"/>
            <a:ext cx="234141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658</Words>
  <Application>Microsoft Office PowerPoint</Application>
  <PresentationFormat>Экран (4:3)</PresentationFormat>
  <Paragraphs>91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Calibri</vt:lpstr>
      <vt:lpstr>Comic Sans MS</vt:lpstr>
      <vt:lpstr>Times New Roman</vt:lpstr>
      <vt:lpstr>Wingdings</vt:lpstr>
      <vt:lpstr>Тема Office</vt:lpstr>
      <vt:lpstr>«Золотой ребёнок» -традиционный праздник  МБОУ «СШ №35»</vt:lpstr>
      <vt:lpstr>«Золотой ребёнок» -традиционный праздник, на котором подводятся итоги урочный и внеурочной деятельности. </vt:lpstr>
      <vt:lpstr>Традиции праздника.</vt:lpstr>
      <vt:lpstr>Презентация PowerPoint</vt:lpstr>
      <vt:lpstr>«ЗОЛОТОЙ РЕБЁНОК» Номинации </vt:lpstr>
      <vt:lpstr>Отличник по итогам учебного года </vt:lpstr>
      <vt:lpstr>Активист школьной жизни</vt:lpstr>
      <vt:lpstr>Победитель предметных олимпиад </vt:lpstr>
      <vt:lpstr>Лучший спортсмен</vt:lpstr>
      <vt:lpstr>Лучший художник</vt:lpstr>
      <vt:lpstr>Победитель интеллектуальных игр</vt:lpstr>
      <vt:lpstr>Лучший автор научно, учебно-исследовательской работы, проекта</vt:lpstr>
      <vt:lpstr>«ЗОЛОТОЙ КЛАСС»</vt:lpstr>
      <vt:lpstr> «Золотой родитель»</vt:lpstr>
      <vt:lpstr>«Золотой выпускник»</vt:lpstr>
      <vt:lpstr>Динамика премии «Золотой ребёнок» Номинация-отличник </vt:lpstr>
      <vt:lpstr>Динамика премии «Золотой ребёнок»   Номинация-победители предметных олимпиад </vt:lpstr>
      <vt:lpstr>Динамика премии «Золотой ребёнок»  Номинация-лучший автор научной работы </vt:lpstr>
      <vt:lpstr>Презентация PowerPoint</vt:lpstr>
      <vt:lpstr>Динамика премии «Золотой ребёнок»  Номинация-Лучший спортсмен </vt:lpstr>
      <vt:lpstr>Презентация PowerPoint</vt:lpstr>
      <vt:lpstr>Динамика премии «Золотой ребёнок»  Номинация-Золотой класс</vt:lpstr>
      <vt:lpstr>Почему классный коллектив становится победителем?</vt:lpstr>
      <vt:lpstr>Стимулирование учителей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Ширшавина</dc:creator>
  <cp:lastModifiedBy>elix</cp:lastModifiedBy>
  <cp:revision>29</cp:revision>
  <dcterms:created xsi:type="dcterms:W3CDTF">2016-10-25T07:57:07Z</dcterms:created>
  <dcterms:modified xsi:type="dcterms:W3CDTF">2016-10-27T08:35:21Z</dcterms:modified>
</cp:coreProperties>
</file>