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354" r:id="rId4"/>
    <p:sldId id="355" r:id="rId5"/>
    <p:sldId id="256" r:id="rId6"/>
    <p:sldId id="356" r:id="rId7"/>
    <p:sldId id="357" r:id="rId8"/>
    <p:sldId id="358" r:id="rId9"/>
    <p:sldId id="360" r:id="rId10"/>
    <p:sldId id="35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F99707"/>
    <a:srgbClr val="00B800"/>
    <a:srgbClr val="6AFC82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77CA6-86CF-44C9-AC2D-2285A548A72F}" type="datetimeFigureOut">
              <a:rPr lang="ru-RU" smtClean="0"/>
              <a:pPr/>
              <a:t>25.10.2016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84D17-2FC5-4DF1-BD5A-D15D891010C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77CA6-86CF-44C9-AC2D-2285A548A72F}" type="datetimeFigureOut">
              <a:rPr lang="ru-RU" smtClean="0"/>
              <a:pPr/>
              <a:t>25.10.2016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84D17-2FC5-4DF1-BD5A-D15D891010C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77CA6-86CF-44C9-AC2D-2285A548A72F}" type="datetimeFigureOut">
              <a:rPr lang="ru-RU" smtClean="0"/>
              <a:pPr/>
              <a:t>25.10.2016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84D17-2FC5-4DF1-BD5A-D15D891010C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A2DFE0-D45B-44F4-96DF-C34E5395227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91F918-F418-47D8-A763-EAA103E3F2C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341311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DFA99E-6F01-4FFF-AA11-D8CD74266F3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B698C6-860D-4453-9335-043F8C612DD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68482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98CB29-A10F-406D-BB20-1BED73A4371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B7E060-DB4C-4695-9D42-ADA844142B9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220627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DCB4A-4F5C-4E8E-8090-1EC4102AF5F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7CA55A-034A-4090-B7BE-302AF76911C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255382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D30B3D-FD8A-4AA2-A96F-A12E8DE61E3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932C9B-A36A-4C35-BFCB-2AE6B35714F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101646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0DC261-9618-4FBA-966D-736F3EFD355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D60FE-7937-47E0-B7B3-9AB945C44A0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10987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D2E0C-97FC-41D4-8C0F-B09328A0634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55BF68-82B8-4AB1-ACCB-EDFBB93C7AD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378802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6D1C7C-E538-4AD5-A8E8-9A34928544D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187825-FC0D-4EFD-A54A-6208312D2F9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27684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77CA6-86CF-44C9-AC2D-2285A548A72F}" type="datetimeFigureOut">
              <a:rPr lang="ru-RU" smtClean="0"/>
              <a:pPr/>
              <a:t>25.10.2016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84D17-2FC5-4DF1-BD5A-D15D891010C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CDB6E6-F23A-4208-B71F-A68A5644B78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BC568B-012B-413C-8AF8-94E431E0A5B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82186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84CD79-E58D-4A0E-8AB7-7B8BF4DBD8E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B2E3DB-59E7-411E-9550-B02D5B30602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32063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0574DA-4723-41C5-9AE9-B0CBE3D523B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4B283D-A363-4C08-9B0F-D31F14D6DA8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20453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5D3EB-49C5-471C-8E11-0CC8B93A35A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8DA08B-F5B9-4A26-B0BD-AAF6338D87D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09768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064974-3227-4EC0-91D9-EABA2735825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B0136-3257-41C6-835D-6C91C65691D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620532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94C049-AFCB-42F0-898B-FC5C139FDD8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7130D8-4F31-4C23-9CBA-E2B6286AF86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059136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89B706-D215-4F2F-9BBF-76ADED76CB8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EF36A-03E0-44C4-9EC0-90EF3B929BC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767610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4DC01-B223-474D-8F3E-4C79949A55E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99A9EC-06A5-4360-8710-F73D294E2C7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568200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464A4-1D87-407B-B50E-E634DADD9F4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F9C8AF-DBD7-4060-BC5F-2B786EAA29D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303937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84E2D5-E18A-4A03-9C9D-71EB5FCB2BD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66D4AC-FDE4-4D76-9945-6685359AA7B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33105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77CA6-86CF-44C9-AC2D-2285A548A72F}" type="datetimeFigureOut">
              <a:rPr lang="ru-RU" smtClean="0"/>
              <a:pPr/>
              <a:t>25.10.2016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84D17-2FC5-4DF1-BD5A-D15D891010C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641490-1BA9-44C8-8017-742FB3902A5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642828-47E7-4230-B3A5-38A6A2BCD0B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507116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9228F-C989-4DC1-92F0-4E857970F60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131E3B-4160-4CD0-817C-00F0E7EA237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740930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95BFB7-D17D-4C83-B8E4-712255BB2DA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DD6572-0155-4011-AC10-F7B0F05CDF5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5766899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5904DC-8CD9-4B15-862E-AF13CF950A0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6F4D47-84B5-489C-A01D-1009DA32427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84893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77CA6-86CF-44C9-AC2D-2285A548A72F}" type="datetimeFigureOut">
              <a:rPr lang="ru-RU" smtClean="0"/>
              <a:pPr/>
              <a:t>25.10.2016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84D17-2FC5-4DF1-BD5A-D15D891010C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77CA6-86CF-44C9-AC2D-2285A548A72F}" type="datetimeFigureOut">
              <a:rPr lang="ru-RU" smtClean="0"/>
              <a:pPr/>
              <a:t>25.10.2016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84D17-2FC5-4DF1-BD5A-D15D891010C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77CA6-86CF-44C9-AC2D-2285A548A72F}" type="datetimeFigureOut">
              <a:rPr lang="ru-RU" smtClean="0"/>
              <a:pPr/>
              <a:t>25.10.2016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84D17-2FC5-4DF1-BD5A-D15D891010C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77CA6-86CF-44C9-AC2D-2285A548A72F}" type="datetimeFigureOut">
              <a:rPr lang="ru-RU" smtClean="0"/>
              <a:pPr/>
              <a:t>25.10.2016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84D17-2FC5-4DF1-BD5A-D15D891010C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77CA6-86CF-44C9-AC2D-2285A548A72F}" type="datetimeFigureOut">
              <a:rPr lang="ru-RU" smtClean="0"/>
              <a:pPr/>
              <a:t>25.10.2016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84D17-2FC5-4DF1-BD5A-D15D891010C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77CA6-86CF-44C9-AC2D-2285A548A72F}" type="datetimeFigureOut">
              <a:rPr lang="ru-RU" smtClean="0"/>
              <a:pPr/>
              <a:t>25.10.2016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84D17-2FC5-4DF1-BD5A-D15D891010C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877CA6-86CF-44C9-AC2D-2285A548A72F}" type="datetimeFigureOut">
              <a:rPr lang="ru-RU" smtClean="0"/>
              <a:pPr/>
              <a:t>25.10.2016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884D17-2FC5-4DF1-BD5A-D15D891010C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9ED3EA4-D090-4558-9BAD-C4F7EC69280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1D034F-9BC0-40E7-9750-E5AB80650814}" type="slidenum">
              <a:rPr lang="ru-RU" altLang="ru-RU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1921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5E6705D-657B-455C-9AA7-F83371D9C64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3285A9C-5963-4B3B-B7BA-BFA3E186CA79}" type="slidenum">
              <a:rPr lang="ru-RU" altLang="ru-RU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9380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МОУ МЦ\СИМВОЛИКА\Банер\Форум 2011\Forum_prig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-26988"/>
            <a:ext cx="914400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2" descr="D:\МОУ МЦ\СИМВОЛИКА\Банер\Форум 2011\Forum_prigl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0F9FE"/>
              </a:clrFrom>
              <a:clrTo>
                <a:srgbClr val="F0F9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87325"/>
            <a:ext cx="3948113" cy="244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TextBox 1"/>
          <p:cNvSpPr txBox="1">
            <a:spLocks noChangeArrowheads="1"/>
          </p:cNvSpPr>
          <p:nvPr/>
        </p:nvSpPr>
        <p:spPr bwMode="auto">
          <a:xfrm>
            <a:off x="3924300" y="692150"/>
            <a:ext cx="5045075" cy="107791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3200" cap="all" dirty="0" smtClean="0">
                <a:solidFill>
                  <a:srgbClr val="0000FF"/>
                </a:solidFill>
              </a:rPr>
              <a:t>Муниципальный Форум  инноваций</a:t>
            </a:r>
          </a:p>
        </p:txBody>
      </p:sp>
      <p:sp>
        <p:nvSpPr>
          <p:cNvPr id="3077" name="TextBox 4"/>
          <p:cNvSpPr txBox="1">
            <a:spLocks noChangeArrowheads="1"/>
          </p:cNvSpPr>
          <p:nvPr/>
        </p:nvSpPr>
        <p:spPr bwMode="auto">
          <a:xfrm>
            <a:off x="171450" y="2201863"/>
            <a:ext cx="8801100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3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Эффективное управление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3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инновационный ресурс образовательной организации: </a:t>
            </a:r>
          </a:p>
        </p:txBody>
      </p:sp>
      <p:sp>
        <p:nvSpPr>
          <p:cNvPr id="3078" name="TextBox 5"/>
          <p:cNvSpPr txBox="1">
            <a:spLocks noChangeArrowheads="1"/>
          </p:cNvSpPr>
          <p:nvPr/>
        </p:nvSpPr>
        <p:spPr bwMode="auto">
          <a:xfrm>
            <a:off x="88900" y="6000750"/>
            <a:ext cx="34559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600" b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ИВАНОВО 2016</a:t>
            </a:r>
          </a:p>
        </p:txBody>
      </p:sp>
      <p:sp>
        <p:nvSpPr>
          <p:cNvPr id="3079" name="TextBox 4"/>
          <p:cNvSpPr txBox="1">
            <a:spLocks noChangeArrowheads="1"/>
          </p:cNvSpPr>
          <p:nvPr/>
        </p:nvSpPr>
        <p:spPr bwMode="auto">
          <a:xfrm>
            <a:off x="163513" y="4038600"/>
            <a:ext cx="88011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ru-RU" altLang="ru-RU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идеи до результата</a:t>
            </a:r>
          </a:p>
        </p:txBody>
      </p:sp>
    </p:spTree>
    <p:extLst>
      <p:ext uri="{BB962C8B-B14F-4D97-AF65-F5344CB8AC3E}">
        <p14:creationId xmlns:p14="http://schemas.microsoft.com/office/powerpoint/2010/main" val="60203832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6398" y="245774"/>
            <a:ext cx="648072" cy="915355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115616" y="66137"/>
            <a:ext cx="7932290" cy="1274631"/>
          </a:xfrm>
        </p:spPr>
        <p:txBody>
          <a:bodyPr/>
          <a:lstStyle/>
          <a:p>
            <a:r>
              <a:rPr lang="ru-RU" sz="20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Управление образования Администрации города Иванова</a:t>
            </a:r>
            <a:br>
              <a:rPr lang="ru-RU" sz="20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Garamond" panose="02020404030301010803" pitchFamily="18" charset="0"/>
              </a:rPr>
              <a:t/>
            </a:r>
            <a:br>
              <a:rPr lang="ru-RU" sz="2000" b="1" dirty="0">
                <a:solidFill>
                  <a:srgbClr val="002060"/>
                </a:solidFill>
                <a:latin typeface="Garamond" panose="02020404030301010803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МУНИЦИПАЛЬНОЕ БЮДЖЕТНОЕ ДОШКОЛЬНОЕ</a:t>
            </a:r>
            <a:br>
              <a:rPr lang="ru-RU" sz="20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ОБРАЗОВАТЕЛЬНОЕ УЧРЕЖДЕНИЕ «ДЕТСКИЙ САД № 2»</a:t>
            </a:r>
            <a:endParaRPr lang="ru-RU" sz="2000" b="1" dirty="0">
              <a:solidFill>
                <a:srgbClr val="002060"/>
              </a:solidFill>
              <a:latin typeface="Garamond" panose="02020404030301010803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49" t="1818" r="15699" b="4628"/>
          <a:stretch/>
        </p:blipFill>
        <p:spPr>
          <a:xfrm>
            <a:off x="346398" y="1844824"/>
            <a:ext cx="4536504" cy="41314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одзаголовок 4"/>
          <p:cNvSpPr txBox="1">
            <a:spLocks/>
          </p:cNvSpPr>
          <p:nvPr/>
        </p:nvSpPr>
        <p:spPr bwMode="auto">
          <a:xfrm>
            <a:off x="5220072" y="1852139"/>
            <a:ext cx="3672408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5400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«КАДРЫ</a:t>
            </a:r>
          </a:p>
          <a:p>
            <a:r>
              <a:rPr lang="ru-RU" sz="5400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РЕШАЮТ</a:t>
            </a:r>
          </a:p>
          <a:p>
            <a:r>
              <a:rPr lang="ru-RU" sz="5400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ВСЁ!»</a:t>
            </a:r>
            <a:endParaRPr lang="ru-RU" sz="5400" b="1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  <p:sp>
        <p:nvSpPr>
          <p:cNvPr id="8" name="Подзаголовок 4"/>
          <p:cNvSpPr txBox="1">
            <a:spLocks/>
          </p:cNvSpPr>
          <p:nvPr/>
        </p:nvSpPr>
        <p:spPr bwMode="auto">
          <a:xfrm>
            <a:off x="0" y="6296690"/>
            <a:ext cx="9144000" cy="367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>
                <a:solidFill>
                  <a:srgbClr val="002060"/>
                </a:solidFill>
                <a:latin typeface="Garamond" panose="02020404030301010803" pitchFamily="18" charset="0"/>
              </a:rPr>
              <a:t>г</a:t>
            </a:r>
            <a:r>
              <a:rPr lang="ru-RU" sz="18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. Иваново, микрорайон Московский, д. 11   тел. (4932) 44-43-40   </a:t>
            </a:r>
            <a:r>
              <a:rPr lang="en-US" sz="18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E-mail: dou2@ivedu.ru</a:t>
            </a:r>
            <a:endParaRPr lang="ru-RU" sz="1800" b="1" dirty="0">
              <a:solidFill>
                <a:srgbClr val="00206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10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718-1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8007" y="295861"/>
            <a:ext cx="1820026" cy="2711159"/>
          </a:xfrm>
          <a:prstGeom prst="ellipse">
            <a:avLst/>
          </a:prstGeom>
          <a:ln w="63500" cap="rnd">
            <a:solidFill>
              <a:schemeClr val="tx2">
                <a:lumMod val="60000"/>
                <a:lumOff val="4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Выноска-облако 6"/>
          <p:cNvSpPr/>
          <p:nvPr/>
        </p:nvSpPr>
        <p:spPr>
          <a:xfrm flipH="1">
            <a:off x="179512" y="188640"/>
            <a:ext cx="5859056" cy="1584176"/>
          </a:xfrm>
          <a:prstGeom prst="cloudCallout">
            <a:avLst>
              <a:gd name="adj1" fmla="val -70370"/>
              <a:gd name="adj2" fmla="val 259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srgbClr val="00CC00"/>
                </a:solidFill>
                <a:latin typeface="Comic Sans MS" pitchFamily="66" charset="0"/>
              </a:rPr>
              <a:t>МОТИВАЦИЯ ПЕРСОНАЛА</a:t>
            </a:r>
            <a:r>
              <a:rPr lang="ru-RU" sz="1400" b="1" i="1" dirty="0" smtClean="0">
                <a:solidFill>
                  <a:srgbClr val="002060"/>
                </a:solidFill>
                <a:latin typeface="Comic Sans MS" pitchFamily="66" charset="0"/>
              </a:rPr>
              <a:t> – ЭТО ВАЖНЕЙШАЯ ЗАДАЧА ЛЮБОЙ ОРГАНИЗАЦИИ. КАК БУДЕМ ПРИВЛЕКАТЬ НОВЫЕ КАДРЫ? ЧЕМ УДЕРЖИВАТЬ СУЩЕСТВУЮЩИЕ?</a:t>
            </a:r>
            <a:endParaRPr lang="ru-RU" sz="1400" b="1" i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1520" y="2060848"/>
            <a:ext cx="1830155" cy="2731575"/>
          </a:xfrm>
          <a:prstGeom prst="ellipse">
            <a:avLst/>
          </a:prstGeom>
          <a:ln w="63500" cap="rnd">
            <a:solidFill>
              <a:schemeClr val="accent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" name="Выноска-облако 10"/>
          <p:cNvSpPr/>
          <p:nvPr/>
        </p:nvSpPr>
        <p:spPr>
          <a:xfrm flipH="1">
            <a:off x="2915816" y="1772816"/>
            <a:ext cx="3842832" cy="2784106"/>
          </a:xfrm>
          <a:prstGeom prst="cloudCallout">
            <a:avLst>
              <a:gd name="adj1" fmla="val 80614"/>
              <a:gd name="adj2" fmla="val -8649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srgbClr val="002060"/>
                </a:solidFill>
                <a:latin typeface="Comic Sans MS" pitchFamily="66" charset="0"/>
              </a:rPr>
              <a:t>СЕГОДНЯ ОДНОЙ ИЗ ПРИОРИТЕТНЫХ ЗАДАЧ ГОСУДАРСТВА ЯВЛЯЕТСЯ ОЗДОРОВЛЕНИЕ НАЦИИ: ВВОДЯТСЯ НОРМЫ ГТО, ВЗРОСЛОЕ НАСЕЛЕНИЕ АКТИВНО ПОСЕЩАЕТ ФИТНЕС-ЦЕНТРЫ…</a:t>
            </a:r>
            <a:endParaRPr lang="ru-RU" sz="1600" b="1" i="1" dirty="0">
              <a:solidFill>
                <a:srgbClr val="00CC00"/>
              </a:solidFill>
              <a:latin typeface="Comic Sans MS" pitchFamily="66" charset="0"/>
            </a:endParaRPr>
          </a:p>
        </p:txBody>
      </p:sp>
      <p:sp>
        <p:nvSpPr>
          <p:cNvPr id="8" name="Выноска-облако 7"/>
          <p:cNvSpPr/>
          <p:nvPr/>
        </p:nvSpPr>
        <p:spPr>
          <a:xfrm flipH="1">
            <a:off x="179512" y="5142395"/>
            <a:ext cx="5616625" cy="1584176"/>
          </a:xfrm>
          <a:prstGeom prst="cloudCallout">
            <a:avLst>
              <a:gd name="adj1" fmla="val 21474"/>
              <a:gd name="adj2" fmla="val -170834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srgbClr val="002060"/>
                </a:solidFill>
                <a:latin typeface="Comic Sans MS" pitchFamily="66" charset="0"/>
              </a:rPr>
              <a:t>ОДНАКО,  СОТРУДНИКИ БЮДЖЕТНОЙ СФЕРЫ ВРЯД ЛИ МОГУТ ПОЗВОЛИТЬ СЕБЕ ПОСЕЩЕНИЕ ФИТНЕС-КЛУБОВ И ОЗДОРОВИТЕЛЬНЫХ ЦЕНТРОВ…</a:t>
            </a:r>
            <a:endParaRPr lang="ru-RU" sz="1400" b="1" i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5616637" y="4183871"/>
            <a:ext cx="3491880" cy="2496074"/>
            <a:chOff x="2915816" y="3573016"/>
            <a:chExt cx="3491880" cy="2496074"/>
          </a:xfrm>
        </p:grpSpPr>
        <p:sp>
          <p:nvSpPr>
            <p:cNvPr id="13" name="Выноска-облако 12"/>
            <p:cNvSpPr/>
            <p:nvPr/>
          </p:nvSpPr>
          <p:spPr>
            <a:xfrm flipH="1">
              <a:off x="2915816" y="3573016"/>
              <a:ext cx="3491880" cy="2496074"/>
            </a:xfrm>
            <a:prstGeom prst="cloudCallout">
              <a:avLst>
                <a:gd name="adj1" fmla="val -8333"/>
                <a:gd name="adj2" fmla="val -127211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1600" b="1" i="1" dirty="0">
                <a:solidFill>
                  <a:srgbClr val="00CC00"/>
                </a:solidFill>
                <a:latin typeface="Comic Sans MS" pitchFamily="66" charset="0"/>
              </a:endParaRPr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86047" y="4005064"/>
              <a:ext cx="2151418" cy="1511477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16632"/>
            <a:ext cx="2664877" cy="1872208"/>
          </a:xfrm>
          <a:prstGeom prst="rect">
            <a:avLst/>
          </a:prstGeom>
        </p:spPr>
      </p:pic>
      <p:sp>
        <p:nvSpPr>
          <p:cNvPr id="12" name="Выноска-облако 11"/>
          <p:cNvSpPr/>
          <p:nvPr/>
        </p:nvSpPr>
        <p:spPr>
          <a:xfrm flipH="1">
            <a:off x="3707904" y="188640"/>
            <a:ext cx="4464496" cy="2917332"/>
          </a:xfrm>
          <a:prstGeom prst="cloudCallout">
            <a:avLst>
              <a:gd name="adj1" fmla="val 79637"/>
              <a:gd name="adj2" fmla="val -29774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solidFill>
                  <a:srgbClr val="002060"/>
                </a:solidFill>
                <a:latin typeface="Comic Sans MS" pitchFamily="66" charset="0"/>
              </a:rPr>
              <a:t>СОЗДАНИЕ БЕСПЛАТНОГО </a:t>
            </a:r>
            <a:r>
              <a:rPr lang="ru-RU" sz="1600" b="1" i="1" dirty="0" smtClean="0">
                <a:solidFill>
                  <a:srgbClr val="00CC00"/>
                </a:solidFill>
                <a:latin typeface="Comic Sans MS" pitchFamily="66" charset="0"/>
              </a:rPr>
              <a:t>«ФИТНЕС-КЛУБА» </a:t>
            </a:r>
          </a:p>
          <a:p>
            <a:pPr algn="ctr"/>
            <a:r>
              <a:rPr lang="ru-RU" sz="1600" b="1" i="1" dirty="0" smtClean="0">
                <a:solidFill>
                  <a:srgbClr val="002060"/>
                </a:solidFill>
                <a:latin typeface="Comic Sans MS" pitchFamily="66" charset="0"/>
              </a:rPr>
              <a:t>НА БАЗЕ ДОШКОЛЬНОГО ОБРАЗОВАТЕЛЬНОГО УЧРЕЖДЕНИЯ. ТОГДА И КАДРЫ ПРИВЛЕЧЕМ-УДЕРЖИМ И…</a:t>
            </a:r>
            <a:endParaRPr lang="ru-RU" sz="1600" b="1" i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3" name="Выноска-облако 12"/>
          <p:cNvSpPr/>
          <p:nvPr/>
        </p:nvSpPr>
        <p:spPr>
          <a:xfrm flipH="1">
            <a:off x="611560" y="3501008"/>
            <a:ext cx="4464496" cy="2557292"/>
          </a:xfrm>
          <a:prstGeom prst="cloudCallout">
            <a:avLst>
              <a:gd name="adj1" fmla="val 26385"/>
              <a:gd name="adj2" fmla="val -104011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solidFill>
                  <a:srgbClr val="002060"/>
                </a:solidFill>
                <a:latin typeface="Comic Sans MS" pitchFamily="66" charset="0"/>
              </a:rPr>
              <a:t>…БУДЕМ РЕШАТЬ ЗАДАЧИ ГОСУДАРСТВЕННОГО УРОВНЯ</a:t>
            </a:r>
            <a:endParaRPr lang="ru-RU" sz="1600" b="1" i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3501008"/>
            <a:ext cx="2473907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84754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530" y="260648"/>
            <a:ext cx="4067944" cy="305095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3599638"/>
            <a:ext cx="4032448" cy="302433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3573016"/>
            <a:ext cx="4067944" cy="305095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51520" y="138330"/>
            <a:ext cx="417646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err="1" smtClean="0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Калланетика</a:t>
            </a:r>
            <a:r>
              <a:rPr lang="ru-RU" sz="1400" dirty="0" smtClean="0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1400" dirty="0" smtClean="0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это </a:t>
            </a:r>
            <a:r>
              <a:rPr lang="ru-RU" sz="1400" dirty="0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медленная, спокойная по форме гимнастика со статической </a:t>
            </a:r>
            <a:r>
              <a:rPr lang="ru-RU" sz="1400" dirty="0" smtClean="0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нагрузкой, высокоэффективна </a:t>
            </a:r>
            <a:r>
              <a:rPr lang="ru-RU" sz="1400" dirty="0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способствует подтяжке мышц и быстрому снижению веса и объемов тела. Активизирует иммунную систему организма</a:t>
            </a:r>
            <a:r>
              <a:rPr lang="ru-RU" sz="1400" dirty="0" smtClean="0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 fontAlgn="base"/>
            <a:r>
              <a:rPr lang="ru-RU" sz="1400" b="1" dirty="0" err="1">
                <a:solidFill>
                  <a:srgbClr val="002060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Стрейтчинг</a:t>
            </a:r>
            <a:r>
              <a:rPr lang="ru-RU" sz="1400" dirty="0">
                <a:solidFill>
                  <a:srgbClr val="002060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- это комплекс упражнений, предназначенный для того, чтобы ваши мышцы были эластичными, а суставы гибкими и подвижными.</a:t>
            </a:r>
            <a:endParaRPr lang="ru-RU" sz="1200" dirty="0">
              <a:solidFill>
                <a:srgbClr val="002060"/>
              </a:solidFill>
              <a:latin typeface="Garamond" panose="02020404030301010803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1400" b="1" dirty="0" err="1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Пилатес</a:t>
            </a:r>
            <a:r>
              <a:rPr lang="ru-RU" sz="1400" dirty="0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система физических упражнений для всех частей тела, направленных взаимодействие разума и тела.  Выполнение упражнений </a:t>
            </a:r>
            <a:r>
              <a:rPr lang="ru-RU" sz="1400" dirty="0" err="1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пилатеса</a:t>
            </a:r>
            <a:r>
              <a:rPr lang="ru-RU" sz="1400" dirty="0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сопровождается концентрацией на дыхательном ритме, правильности выполнения упражнения и осознанием действия каждого упражнения на ту или иную группу мышц</a:t>
            </a:r>
            <a:r>
              <a:rPr lang="ru-RU" sz="1400" dirty="0" smtClean="0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100" dirty="0">
              <a:solidFill>
                <a:srgbClr val="002060"/>
              </a:solidFill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761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88640"/>
            <a:ext cx="4032448" cy="30243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032" y="3573016"/>
            <a:ext cx="4032448" cy="302433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3573016"/>
            <a:ext cx="4032448" cy="302433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860032" y="361980"/>
            <a:ext cx="396044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solidFill>
                  <a:srgbClr val="002060"/>
                </a:solidFill>
                <a:latin typeface="Garamond" panose="02020404030301010803" pitchFamily="18" charset="0"/>
              </a:rPr>
              <a:t>Аэробика</a:t>
            </a:r>
            <a:r>
              <a:rPr lang="ru-RU" sz="1400" dirty="0">
                <a:solidFill>
                  <a:srgbClr val="002060"/>
                </a:solidFill>
                <a:latin typeface="Garamond" panose="02020404030301010803" pitchFamily="18" charset="0"/>
              </a:rPr>
              <a:t>, называемая также ритмической гимнастикой, представляет собой комплекс специальных упражнений, которые выполняются под динамичную музыку, помогающую контролировать ритм их </a:t>
            </a:r>
            <a:r>
              <a:rPr lang="ru-RU" sz="1400" dirty="0" smtClean="0">
                <a:solidFill>
                  <a:srgbClr val="002060"/>
                </a:solidFill>
                <a:latin typeface="Garamond" panose="02020404030301010803" pitchFamily="18" charset="0"/>
              </a:rPr>
              <a:t>выполнения.</a:t>
            </a:r>
          </a:p>
          <a:p>
            <a:pPr algn="just"/>
            <a:endParaRPr lang="ru-RU" sz="1400" dirty="0" smtClean="0">
              <a:solidFill>
                <a:srgbClr val="002060"/>
              </a:solidFill>
              <a:latin typeface="Garamond" panose="02020404030301010803" pitchFamily="18" charset="0"/>
            </a:endParaRPr>
          </a:p>
          <a:p>
            <a:pPr algn="just"/>
            <a:r>
              <a:rPr lang="ru-RU" sz="1400" b="1" dirty="0">
                <a:solidFill>
                  <a:srgbClr val="000000"/>
                </a:solidFill>
                <a:latin typeface="Garamond" panose="02020404030301010803" pitchFamily="18" charset="0"/>
              </a:rPr>
              <a:t>Степ-аэробика</a:t>
            </a:r>
            <a:r>
              <a:rPr lang="ru-RU" sz="1400" dirty="0">
                <a:solidFill>
                  <a:srgbClr val="000000"/>
                </a:solidFill>
                <a:latin typeface="Garamond" panose="02020404030301010803" pitchFamily="18" charset="0"/>
              </a:rPr>
              <a:t> - это интенсивная ритмическая гимнастика с использованием подставки (степ-платформы), которая имитирует </a:t>
            </a:r>
            <a:r>
              <a:rPr lang="ru-RU" sz="1400" dirty="0" smtClean="0">
                <a:solidFill>
                  <a:srgbClr val="000000"/>
                </a:solidFill>
                <a:latin typeface="Garamond" panose="02020404030301010803" pitchFamily="18" charset="0"/>
              </a:rPr>
              <a:t>ступеньку, и в</a:t>
            </a:r>
            <a:r>
              <a:rPr lang="ru-RU" sz="1400" dirty="0" smtClean="0">
                <a:solidFill>
                  <a:srgbClr val="002060"/>
                </a:solidFill>
                <a:latin typeface="Garamond" panose="02020404030301010803" pitchFamily="18" charset="0"/>
              </a:rPr>
              <a:t>ысоту </a:t>
            </a:r>
            <a:r>
              <a:rPr lang="ru-RU" sz="1400" dirty="0">
                <a:solidFill>
                  <a:srgbClr val="002060"/>
                </a:solidFill>
                <a:latin typeface="Garamond" panose="02020404030301010803" pitchFamily="18" charset="0"/>
              </a:rPr>
              <a:t>которой можно регулировать в зависимости от индивидуальных особенностей тренирующегося</a:t>
            </a:r>
            <a:r>
              <a:rPr lang="ru-RU" sz="1400" dirty="0" smtClean="0">
                <a:solidFill>
                  <a:srgbClr val="002060"/>
                </a:solidFill>
                <a:latin typeface="Garamond" panose="02020404030301010803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3750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718-1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8007" y="295861"/>
            <a:ext cx="1820026" cy="2711159"/>
          </a:xfrm>
          <a:prstGeom prst="ellipse">
            <a:avLst/>
          </a:prstGeom>
          <a:ln w="63500" cap="rnd">
            <a:solidFill>
              <a:schemeClr val="tx2">
                <a:lumMod val="60000"/>
                <a:lumOff val="4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Выноска-облако 6"/>
          <p:cNvSpPr/>
          <p:nvPr/>
        </p:nvSpPr>
        <p:spPr>
          <a:xfrm flipH="1">
            <a:off x="179512" y="44624"/>
            <a:ext cx="5859056" cy="1872208"/>
          </a:xfrm>
          <a:prstGeom prst="cloudCallout">
            <a:avLst>
              <a:gd name="adj1" fmla="val -70370"/>
              <a:gd name="adj2" fmla="val 259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srgbClr val="00CC00"/>
                </a:solidFill>
                <a:latin typeface="Comic Sans MS" pitchFamily="66" charset="0"/>
              </a:rPr>
              <a:t>ИДЕЯ ПРЕКРАСНАЯ!</a:t>
            </a:r>
          </a:p>
          <a:p>
            <a:pPr algn="ctr"/>
            <a:r>
              <a:rPr lang="ru-RU" sz="1400" b="1" i="1" dirty="0" smtClean="0">
                <a:solidFill>
                  <a:srgbClr val="002060"/>
                </a:solidFill>
                <a:latin typeface="Comic Sans MS" pitchFamily="66" charset="0"/>
              </a:rPr>
              <a:t>ЗДОРОВЬЕ СОТРУДНИКОВ УКРЕПЛЯЕМ – РАЗ! УЧИТЫВАЕМ ИХ ИНТЕРЕСЫ – ДВА! КОЛИЧЕСТВО БОЛЬНИЧНЫХ СОКРАТИЛОСЬ В ТРИ РАЗА – ТРИ!</a:t>
            </a:r>
          </a:p>
          <a:p>
            <a:pPr algn="ctr"/>
            <a:endParaRPr lang="ru-RU" sz="1400" b="1" i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1229" y="3717032"/>
            <a:ext cx="1830155" cy="2731575"/>
          </a:xfrm>
          <a:prstGeom prst="ellipse">
            <a:avLst/>
          </a:prstGeom>
          <a:ln w="63500" cap="rnd">
            <a:solidFill>
              <a:schemeClr val="accent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" name="Выноска-облако 10"/>
          <p:cNvSpPr/>
          <p:nvPr/>
        </p:nvSpPr>
        <p:spPr>
          <a:xfrm flipH="1">
            <a:off x="1112668" y="1988840"/>
            <a:ext cx="6264696" cy="2417098"/>
          </a:xfrm>
          <a:prstGeom prst="cloudCallout">
            <a:avLst>
              <a:gd name="adj1" fmla="val 42016"/>
              <a:gd name="adj2" fmla="val 51902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srgbClr val="002060"/>
                </a:solidFill>
                <a:latin typeface="Comic Sans MS" pitchFamily="66" charset="0"/>
              </a:rPr>
              <a:t>СЛЕДОВАТЕЛЬНО, ПОВЫСИЛАСЬ ЭФФЕКТИВНОСТЬ ОБРАЗОВАТЕЛЬНОГО ПРОЦЕССА. ЭТО ЗНАЧИТ…</a:t>
            </a:r>
          </a:p>
          <a:p>
            <a:pPr algn="ctr"/>
            <a:r>
              <a:rPr lang="ru-RU" sz="1400" b="1" i="1" dirty="0" smtClean="0">
                <a:solidFill>
                  <a:srgbClr val="002060"/>
                </a:solidFill>
                <a:latin typeface="Comic Sans MS" pitchFamily="66" charset="0"/>
              </a:rPr>
              <a:t>ВО-ПЕРВЫХ, </a:t>
            </a:r>
            <a:r>
              <a:rPr lang="ru-RU" sz="1400" b="1" i="1" dirty="0" smtClean="0">
                <a:solidFill>
                  <a:srgbClr val="00CC00"/>
                </a:solidFill>
                <a:latin typeface="Comic Sans MS" pitchFamily="66" charset="0"/>
              </a:rPr>
              <a:t>ПРЕСТИЖ ОРГАНИЗАЦИИ</a:t>
            </a:r>
            <a:r>
              <a:rPr lang="ru-RU" sz="1400" b="1" i="1" dirty="0" smtClean="0">
                <a:solidFill>
                  <a:srgbClr val="002060"/>
                </a:solidFill>
                <a:latin typeface="Comic Sans MS" pitchFamily="66" charset="0"/>
              </a:rPr>
              <a:t>, А ЭТО – НОВЫЕ И ЗАИНТЕРЕСОВАННЫЕ КАДРЫ. ВО-ВТОРЫХ, </a:t>
            </a:r>
            <a:r>
              <a:rPr lang="ru-RU" sz="1400" b="1" i="1" dirty="0" smtClean="0">
                <a:solidFill>
                  <a:srgbClr val="00CC00"/>
                </a:solidFill>
                <a:latin typeface="Comic Sans MS" pitchFamily="66" charset="0"/>
              </a:rPr>
              <a:t>ПЕРСПЕКТИВА В РАЗВИТИИ</a:t>
            </a:r>
            <a:r>
              <a:rPr lang="ru-RU" sz="1400" b="1" i="1" dirty="0" smtClean="0">
                <a:solidFill>
                  <a:srgbClr val="002060"/>
                </a:solidFill>
                <a:latin typeface="Comic Sans MS" pitchFamily="66" charset="0"/>
              </a:rPr>
              <a:t> ОРГАНИЗАЦИИ…</a:t>
            </a:r>
            <a:endParaRPr lang="ru-RU" sz="1600" b="1" i="1" dirty="0">
              <a:solidFill>
                <a:srgbClr val="00CC00"/>
              </a:solidFill>
              <a:latin typeface="Comic Sans MS" pitchFamily="66" charset="0"/>
            </a:endParaRPr>
          </a:p>
        </p:txBody>
      </p:sp>
      <p:sp>
        <p:nvSpPr>
          <p:cNvPr id="9" name="Выноска-облако 8"/>
          <p:cNvSpPr/>
          <p:nvPr/>
        </p:nvSpPr>
        <p:spPr>
          <a:xfrm flipH="1">
            <a:off x="5436096" y="4261922"/>
            <a:ext cx="3669203" cy="2496074"/>
          </a:xfrm>
          <a:prstGeom prst="cloudCallout">
            <a:avLst>
              <a:gd name="adj1" fmla="val -17115"/>
              <a:gd name="adj2" fmla="val -11918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600" b="1" i="1" dirty="0">
                <a:solidFill>
                  <a:srgbClr val="002060"/>
                </a:solidFill>
                <a:latin typeface="Comic Sans MS" pitchFamily="66" charset="0"/>
              </a:rPr>
              <a:t>…И </a:t>
            </a:r>
            <a:r>
              <a:rPr lang="ru-RU" sz="1600" b="1" i="1" dirty="0" smtClean="0">
                <a:solidFill>
                  <a:srgbClr val="002060"/>
                </a:solidFill>
                <a:latin typeface="Comic Sans MS" pitchFamily="66" charset="0"/>
              </a:rPr>
              <a:t>ЕЩЕ !</a:t>
            </a:r>
          </a:p>
          <a:p>
            <a:pPr lvl="0" algn="ctr"/>
            <a:r>
              <a:rPr lang="ru-RU" sz="1600" b="1" i="1" dirty="0" smtClean="0">
                <a:solidFill>
                  <a:srgbClr val="00CC00"/>
                </a:solidFill>
                <a:latin typeface="Comic Sans MS" pitchFamily="66" charset="0"/>
              </a:rPr>
              <a:t>МЫ </a:t>
            </a:r>
            <a:r>
              <a:rPr lang="ru-RU" sz="1600" b="1" i="1" dirty="0">
                <a:solidFill>
                  <a:srgbClr val="00CC00"/>
                </a:solidFill>
                <a:latin typeface="Comic Sans MS" pitchFamily="66" charset="0"/>
              </a:rPr>
              <a:t>РЕШАЕМ ЗАДАЧИ ГОСУДАРСТВЕННОГО УРОВНЯ…</a:t>
            </a:r>
          </a:p>
          <a:p>
            <a:pPr algn="ctr"/>
            <a:endParaRPr lang="ru-RU" sz="1600" b="1" i="1" dirty="0">
              <a:solidFill>
                <a:srgbClr val="00CC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1567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45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01"/>
          <a:stretch/>
        </p:blipFill>
        <p:spPr>
          <a:xfrm>
            <a:off x="548680" y="4441179"/>
            <a:ext cx="1512168" cy="214952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8680" y="2090433"/>
            <a:ext cx="1512168" cy="211672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768" y="195914"/>
            <a:ext cx="2213992" cy="16604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одзаголовок 4"/>
          <p:cNvSpPr txBox="1">
            <a:spLocks/>
          </p:cNvSpPr>
          <p:nvPr/>
        </p:nvSpPr>
        <p:spPr bwMode="auto">
          <a:xfrm>
            <a:off x="2694925" y="5805264"/>
            <a:ext cx="6239563" cy="719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«КАДРЫ РЕШАЮТ</a:t>
            </a:r>
            <a:r>
              <a:rPr lang="ru-RU" sz="3600" b="1" dirty="0">
                <a:solidFill>
                  <a:srgbClr val="002060"/>
                </a:solidFill>
                <a:latin typeface="Garamond" panose="02020404030301010803" pitchFamily="18" charset="0"/>
              </a:rPr>
              <a:t> </a:t>
            </a:r>
            <a:r>
              <a:rPr lang="ru-RU" sz="36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ВСЁ!»</a:t>
            </a:r>
            <a:endParaRPr lang="ru-RU" sz="3600" b="1" dirty="0">
              <a:solidFill>
                <a:srgbClr val="002060"/>
              </a:solidFill>
              <a:latin typeface="Garamond" panose="02020404030301010803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4925" y="773732"/>
            <a:ext cx="5980751" cy="474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218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2260</TotalTime>
  <Words>339</Words>
  <Application>Microsoft Office PowerPoint</Application>
  <PresentationFormat>Экран (4:3)</PresentationFormat>
  <Paragraphs>29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8</vt:i4>
      </vt:variant>
    </vt:vector>
  </HeadingPairs>
  <TitlesOfParts>
    <vt:vector size="16" baseType="lpstr">
      <vt:lpstr>Arial</vt:lpstr>
      <vt:lpstr>Calibri</vt:lpstr>
      <vt:lpstr>Comic Sans MS</vt:lpstr>
      <vt:lpstr>Garamond</vt:lpstr>
      <vt:lpstr>Times New Roman</vt:lpstr>
      <vt:lpstr>Тема Office</vt:lpstr>
      <vt:lpstr>1_Тема Office</vt:lpstr>
      <vt:lpstr>2_Тема Office</vt:lpstr>
      <vt:lpstr>Презентация PowerPoint</vt:lpstr>
      <vt:lpstr>Управление образования Администрации города Иванова  МУНИЦИПАЛЬНОЕ БЮДЖЕТНОЕ ДОШКОЛЬНОЕ ОБРАЗОВАТЕЛЬНОЕ УЧРЕЖДЕНИЕ «ДЕТСКИЙ САД № 2»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Your User Name</dc:creator>
  <cp:lastModifiedBy>пользователь</cp:lastModifiedBy>
  <cp:revision>355</cp:revision>
  <dcterms:created xsi:type="dcterms:W3CDTF">2001-12-31T21:38:47Z</dcterms:created>
  <dcterms:modified xsi:type="dcterms:W3CDTF">2016-10-25T07:27:36Z</dcterms:modified>
</cp:coreProperties>
</file>