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6" r:id="rId3"/>
    <p:sldId id="256" r:id="rId4"/>
    <p:sldId id="278" r:id="rId5"/>
    <p:sldId id="277" r:id="rId6"/>
    <p:sldId id="288" r:id="rId7"/>
    <p:sldId id="289" r:id="rId8"/>
    <p:sldId id="293" r:id="rId9"/>
    <p:sldId id="294" r:id="rId10"/>
    <p:sldId id="295" r:id="rId11"/>
    <p:sldId id="296" r:id="rId12"/>
    <p:sldId id="285" r:id="rId13"/>
    <p:sldId id="280" r:id="rId14"/>
    <p:sldId id="284" r:id="rId15"/>
    <p:sldId id="297" r:id="rId16"/>
    <p:sldId id="282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1" autoAdjust="0"/>
    <p:restoredTop sz="94660"/>
  </p:normalViewPr>
  <p:slideViewPr>
    <p:cSldViewPr>
      <p:cViewPr varScale="1">
        <p:scale>
          <a:sx n="57" d="100"/>
          <a:sy n="57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4FD9-E4EB-4EFA-ABA9-CC9C1B441AD7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308D-CE4F-4B5D-BF20-84E93F0DED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04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1084-083D-4C2E-9CE3-B167CF8650E0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E08BA-484B-4391-BFF6-A98C51D180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84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F486-F469-4F80-A107-9A84EB316D90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0A33-F231-41B3-8E7B-C2E040D0E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18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DD6E-082A-437D-9C12-CFDD6D1943BD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EFA-3A97-4C62-BA94-F330C2A188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69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389A-4457-4792-821A-E99E0C047BA8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F5F5-7A17-4480-AA6E-5C4DEB8C78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41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C40E-6907-4B82-BF87-811389A97B70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07B12-DC8E-40C3-812B-6EB6A12550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24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9B0F-E8B8-4870-AE4A-9E2A6DFD8FFE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A66D-0E87-48B9-8B6F-D9223F0087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89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FD11-9DCC-4078-98BA-07D311EF498F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9449-3FB4-49EE-A108-FA665E1DE6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3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9D4A-071E-4556-8D0E-06A12BA886F4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563B-342E-4A6A-9755-233CD2687C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6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A3CF-1430-474B-B8FA-9307FDF03DE8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9DBF-9B13-45B8-8088-B0D95E718D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48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AE606-8DE7-4460-B663-84B83EE673CA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8568-B1E9-47A4-AAB4-6AC4079A7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57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BDB9A8-B764-4E80-80B3-1B881D5A4665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32A0B0-0D5B-4D52-8FDF-96C6E58C4A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7.wdp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6.jpeg"/><Relationship Id="rId17" Type="http://schemas.openxmlformats.org/officeDocument/2006/relationships/image" Target="../media/image20.jpeg"/><Relationship Id="rId2" Type="http://schemas.openxmlformats.org/officeDocument/2006/relationships/image" Target="../media/image10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microsoft.com/office/2007/relationships/hdphoto" Target="../media/hdphoto2.wdp"/><Relationship Id="rId15" Type="http://schemas.openxmlformats.org/officeDocument/2006/relationships/image" Target="../media/image18.jpeg"/><Relationship Id="rId10" Type="http://schemas.microsoft.com/office/2007/relationships/hdphoto" Target="../media/hdphoto4.wdp"/><Relationship Id="rId4" Type="http://schemas.openxmlformats.org/officeDocument/2006/relationships/image" Target="../media/image11.jpeg"/><Relationship Id="rId9" Type="http://schemas.openxmlformats.org/officeDocument/2006/relationships/image" Target="../media/image14.jpeg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9FE"/>
              </a:clrFrom>
              <a:clrTo>
                <a:srgbClr val="F0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87325"/>
            <a:ext cx="39481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24300" y="692150"/>
            <a:ext cx="5045075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 smtClean="0">
                <a:solidFill>
                  <a:srgbClr val="0000FF"/>
                </a:solidFill>
              </a:rPr>
              <a:t>Муниципальный Форум  инноваций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71450" y="2201863"/>
            <a:ext cx="88011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00FF"/>
                </a:solidFill>
                <a:latin typeface="Arial" charset="0"/>
              </a:rPr>
              <a:t>Эффективное управление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00FF"/>
                </a:solidFill>
                <a:latin typeface="Arial" charset="0"/>
              </a:rPr>
              <a:t>как инновационный ресурс образовательной организации: 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00" y="6000750"/>
            <a:ext cx="3455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  <a:latin typeface="Arial" charset="0"/>
              </a:rPr>
              <a:t>ИВАНОВО 2016</a:t>
            </a:r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163513" y="4038600"/>
            <a:ext cx="8801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>
                <a:solidFill>
                  <a:srgbClr val="C00000"/>
                </a:solidFill>
                <a:latin typeface="Arial" charset="0"/>
              </a:rPr>
              <a:t>от идеи до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1557435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60648"/>
            <a:ext cx="741682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Обновление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парка.</a:t>
            </a:r>
          </a:p>
          <a:p>
            <a:pPr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 Обеспечение  каждого учебного кабинета компьютерной техникой с выходом в интернет.</a:t>
            </a:r>
          </a:p>
          <a:p>
            <a:pPr>
              <a:lnSpc>
                <a:spcPct val="170000"/>
              </a:lnSpc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Физика\Desktop\IMGP7696 копия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2707472"/>
            <a:ext cx="5255147" cy="2687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014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73448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занятий учащихся спортом (спортивная площадка на территории школы, оборудование спортивного зала в приспособленном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помещении.</a:t>
            </a:r>
          </a:p>
        </p:txBody>
      </p:sp>
      <p:pic>
        <p:nvPicPr>
          <p:cNvPr id="12290" name="Picture 2" descr="C:\Users\Физика\Desktop\100_55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97" y="2204864"/>
            <a:ext cx="3201089" cy="2400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Физика\Desktop\6. Спортплощадка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683" y="2215426"/>
            <a:ext cx="3347338" cy="2510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762019" y="3193377"/>
            <a:ext cx="761550" cy="423664"/>
          </a:xfrm>
          <a:prstGeom prst="rightArrow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841608"/>
              </p:ext>
            </p:extLst>
          </p:nvPr>
        </p:nvGraphicFramePr>
        <p:xfrm>
          <a:off x="478309" y="2636912"/>
          <a:ext cx="7920037" cy="219269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743771"/>
                <a:gridCol w="2016224"/>
                <a:gridCol w="2160042"/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2013-2014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1040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12" name="Rectangle 1"/>
          <p:cNvSpPr>
            <a:spLocks noChangeArrowheads="1"/>
          </p:cNvSpPr>
          <p:nvPr/>
        </p:nvSpPr>
        <p:spPr bwMode="auto">
          <a:xfrm>
            <a:off x="647564" y="1056601"/>
            <a:ext cx="801357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7200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в рейтинге по итогам муниципального мониторинга оценки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за 2015-2016 учебный год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               </a:t>
            </a:r>
            <a:endParaRPr lang="ru-RU" altLang="ru-RU" sz="3600" dirty="0">
              <a:latin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338583"/>
            <a:ext cx="8229600" cy="7193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8437" y="4869160"/>
            <a:ext cx="702078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50000"/>
              </a:lnSpc>
              <a:defRPr/>
            </a:pPr>
            <a:r>
              <a:rPr 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3- 5 %.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88350"/>
              </p:ext>
            </p:extLst>
          </p:nvPr>
        </p:nvGraphicFramePr>
        <p:xfrm>
          <a:off x="467544" y="3356992"/>
          <a:ext cx="8352928" cy="2824957"/>
        </p:xfrm>
        <a:graphic>
          <a:graphicData uri="http://schemas.openxmlformats.org/drawingml/2006/table">
            <a:tbl>
              <a:tblPr/>
              <a:tblGrid>
                <a:gridCol w="2160240"/>
                <a:gridCol w="1512466"/>
                <a:gridCol w="1511870"/>
                <a:gridCol w="1512168"/>
                <a:gridCol w="1656184"/>
              </a:tblGrid>
              <a:tr h="9961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успеваемости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специалистов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27584" y="260648"/>
            <a:ext cx="7777163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момент необходимо отметить :</a:t>
            </a:r>
          </a:p>
          <a:p>
            <a:pPr>
              <a:defRPr/>
            </a:pP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Динамику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и увеличения контингента за 6 лет.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Приход в школу молодых специалистов и учителей в возрасте до 30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200" b="1" smtClean="0"/>
              <a:t/>
            </a:r>
            <a:br>
              <a:rPr lang="ru-RU" altLang="ru-RU" sz="1200" b="1" smtClean="0"/>
            </a:br>
            <a:r>
              <a:rPr lang="ru-RU" altLang="ru-RU" sz="1200" b="1" smtClean="0"/>
              <a:t/>
            </a:r>
            <a:br>
              <a:rPr lang="ru-RU" altLang="ru-RU" sz="1200" b="1" smtClean="0"/>
            </a:br>
            <a:r>
              <a:rPr lang="ru-RU" altLang="ru-RU" sz="1200" b="1" smtClean="0"/>
              <a:t/>
            </a:r>
            <a:br>
              <a:rPr lang="ru-RU" altLang="ru-RU" sz="1200" b="1" smtClean="0"/>
            </a:br>
            <a:endParaRPr lang="ru-RU" alt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«Электронная школа:</a:t>
            </a:r>
          </a:p>
          <a:p>
            <a:pPr marL="0" indent="457200"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хорошей технической составляющей, создано единое информационно-образовательное пространство между учителем – учеником – родителем.</a:t>
            </a:r>
          </a:p>
          <a:p>
            <a:pPr marL="0" indent="457200"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классного журнала в электронном виде позволило объективно и открыто оценивать учащихся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Font typeface="Arial" charset="0"/>
              <a:buNone/>
            </a:pP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endParaRPr lang="ru-RU" altLang="ru-RU" sz="1400" dirty="0" smtClean="0"/>
          </a:p>
        </p:txBody>
      </p:sp>
      <p:pic>
        <p:nvPicPr>
          <p:cNvPr id="13314" name="Picture 2" descr="C:\Users\Физика\Desktop\343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907" y="3429000"/>
            <a:ext cx="398266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Физика\Desktop\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14" y="3406915"/>
            <a:ext cx="3831493" cy="288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персональных компьютеров используются в учебном процессе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компьютерный класс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МФУ.  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учителя. 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досок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проходная.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журнал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Плазменный телевизор в вестибюле школы – это рекламные плакаты и видеоролики по основным направлениям деятельности школы: образование, отдых, спорт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учебные кабинеты подключены к сети Интернет. </a:t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учащихся на 1 компьютер, использующийся 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целях - 8 чел.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Новостная лента </a:t>
            </a:r>
          </a:p>
          <a:p>
            <a:pPr marL="0" indent="0">
              <a:buFont typeface="Arial" charset="0"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школы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://school68.ivedu.ru/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altLang="ru-RU" dirty="0"/>
          </a:p>
        </p:txBody>
      </p:sp>
      <p:pic>
        <p:nvPicPr>
          <p:cNvPr id="14339" name="Picture 3" descr="C:\Users\Физика\Desktop\P10300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880628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57688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победы за 2015-2016 учебный год:</a:t>
            </a:r>
          </a:p>
          <a:p>
            <a:pPr>
              <a:defRPr/>
            </a:pPr>
            <a:r>
              <a:rPr lang="en-US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международный фестиваль-конкурс детского и юношеского творчества «Вдохновение. Весна» - лауреат </a:t>
            </a:r>
            <a:r>
              <a:rPr lang="en-US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России по </a:t>
            </a:r>
            <a:r>
              <a:rPr lang="ru-RU" alt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всестилевому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каратэ – диплом </a:t>
            </a:r>
            <a:r>
              <a:rPr lang="en-US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 фестиваль театральных миниатюр на иностранных языках "BRAVO - 2016". - Победители в номинации "</a:t>
            </a:r>
            <a:r>
              <a:rPr lang="ru-RU" alt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Lingva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научно-исследовательская конференция обучающихся «Молодёжь изучает окружающий мир»- </a:t>
            </a:r>
            <a:r>
              <a:rPr lang="en-US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 рисунков «Всесоюзная  сельскохозяйственная перепись» - 2 место 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Лауреаты в VIII областных юношеских чтениях  имени Д.Г. </a:t>
            </a:r>
            <a:r>
              <a:rPr lang="ru-RU" alt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Бурылина</a:t>
            </a:r>
            <a:endParaRPr lang="ru-RU" alt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  конкурс агитбригад  отрядов ЮИД «Светофор» - грамота «За лучшее выступление»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 соревнования «Весенний переполох» - 1 место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«Кино в детском рисунке» - три 1 места 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«Малахитовая шкатулка» 1 место, два диплома 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талантов «Маленькая звезда» -2 место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«</a:t>
            </a:r>
            <a:r>
              <a:rPr lang="ru-RU" alt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призёр по обществознанию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краеведческие чтения- 3 место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по пожарной безопасности - 3 место</a:t>
            </a: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«Джентльмен 2016» –дипломант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чтецов 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Мудрость  жизни. Басни» – 3 место</a:t>
            </a:r>
          </a:p>
          <a:p>
            <a:pPr>
              <a:defRPr/>
            </a:pPr>
            <a:endParaRPr lang="ru-RU" altLang="ru-RU" sz="1400" dirty="0" smtClean="0"/>
          </a:p>
        </p:txBody>
      </p:sp>
      <p:pic>
        <p:nvPicPr>
          <p:cNvPr id="15362" name="Picture 2" descr="C:\Users\Физика\Desktop\147эээ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52559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543227" y="1626024"/>
            <a:ext cx="8358246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каждый здесь найдёт себя</a:t>
            </a: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Раскроется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талант каждого ученика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реализуется творческий потенциал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каждого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учителя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27809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возможностей школы</a:t>
            </a:r>
          </a:p>
        </p:txBody>
      </p:sp>
      <p:pic>
        <p:nvPicPr>
          <p:cNvPr id="16386" name="Picture 2" descr="C:\Users\Физика\Desktop\P10309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18119"/>
            <a:ext cx="1676821" cy="1669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зика\Desktop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275642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80091"/>
              </p:ext>
            </p:extLst>
          </p:nvPr>
        </p:nvGraphicFramePr>
        <p:xfrm>
          <a:off x="251520" y="332656"/>
          <a:ext cx="7992888" cy="58512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635018"/>
                <a:gridCol w="5357870"/>
              </a:tblGrid>
              <a:tr h="841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по уставу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бюджетное общеобразовательное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«Средняя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№ 68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3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Учредитель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администрации города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пл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Революции, 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основания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153022, г.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Иваново, ул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Некрасова, д.51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(4932)23-52-84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68@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ivedu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школы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Тунцев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Вадимович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C:\Users\Физика\Desktop\IMG_0002_gok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670" y="4365104"/>
            <a:ext cx="1008112" cy="14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251520" y="2924175"/>
            <a:ext cx="4464495" cy="2976563"/>
          </a:xfrm>
          <a:noFill/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Несмотря на разнообразные методы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борьбы, каждая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пытается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конкурентную стратегию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рыночного успеха.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10" descr="G:\ВР\фото школы\IMGP67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322401" cy="288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32656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«Конкурентоспособность общеобразовательного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условиях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4300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Педагогический коллектив провел: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7128792" cy="4680520"/>
          </a:xfrm>
        </p:spPr>
        <p:txBody>
          <a:bodyPr/>
          <a:lstStyle/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внутренних сильных и слабых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 своей работы.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внешних возможностей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стратегию движения вперед.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2013 году разработан план мероприятий по повышению конкурентоспособности  МБОУ СШ № 68.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75252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 ежегодно на 3- 5 %.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рейтинга школы по результатам городского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мониторинга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кружков и объединений по интересам.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 уровня  удовлетворённости процессом обучения  участниками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отношений.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 </a:t>
            </a: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школы.</a:t>
            </a:r>
            <a:endParaRPr lang="ru-RU" sz="20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7918" y="404664"/>
            <a:ext cx="8424936" cy="1582738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28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необходимы </a:t>
            </a:r>
            <a:r>
              <a:rPr lang="ru-RU" sz="28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преобразования, а именно - </a:t>
            </a:r>
            <a:br>
              <a:rPr lang="ru-RU" sz="28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инфраструктуры </a:t>
            </a:r>
            <a:r>
              <a:rPr lang="ru-RU" sz="28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</a:t>
            </a:r>
            <a:endParaRPr lang="ru-RU" sz="2800" b="1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7052" y="2187098"/>
            <a:ext cx="8892479" cy="5184576"/>
          </a:xfrm>
        </p:spPr>
        <p:txBody>
          <a:bodyPr rtlCol="0">
            <a:normAutofit/>
          </a:bodyPr>
          <a:lstStyle/>
          <a:p>
            <a:pPr marL="514350" indent="-514350" algn="l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фасада с целью улучшения внешнего вида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spcAft>
                <a:spcPts val="0"/>
              </a:spcAft>
              <a:buFont typeface="+mj-lt"/>
              <a:buAutoNum type="arabicPeriod"/>
              <a:defRPr/>
            </a:pPr>
            <a:endParaRPr lang="ru-RU" sz="59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" name="Picture 2" descr="C:\Users\Физика\Desktop\1516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06514"/>
            <a:ext cx="3822822" cy="2533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779912" y="4248436"/>
            <a:ext cx="1080120" cy="424773"/>
          </a:xfrm>
          <a:prstGeom prst="right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026" name="Picture 2" descr="C:\Users\Физика\Desktop\здани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06514"/>
            <a:ext cx="3528392" cy="2454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104" y="393529"/>
            <a:ext cx="3312368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столовой,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актового зала, медицинского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современными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требованиями.</a:t>
            </a:r>
          </a:p>
          <a:p>
            <a:pPr algn="ctr">
              <a:lnSpc>
                <a:spcPct val="17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Физика\Desktop\IMG_27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22" y="163712"/>
            <a:ext cx="1947622" cy="1460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Физика\Desktop\100_57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03084"/>
            <a:ext cx="1951324" cy="1463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Физика\Desktop\IMG_286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92" y="3413021"/>
            <a:ext cx="1942552" cy="1457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Физика\Desktop\IMG_281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26" y="5125446"/>
            <a:ext cx="1960988" cy="1470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Физика\Desktop\DSC00037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4841" y="169365"/>
            <a:ext cx="2117394" cy="1455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Физика\Desktop\IMGP7690 копия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4840" y="1841191"/>
            <a:ext cx="2117395" cy="1387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2235010" y="750113"/>
            <a:ext cx="704686" cy="288032"/>
          </a:xfrm>
          <a:prstGeom prst="rightArrow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1" name="Picture 2" descr="C:\Users\Физика\Desktop\26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696" y="3370312"/>
            <a:ext cx="2122539" cy="1499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2235010" y="2374168"/>
            <a:ext cx="691320" cy="288032"/>
          </a:xfrm>
          <a:prstGeom prst="rightArrow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3" name="Picture 2" descr="C:\Users\Физика\Desktop\DSCN4983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496" y="5147313"/>
            <a:ext cx="2103739" cy="1483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2235010" y="3976166"/>
            <a:ext cx="723486" cy="288032"/>
          </a:xfrm>
          <a:prstGeom prst="rightArrow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235010" y="5588668"/>
            <a:ext cx="723486" cy="288032"/>
          </a:xfrm>
          <a:prstGeom prst="rightArrow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298" y="529727"/>
            <a:ext cx="8712968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комнаты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разгрузки.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Физика\Desktop\IMGP7677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59332" cy="4972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496944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Косметический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учебных и служебных помещений.</a:t>
            </a:r>
          </a:p>
        </p:txBody>
      </p:sp>
      <p:pic>
        <p:nvPicPr>
          <p:cNvPr id="10242" name="Picture 2" descr="C:\Users\Физика\Desktop\IMGP7672 копия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9358" y="1700808"/>
            <a:ext cx="3037097" cy="2273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Физика\Desktop\IMGP7691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673" y="1700808"/>
            <a:ext cx="3168352" cy="2112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Физика\Desktop\IMGP7693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133581"/>
            <a:ext cx="3384376" cy="2256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Физика\Desktop\DSCN47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158552" cy="2369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478</Words>
  <Application>Microsoft Office PowerPoint</Application>
  <PresentationFormat>Экран (4:3)</PresentationFormat>
  <Paragraphs>125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 Unicode MS</vt:lpstr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Педагогический коллектив провел:</vt:lpstr>
      <vt:lpstr> В 2013 году разработан план мероприятий по повышению конкурентоспособности  МБОУ СШ № 68. </vt:lpstr>
      <vt:lpstr>Школе   были необходимы преобразования, а именно -  совершенствование инфраструктуры школы: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Конкурентоспособность общеобразовательного учреждения в современных условиях.</dc:title>
  <dc:creator>администратор</dc:creator>
  <cp:lastModifiedBy>elix</cp:lastModifiedBy>
  <cp:revision>146</cp:revision>
  <dcterms:created xsi:type="dcterms:W3CDTF">2009-11-02T19:00:45Z</dcterms:created>
  <dcterms:modified xsi:type="dcterms:W3CDTF">2016-10-24T13:24:22Z</dcterms:modified>
</cp:coreProperties>
</file>