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879" r:id="rId8"/>
    <p:sldMasterId id="2147484001" r:id="rId9"/>
    <p:sldMasterId id="2147484123" r:id="rId10"/>
    <p:sldMasterId id="2147484135" r:id="rId11"/>
  </p:sldMasterIdLst>
  <p:notesMasterIdLst>
    <p:notesMasterId r:id="rId38"/>
  </p:notesMasterIdLst>
  <p:sldIdLst>
    <p:sldId id="302" r:id="rId12"/>
    <p:sldId id="304" r:id="rId13"/>
    <p:sldId id="307" r:id="rId14"/>
    <p:sldId id="322" r:id="rId15"/>
    <p:sldId id="323" r:id="rId16"/>
    <p:sldId id="308" r:id="rId17"/>
    <p:sldId id="324" r:id="rId18"/>
    <p:sldId id="329" r:id="rId19"/>
    <p:sldId id="330" r:id="rId20"/>
    <p:sldId id="331" r:id="rId21"/>
    <p:sldId id="332" r:id="rId22"/>
    <p:sldId id="334" r:id="rId23"/>
    <p:sldId id="335" r:id="rId24"/>
    <p:sldId id="333" r:id="rId25"/>
    <p:sldId id="326" r:id="rId26"/>
    <p:sldId id="327" r:id="rId27"/>
    <p:sldId id="328" r:id="rId28"/>
    <p:sldId id="311" r:id="rId29"/>
    <p:sldId id="312" r:id="rId30"/>
    <p:sldId id="321" r:id="rId31"/>
    <p:sldId id="313" r:id="rId32"/>
    <p:sldId id="315" r:id="rId33"/>
    <p:sldId id="336" r:id="rId34"/>
    <p:sldId id="316" r:id="rId35"/>
    <p:sldId id="337" r:id="rId36"/>
    <p:sldId id="319" r:id="rId37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00FF00"/>
    <a:srgbClr val="FFFF00"/>
    <a:srgbClr val="FF0000"/>
    <a:srgbClr val="66FF33"/>
    <a:srgbClr val="FFFFD1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57" d="100"/>
          <a:sy n="57" d="100"/>
        </p:scale>
        <p:origin x="108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AFCE8E-C823-4748-919B-094B8BDB2CB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266E02-459C-4D6C-A155-4FCF0326C3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949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6DD9-D8C3-491B-A398-87356853A36D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01D7-5AC6-46D0-BA14-B0C47A7754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34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76C3-4F6F-45E0-A386-B7B2D7C4A1E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8069-AB61-4149-BD94-E3F71FC34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0948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FDB8-35AA-4E8A-8B89-2331F9AE12BA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2E90-92AB-4716-AB4F-A9AF9053D6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2198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6175-454F-449A-B374-6128695B3E5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4E8A-64A2-4622-B167-F5EE8DBE3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0685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74D92-3CFA-4E23-B358-EF44440FCC3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642E-6F3F-42EC-95E4-589B353A96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9243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484D-CAB2-4D8A-B259-96FAF495299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32F0-BC0A-4007-9998-50CAF96564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1581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24EB-14A7-47DA-8C5E-78ED32B0FD3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ADEE-D5F4-41B3-8D4D-F6D37C76D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4253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9942-6713-4F27-8BFB-2480DBBDA19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24BD-88F7-473C-8A3B-7CD8CC8D1E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050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7099-A52E-4DB2-AEDF-A34747CD114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C438-5A0B-496C-8612-D941ABAA35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43507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E98B-4EBA-43A2-9DA3-9FEE0AE571D7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8231-C026-4B09-A784-9CA3DD6C94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2228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1EA7-A3D5-419A-AEAE-A8690E9EAF4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92E7-6CCB-4F62-BB1C-A6ABF60EF7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4292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F657-587E-437A-86F9-E3B8A12F6A0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A0F4-0830-4881-BDC1-80DC2AB2AF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6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1529-2A44-4C89-AD34-89388BDD35B7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1B6F-CDF9-4E1B-9EE2-FC688FBC2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1519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1915-A494-45DE-8C99-E393D5FB785A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5514-625A-457E-9640-14304A9FA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5922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D560-618F-4326-9C0C-2BB59799AD47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A5711-64E6-494A-80D3-5608643446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092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4E35-723A-4792-A826-C9395F47804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A329-9540-4AE1-A55F-6EF7B3B63B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455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5E4D-576C-45A5-A718-3F96FEAFCB8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7931-AEAA-4042-B8D1-714E7EE70B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9111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0C49-78D2-4781-AFBE-7701EB54B567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457D-D169-4F5B-BA5E-3D6AC2B30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1648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D146-9E9F-48C8-9F9D-E4B3BF95A5D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636A-EC42-45D6-8278-31614C0B36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7500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3BDA-7E45-4053-8134-BB75B247B76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67C1-4E89-488B-8372-185108CAE8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07895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1E8E-593F-4CD6-B85A-D5460741087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035D4-FACD-4CF3-9371-D7E7E3CECC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3206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785E-E816-4B59-A4E6-D11E4AE9253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99AA-848A-486A-BACF-E50466BBF8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6400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C521-C0EF-4F26-A283-79F1F836D70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7E39-CF17-4A28-8B8E-1E71B54250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17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BA20-5507-4BF0-A592-5B832470E42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ECA8-77E7-46B7-A55B-73A3C04F2A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95113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9E20-8021-43B2-A087-30602A3A007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4957-66CE-4971-A535-EEB67E8145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5991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2398-2A12-4CAB-8D35-084DF0000DD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50A3-30C3-42F0-A459-6CE4926ABC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7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CB41-6BB0-4F84-9CEE-8CCD0E9E2E57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782D-BAB1-45F3-86AC-790D1A525B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84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F4DC-2E2E-4FBC-871A-F4952AD5F28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786B5-ACF3-489C-ACEE-2EED57EC49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0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750A9-04A1-47BA-BA34-59AF4F6356A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A303-6F3D-42AE-BEE1-A259CF8F11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0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BEA8-8C63-4656-A651-79DA4D4223C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002C-F759-44BA-BDAD-57B9933121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302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A1E4-6BE0-4A57-92E7-DACE11BA1D7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C85E-1DD3-466E-B234-CFDFF92E20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02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E70C-C09E-4333-BF77-C99D5BC7105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3DF0-0FDC-48B5-B0FB-C7F978BA9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3971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8E3E-8211-4D6A-983B-D809F1A7223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BB62-143D-4527-921C-025194F1B9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5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00C7-41EC-40B0-AC4D-08A70C6CFA0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4D7D-9144-4321-B4EF-BC090DA5A2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43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4FF0-A276-449A-B0A9-7417EC504A8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710B-45F2-42BE-BD83-1CD16A6458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297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2FA5-625E-4AC3-B827-058F3A71F13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42B0-9851-4EBA-A2D5-24F19BAA89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3325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8630-563F-46A0-A43D-AAB34A4E19B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C38F-F534-4C39-BC54-528AF336D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2929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1B9E-50AF-430D-8620-104F80CBD196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F948-2131-4DC0-95E1-BE3550B76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204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47DA-DAE1-4B24-917B-4DC5405F6A39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54E7-B79A-4BB4-8156-80205E7B3A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615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74435-8AC2-4547-8BED-761F245FC2C9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690E-09BB-478A-98E1-F645255240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96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BCC2-0B4F-421D-931C-DD77F1A4A4EA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1C14-15EE-48F1-A600-4D6130CC0E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1430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F4B1-EFEA-48F3-B1FF-672348903FD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AFC8-01F9-401D-8A2C-B6CEDAB2FE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89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1D37-3345-4690-8E1C-E19482937A4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F4C2-E39B-4712-82E1-DF68D23937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782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8DF4-625E-475F-80D2-0D16DE7B3AB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DF6D-352C-4541-8B41-41DF0C0CB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645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CE18-8A98-4B78-8C7E-A0B6056076E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DDC5D-BA2F-4579-95B5-23F1A83A0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702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BB6E-F28E-4F6D-9D36-5328F6F92CF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A4A6-6672-40C5-9CFB-738640CD02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980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77FE-CAF1-4187-A4F5-DB46CD6670E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6341-1F1B-49E8-9B8D-55A2CDFDD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448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FB4F-CB58-4CFA-A644-B51285536E2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BB1C-E2A9-4D0B-BE47-33CE34A49A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619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174A-48B5-4FC2-A0C6-C9D5B1EF83B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3930-04B5-4CFE-9B19-E60EC05FB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481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F15E-0A37-419C-A96A-4F5A1D1E9B1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C280-78A0-4137-B9A9-D4B064E0F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84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1953-5516-4D00-8E8D-7073807664D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ED86-44BB-4140-89CC-BD7E69B280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720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7980-84B7-4B00-B1E5-77116F880E1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8917-9EC6-49F9-8F4F-26702930C2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44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C7D4-0D0F-4C82-9885-2A4C65201E37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92C9-36DC-41DD-A9E8-8AE8DC3203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328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332B-29E9-4D1E-9B1E-6AC37C68469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1BC6-2108-404F-B013-0C6502760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876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14C7-89EE-41AA-8418-4ECE7DF43DF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8E16-F0B4-4CC6-8558-9F4136C9B4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82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AB65-0092-4242-98D9-1F69118C16C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C3C8-ECE5-471F-96F7-2E52500F71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575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EC11-9BB8-44B5-BF6D-F5CECD73716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C9C31-C80C-458A-A79B-3C732F53FB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77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1811-3D10-4F89-82DB-670FD348B04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E3F4-6CDB-4F46-A29E-866FF6FFB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614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C08C-24B5-4057-9BA4-B2560DE5BE3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E713-B2EC-41F8-9E1D-221FA5893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3811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9091-2777-4469-97CF-FE36CDFD93C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F0EF-CFA7-4CBB-B769-712B04DC2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318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601-02F0-45A4-A07C-3DF28B073C2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444A5-7DB9-4E1D-B319-FD2F82738E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19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A12F-B211-4DC2-BD44-6BDCD175F6C7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CE56-04BA-4810-90DD-8C9A368A1C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183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97EE-90C6-4861-A8B9-6A4A84D6E40A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04E6-8597-4DE1-977E-353C3ABA9E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218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1669-BE1E-429A-BDC5-92A8203DC4E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35F4-BC10-4E5A-ADEC-8EAD1A874D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963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6C06-70E1-43C4-BBD7-F046517B06F6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E74F-297D-4D2B-8E05-7559A0F4C3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586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13F3F-EADB-40CD-8584-CB826887199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3D2F-6A2A-41A6-9A87-3B57E44229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52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FD26-8189-4CC0-94A3-8B432F3B0D1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5162-4526-480F-8557-360D80F94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974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FE94-082E-4084-AB95-A5EC9D446D4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843E-FF84-4AFB-A04C-9ABA86852F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759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FDD8-3A2A-40F5-B493-A474971F2E4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C64F-CD93-4786-80A1-F0EAE7379B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8224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245FB-475D-4D12-9832-303ADC305A2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DF53-F250-4EC2-A6E1-EC71F12306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175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4A36-B5D7-4FE2-9EE8-21B9A6511017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D14B1-EF6D-4195-B2A4-A6B9B5FFDE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4981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08C2-0116-43E3-AFD5-9DF904D801B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9504-313B-499E-ADA4-6B24E8F232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208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87E0-14B3-47FF-AA8D-53CFF56A232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752F-5490-4E53-96AE-DEF7F3156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694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15B2-E96D-489B-8EB7-033B56A6C8E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FA2B-AE65-4C34-B4A6-49B4C93DE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823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F249-7FAE-4646-AD64-C17EE9935D8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F5AA-907C-4C86-9717-49940D466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812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8FA5-89A6-40C8-BB1D-B3AA70F63DE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4C87-420D-4E70-A376-1E3ADF1D53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748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B38E-3835-428A-8737-81C206C1477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7E9A-6CE6-4201-BBD3-9A9EFFBAE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75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15BB-7228-471B-B3A7-2CBB1D58F8E6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28DE-3AF6-46DF-8EB1-7938E18FCF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7688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9FC5-9A69-4FC5-9E2A-6660A337044D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A13F-3760-49BE-BF17-1DAA876689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684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7BAD-BFCB-4A94-9F72-40FED1949A3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E55B-5E3B-44CC-B699-A9DA034DD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301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97C5-C011-40E1-A391-49BF48FE206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1380-4C19-478B-8044-CDB33A12DC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28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78987-C588-45CD-A48D-FD955E39FBA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B0AC-BF04-4CB7-A9AE-B926801FC7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690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79CE-09A8-4F74-91ED-BB88FD996E3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4396-3FD0-41D3-95DB-340969E3F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157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23EA7-6253-4EA4-AE27-CEFADA12A3D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026C-5D01-4505-8982-52D04A0E10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82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6740-3D1A-4342-A87C-AF80947EA889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CFAB-5C7E-4882-8271-8F6A8897B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6961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85CC-3C81-451E-BAA7-D4166B1829A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FD1A-BFB4-4793-9CB5-5DC452F162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661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20D3-D79C-4211-A2D0-6E654CEB18D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423F-C43F-4A4A-BE3C-89151BA5DB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083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70C9-5C52-4AB5-933A-4F60AC159929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3AD58-DA42-49DC-92BA-192B1A8680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07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D8EA-D1EA-4F7D-BB77-3ADB7CC99BA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3472-9A2F-4BB9-B5F9-28096BE07C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232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D0DF-41D1-493E-8636-3FBC1AB8E2C9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6EF12-E623-4509-ADDC-0567556E64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778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094C-4C77-4A04-B0C5-88237587892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37E6-8B65-413A-A5C2-D897F5FC7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056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B900-847C-4406-8DF3-7619399D746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BFF8-3BC2-4AD3-86BA-7F02E03CFC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054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5A7C-D654-445F-B268-911FD6569A9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8FC9-E3D8-40F5-B8B9-39A5904A10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652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2910-FA78-4021-91C3-7C0449AB6C9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2E8C-4B29-4E1C-A6C6-FF7FD0FD8A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0889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D291-D3AA-4A10-844C-FBD201E9E7E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5A13B-7CB0-46CC-86CD-AC1DD2F378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3634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0D64-CB5B-404C-B6A0-369281D0ACC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4C6C-2CE2-4B2E-B516-3DECF0DAAE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0558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67CC-E5C5-493D-B594-E0ACEA1F6686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221D-3964-401A-90CB-5393EF39C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41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1693-E6DF-450A-AEA5-1716010FD0B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0577-C497-4653-A3E1-C13134768C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3827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D5CB-B5FF-4EEF-96E0-C1F7DC71AC4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40C7-F45B-4CB8-B119-70953955C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25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52AA4-AD1E-4B02-A413-DB1080B7073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E3CB-1DB9-45C8-B278-20D18F6058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5739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95B8-1300-4F4A-AABA-F05254E60FD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27C3-ED22-48A5-8DD5-AEFD0225E4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1228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6B5C-BFE7-45B2-BDE3-601F0DDF895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B2E2-D306-4BCB-9FAA-405D26285E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6063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27FF-A4D0-4D64-8127-0C39E65495D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9E90-D03B-4FC2-BE8B-2C0E5628A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3392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A352-4841-4196-854D-3426893690E9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44D9-A8B4-41EF-A012-9B7CDC1E8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538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8C18-96F0-412F-8BB5-78800CB5605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580A-1850-4898-B0D7-FF65E51145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5697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3F4F-3082-432A-85A0-2620888B796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FA585-D58F-44D7-A557-437F474ACE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1611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3AA7-4E5A-45EE-9CD6-F7A9008FA9A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B937-4E01-4D27-A9EA-4E9C280672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0380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022-D761-471A-AFBF-B9B76FBBE1C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9726-935B-48F3-A3E9-1CAC037F7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7345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0128-179F-4283-93E6-ABCB44FE65CF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2AE9-8C17-428B-BD60-89D7316190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48304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88F8F-CB0F-4D15-BDE3-0A3C4313F5A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6BBF-5A9B-40FE-AEBB-242F2218EE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48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5F50-21AB-41D2-97EC-463ACF0A207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EDE9-BCFC-4B19-8D8A-B6544A6CBC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061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4025-0879-43ED-98F1-A4B8F5DEA60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3835-515B-4940-9400-EF02CA77FB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105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A2CE-C42B-4F49-A7C2-024D010C76F9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CBF8-128B-4C75-AEA7-F42ED42856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6587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5460-717A-44A6-B90E-D1CEB38E9EA6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1D82-1F80-494E-B7DA-70588EBBE7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7444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3A4C-EBC7-4141-B466-21AA7279671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28A6-013B-4662-BD26-45C3A1FA1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481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80513-CDAE-477C-A0F9-03EE29A012D9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990E-6186-4882-8B1C-A85F32949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012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47C7-309C-4A47-B7BD-DE3547BE12C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58E4-27A8-4916-8A93-173B6835E5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1557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E063-9F4C-420B-BB39-F8B0F081590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E8DD-CEC1-4AB2-8950-56C75D4AEA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796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448A-79C4-4BC0-9F7E-4827BD90176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8E2F-1B05-4C01-8173-168CDFE330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8410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EE43-E0EC-48ED-8329-03D929C58C4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5B31-1B43-4A50-92C0-D7D315EC8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9285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9060-BF73-4591-99E3-7375D42DF30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7E4E-7904-4AD7-857B-7440631A87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28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11F13-3542-4F1A-8CD2-9BCB79392E3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408052-1218-491A-8F2A-9F3DEB4054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7A0D38-2E6F-4A81-8EDD-B354BD85DB3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96086F-7D1D-47B4-BBBC-7AA9542D86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AB0468-2F84-43CF-99EF-7F23DD5262F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AE9F148-C24A-4556-8542-237864D029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44AAEC-2232-4B94-9652-21D4F5E3628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C977020-51DC-47BC-84C6-4ACCF1CD3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0020C1-DFCF-49D2-B204-151008C765B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A205A28-83A2-4C2C-BEE5-004455B78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D1DCC2-2873-4B0D-9170-530A80AEC7D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7EF468C-89A7-4D88-9170-FED4036368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BBE4A0-8123-456C-A1D9-5C35344402F5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6822E54-EEDA-49A2-97A4-6B47518274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AED01D-4B35-4047-BAAA-F936B5C81CD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C74EFB4-B34C-4969-8D99-8F54E759B8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85FD30-8177-49A1-87DE-B8C05113760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50C16B0-9465-4730-96DE-3E96F19B74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B696C4-BA47-4EEE-9AE9-2C0A44FEB3F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FB1CE13-70E4-483E-ABCB-74CDC65FAB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E1902A-A177-4A49-89D0-ED324BF843F9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C251D64-66FD-4833-BAA5-D43296D971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9FE"/>
              </a:clrFrom>
              <a:clrTo>
                <a:srgbClr val="F0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87325"/>
            <a:ext cx="39481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24300" y="692150"/>
            <a:ext cx="5045075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 smtClean="0">
                <a:solidFill>
                  <a:srgbClr val="0000FF"/>
                </a:solidFill>
              </a:rPr>
              <a:t>Муниципальный Форум  инноваций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71450" y="2201863"/>
            <a:ext cx="88011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00FF"/>
                </a:solidFill>
              </a:rPr>
              <a:t>Эффективное управление</a:t>
            </a:r>
          </a:p>
          <a:p>
            <a:pPr algn="ctr" eaLnBrk="1" hangingPunct="1"/>
            <a:r>
              <a:rPr lang="ru-RU" altLang="ru-RU" sz="3600" b="1">
                <a:solidFill>
                  <a:srgbClr val="0000FF"/>
                </a:solidFill>
              </a:rPr>
              <a:t>как инновационный ресурс образовательной организации: 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88900" y="6000750"/>
            <a:ext cx="3455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FF"/>
                </a:solidFill>
              </a:rPr>
              <a:t>ИВАНОВО 2016</a:t>
            </a:r>
          </a:p>
        </p:txBody>
      </p:sp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163513" y="4038600"/>
            <a:ext cx="8801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3200" b="1">
                <a:solidFill>
                  <a:srgbClr val="C00000"/>
                </a:solidFill>
              </a:rPr>
              <a:t>от идеи до результата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463" y="481013"/>
            <a:ext cx="8820150" cy="1354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Этапы развития ученического самоуправления           в гимназии № 44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kern="0" dirty="0">
              <a:solidFill>
                <a:srgbClr val="0000FF"/>
              </a:solidFill>
            </a:endParaRPr>
          </a:p>
        </p:txBody>
      </p:sp>
      <p:grpSp>
        <p:nvGrpSpPr>
          <p:cNvPr id="21508" name="Группа 8"/>
          <p:cNvGrpSpPr>
            <a:grpSpLocks/>
          </p:cNvGrpSpPr>
          <p:nvPr/>
        </p:nvGrpSpPr>
        <p:grpSpPr bwMode="auto">
          <a:xfrm>
            <a:off x="468313" y="1628775"/>
            <a:ext cx="8351837" cy="3816350"/>
            <a:chOff x="0" y="0"/>
            <a:chExt cx="6786865" cy="2599260"/>
          </a:xfrm>
        </p:grpSpPr>
        <p:grpSp>
          <p:nvGrpSpPr>
            <p:cNvPr id="21515" name="Группа 9"/>
            <p:cNvGrpSpPr>
              <a:grpSpLocks/>
            </p:cNvGrpSpPr>
            <p:nvPr/>
          </p:nvGrpSpPr>
          <p:grpSpPr bwMode="auto">
            <a:xfrm>
              <a:off x="0" y="0"/>
              <a:ext cx="6775066" cy="540385"/>
              <a:chOff x="0" y="0"/>
              <a:chExt cx="7215200" cy="540385"/>
            </a:xfrm>
          </p:grpSpPr>
          <p:sp>
            <p:nvSpPr>
              <p:cNvPr id="32" name="Прямоугольник 2"/>
              <p:cNvSpPr/>
              <p:nvPr/>
            </p:nvSpPr>
            <p:spPr>
              <a:xfrm>
                <a:off x="0" y="0"/>
                <a:ext cx="1369717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159203"/>
                  <a:gd name="connsiteY0" fmla="*/ 0 h 853099"/>
                  <a:gd name="connsiteX1" fmla="*/ 1752174 w 2159203"/>
                  <a:gd name="connsiteY1" fmla="*/ 0 h 853099"/>
                  <a:gd name="connsiteX2" fmla="*/ 2159204 w 2159203"/>
                  <a:gd name="connsiteY2" fmla="*/ 438832 h 853099"/>
                  <a:gd name="connsiteX3" fmla="*/ 1752174 w 2159203"/>
                  <a:gd name="connsiteY3" fmla="*/ 853099 h 853099"/>
                  <a:gd name="connsiteX4" fmla="*/ 0 w 2159203"/>
                  <a:gd name="connsiteY4" fmla="*/ 853099 h 853099"/>
                  <a:gd name="connsiteX5" fmla="*/ 0 w 2159203"/>
                  <a:gd name="connsiteY5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9203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4" y="438832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  <a:cs typeface="Calibri" pitchFamily="34" charset="0"/>
                  </a:rPr>
                  <a:t>1-й этап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  <a:cs typeface="Calibri" pitchFamily="34" charset="0"/>
                  </a:rPr>
                  <a:t>(1-2 классы)</a:t>
                </a:r>
                <a:endParaRPr lang="ru-RU" sz="1400" b="1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" name="Прямоугольник 2"/>
              <p:cNvSpPr/>
              <p:nvPr/>
            </p:nvSpPr>
            <p:spPr>
              <a:xfrm>
                <a:off x="1170511" y="0"/>
                <a:ext cx="1369717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1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    </a:t>
                </a: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Целеполагание</a:t>
                </a:r>
              </a:p>
            </p:txBody>
          </p:sp>
          <p:sp>
            <p:nvSpPr>
              <p:cNvPr id="34" name="Прямоугольник 2"/>
              <p:cNvSpPr/>
              <p:nvPr/>
            </p:nvSpPr>
            <p:spPr>
              <a:xfrm>
                <a:off x="2341021" y="0"/>
                <a:ext cx="1369717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   Планирование</a:t>
                </a:r>
              </a:p>
            </p:txBody>
          </p:sp>
          <p:sp>
            <p:nvSpPr>
              <p:cNvPr id="35" name="Прямоугольник 2"/>
              <p:cNvSpPr/>
              <p:nvPr/>
            </p:nvSpPr>
            <p:spPr>
              <a:xfrm>
                <a:off x="3512906" y="0"/>
                <a:ext cx="1368343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Выполнение</a:t>
                </a:r>
              </a:p>
            </p:txBody>
          </p:sp>
          <p:sp>
            <p:nvSpPr>
              <p:cNvPr id="36" name="Прямоугольник 2"/>
              <p:cNvSpPr/>
              <p:nvPr/>
            </p:nvSpPr>
            <p:spPr>
              <a:xfrm>
                <a:off x="4679295" y="0"/>
                <a:ext cx="1369717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Контроль и </a:t>
                </a:r>
                <a:b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</a:b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оценка</a:t>
                </a:r>
              </a:p>
            </p:txBody>
          </p:sp>
          <p:sp>
            <p:nvSpPr>
              <p:cNvPr id="37" name="Прямоугольник 2"/>
              <p:cNvSpPr/>
              <p:nvPr/>
            </p:nvSpPr>
            <p:spPr>
              <a:xfrm>
                <a:off x="5845684" y="0"/>
                <a:ext cx="1369718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Рефлексия</a:t>
                </a:r>
              </a:p>
            </p:txBody>
          </p:sp>
        </p:grpSp>
        <p:grpSp>
          <p:nvGrpSpPr>
            <p:cNvPr id="21516" name="Группа 10"/>
            <p:cNvGrpSpPr>
              <a:grpSpLocks/>
            </p:cNvGrpSpPr>
            <p:nvPr/>
          </p:nvGrpSpPr>
          <p:grpSpPr bwMode="auto">
            <a:xfrm>
              <a:off x="0" y="684325"/>
              <a:ext cx="6775066" cy="540385"/>
              <a:chOff x="0" y="0"/>
              <a:chExt cx="7215200" cy="540385"/>
            </a:xfrm>
          </p:grpSpPr>
          <p:sp>
            <p:nvSpPr>
              <p:cNvPr id="26" name="Прямоугольник 2"/>
              <p:cNvSpPr/>
              <p:nvPr/>
            </p:nvSpPr>
            <p:spPr>
              <a:xfrm>
                <a:off x="0" y="89"/>
                <a:ext cx="1369717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159203"/>
                  <a:gd name="connsiteY0" fmla="*/ 0 h 853099"/>
                  <a:gd name="connsiteX1" fmla="*/ 1752174 w 2159203"/>
                  <a:gd name="connsiteY1" fmla="*/ 0 h 853099"/>
                  <a:gd name="connsiteX2" fmla="*/ 2159204 w 2159203"/>
                  <a:gd name="connsiteY2" fmla="*/ 438832 h 853099"/>
                  <a:gd name="connsiteX3" fmla="*/ 1752174 w 2159203"/>
                  <a:gd name="connsiteY3" fmla="*/ 853099 h 853099"/>
                  <a:gd name="connsiteX4" fmla="*/ 0 w 2159203"/>
                  <a:gd name="connsiteY4" fmla="*/ 853099 h 853099"/>
                  <a:gd name="connsiteX5" fmla="*/ 0 w 2159203"/>
                  <a:gd name="connsiteY5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9203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4" y="438832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  <a:cs typeface="Calibri" pitchFamily="34" charset="0"/>
                  </a:rPr>
                  <a:t>2-й этап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  <a:cs typeface="Calibri" pitchFamily="34" charset="0"/>
                  </a:rPr>
                  <a:t>(3-5 классы)</a:t>
                </a:r>
                <a:endParaRPr lang="ru-RU" sz="1400" b="1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7" name="Прямоугольник 2"/>
              <p:cNvSpPr/>
              <p:nvPr/>
            </p:nvSpPr>
            <p:spPr>
              <a:xfrm>
                <a:off x="1170511" y="89"/>
                <a:ext cx="1369717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   Целеполагание</a:t>
                </a:r>
              </a:p>
            </p:txBody>
          </p:sp>
          <p:sp>
            <p:nvSpPr>
              <p:cNvPr id="28" name="Прямоугольник 2"/>
              <p:cNvSpPr/>
              <p:nvPr/>
            </p:nvSpPr>
            <p:spPr>
              <a:xfrm>
                <a:off x="2341021" y="89"/>
                <a:ext cx="1369717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   Планирование</a:t>
                </a:r>
              </a:p>
            </p:txBody>
          </p:sp>
          <p:sp>
            <p:nvSpPr>
              <p:cNvPr id="29" name="Прямоугольник 2"/>
              <p:cNvSpPr/>
              <p:nvPr/>
            </p:nvSpPr>
            <p:spPr>
              <a:xfrm>
                <a:off x="3512906" y="89"/>
                <a:ext cx="1368343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Выполнение</a:t>
                </a:r>
              </a:p>
            </p:txBody>
          </p:sp>
          <p:sp>
            <p:nvSpPr>
              <p:cNvPr id="30" name="Прямоугольник 2"/>
              <p:cNvSpPr/>
              <p:nvPr/>
            </p:nvSpPr>
            <p:spPr>
              <a:xfrm>
                <a:off x="4679295" y="89"/>
                <a:ext cx="1369717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Контроль и </a:t>
                </a:r>
                <a:b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</a:b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оценка</a:t>
                </a:r>
              </a:p>
            </p:txBody>
          </p:sp>
          <p:sp>
            <p:nvSpPr>
              <p:cNvPr id="31" name="Прямоугольник 2"/>
              <p:cNvSpPr/>
              <p:nvPr/>
            </p:nvSpPr>
            <p:spPr>
              <a:xfrm>
                <a:off x="5845684" y="89"/>
                <a:ext cx="1369718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Рефлексия</a:t>
                </a:r>
              </a:p>
            </p:txBody>
          </p:sp>
        </p:grpSp>
        <p:grpSp>
          <p:nvGrpSpPr>
            <p:cNvPr id="21517" name="Группа 11"/>
            <p:cNvGrpSpPr>
              <a:grpSpLocks/>
            </p:cNvGrpSpPr>
            <p:nvPr/>
          </p:nvGrpSpPr>
          <p:grpSpPr bwMode="auto">
            <a:xfrm>
              <a:off x="5899" y="1374550"/>
              <a:ext cx="6775066" cy="540385"/>
              <a:chOff x="0" y="0"/>
              <a:chExt cx="7215200" cy="540385"/>
            </a:xfrm>
          </p:grpSpPr>
          <p:sp>
            <p:nvSpPr>
              <p:cNvPr id="20" name="Прямоугольник 2"/>
              <p:cNvSpPr/>
              <p:nvPr/>
            </p:nvSpPr>
            <p:spPr>
              <a:xfrm>
                <a:off x="587" y="-315"/>
                <a:ext cx="1368343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159203"/>
                  <a:gd name="connsiteY0" fmla="*/ 0 h 853099"/>
                  <a:gd name="connsiteX1" fmla="*/ 1752174 w 2159203"/>
                  <a:gd name="connsiteY1" fmla="*/ 0 h 853099"/>
                  <a:gd name="connsiteX2" fmla="*/ 2159204 w 2159203"/>
                  <a:gd name="connsiteY2" fmla="*/ 438832 h 853099"/>
                  <a:gd name="connsiteX3" fmla="*/ 1752174 w 2159203"/>
                  <a:gd name="connsiteY3" fmla="*/ 853099 h 853099"/>
                  <a:gd name="connsiteX4" fmla="*/ 0 w 2159203"/>
                  <a:gd name="connsiteY4" fmla="*/ 853099 h 853099"/>
                  <a:gd name="connsiteX5" fmla="*/ 0 w 2159203"/>
                  <a:gd name="connsiteY5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9203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4" y="438832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  <a:cs typeface="Calibri" pitchFamily="34" charset="0"/>
                  </a:rPr>
                  <a:t>3-й этап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  <a:cs typeface="Calibri" pitchFamily="34" charset="0"/>
                  </a:rPr>
                  <a:t>(6-8 классы)</a:t>
                </a:r>
                <a:endParaRPr lang="ru-RU" sz="1400" b="1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1" name="Прямоугольник 2"/>
              <p:cNvSpPr/>
              <p:nvPr/>
            </p:nvSpPr>
            <p:spPr>
              <a:xfrm>
                <a:off x="1171097" y="-315"/>
                <a:ext cx="1368343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   Целеполагание</a:t>
                </a:r>
              </a:p>
            </p:txBody>
          </p:sp>
          <p:sp>
            <p:nvSpPr>
              <p:cNvPr id="22" name="Прямоугольник 2"/>
              <p:cNvSpPr/>
              <p:nvPr/>
            </p:nvSpPr>
            <p:spPr>
              <a:xfrm>
                <a:off x="2341608" y="-315"/>
                <a:ext cx="1368343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   Планирование</a:t>
                </a:r>
              </a:p>
            </p:txBody>
          </p:sp>
          <p:sp>
            <p:nvSpPr>
              <p:cNvPr id="23" name="Прямоугольник 2"/>
              <p:cNvSpPr/>
              <p:nvPr/>
            </p:nvSpPr>
            <p:spPr>
              <a:xfrm>
                <a:off x="3512119" y="-315"/>
                <a:ext cx="1369718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Выполнение</a:t>
                </a:r>
              </a:p>
            </p:txBody>
          </p:sp>
          <p:sp>
            <p:nvSpPr>
              <p:cNvPr id="24" name="Прямоугольник 2"/>
              <p:cNvSpPr/>
              <p:nvPr/>
            </p:nvSpPr>
            <p:spPr>
              <a:xfrm>
                <a:off x="4678508" y="-315"/>
                <a:ext cx="1369717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Контроль и </a:t>
                </a:r>
                <a:b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</a:b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оценка</a:t>
                </a:r>
              </a:p>
            </p:txBody>
          </p:sp>
          <p:sp>
            <p:nvSpPr>
              <p:cNvPr id="25" name="Прямоугольник 2"/>
              <p:cNvSpPr/>
              <p:nvPr/>
            </p:nvSpPr>
            <p:spPr>
              <a:xfrm>
                <a:off x="5846271" y="-315"/>
                <a:ext cx="1368343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Рефлексия</a:t>
                </a:r>
              </a:p>
            </p:txBody>
          </p:sp>
        </p:grpSp>
        <p:grpSp>
          <p:nvGrpSpPr>
            <p:cNvPr id="21518" name="Группа 12"/>
            <p:cNvGrpSpPr>
              <a:grpSpLocks/>
            </p:cNvGrpSpPr>
            <p:nvPr/>
          </p:nvGrpSpPr>
          <p:grpSpPr bwMode="auto">
            <a:xfrm>
              <a:off x="11799" y="2058875"/>
              <a:ext cx="6775066" cy="540385"/>
              <a:chOff x="0" y="0"/>
              <a:chExt cx="7215200" cy="540385"/>
            </a:xfrm>
          </p:grpSpPr>
          <p:sp>
            <p:nvSpPr>
              <p:cNvPr id="14" name="Прямоугольник 2"/>
              <p:cNvSpPr/>
              <p:nvPr/>
            </p:nvSpPr>
            <p:spPr>
              <a:xfrm>
                <a:off x="-202" y="-227"/>
                <a:ext cx="1369718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159203"/>
                  <a:gd name="connsiteY0" fmla="*/ 0 h 853099"/>
                  <a:gd name="connsiteX1" fmla="*/ 1752174 w 2159203"/>
                  <a:gd name="connsiteY1" fmla="*/ 0 h 853099"/>
                  <a:gd name="connsiteX2" fmla="*/ 2159204 w 2159203"/>
                  <a:gd name="connsiteY2" fmla="*/ 438832 h 853099"/>
                  <a:gd name="connsiteX3" fmla="*/ 1752174 w 2159203"/>
                  <a:gd name="connsiteY3" fmla="*/ 853099 h 853099"/>
                  <a:gd name="connsiteX4" fmla="*/ 0 w 2159203"/>
                  <a:gd name="connsiteY4" fmla="*/ 853099 h 853099"/>
                  <a:gd name="connsiteX5" fmla="*/ 0 w 2159203"/>
                  <a:gd name="connsiteY5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9203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4" y="438832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15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  <a:cs typeface="Calibri" pitchFamily="34" charset="0"/>
                  </a:rPr>
                  <a:t>4-й этап 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ru-RU" sz="1400" b="1">
                    <a:solidFill>
                      <a:srgbClr val="000000"/>
                    </a:solidFill>
                    <a:cs typeface="Calibri" pitchFamily="34" charset="0"/>
                  </a:rPr>
                  <a:t>(9-11 классы)</a:t>
                </a:r>
                <a:endParaRPr lang="ru-RU" sz="1400" b="1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2"/>
              <p:cNvSpPr/>
              <p:nvPr/>
            </p:nvSpPr>
            <p:spPr>
              <a:xfrm>
                <a:off x="1170309" y="-227"/>
                <a:ext cx="1369718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   Целеполагание</a:t>
                </a:r>
              </a:p>
            </p:txBody>
          </p:sp>
          <p:sp>
            <p:nvSpPr>
              <p:cNvPr id="16" name="Прямоугольник 2"/>
              <p:cNvSpPr/>
              <p:nvPr/>
            </p:nvSpPr>
            <p:spPr>
              <a:xfrm>
                <a:off x="2340820" y="-227"/>
                <a:ext cx="1369718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   Планирование</a:t>
                </a:r>
              </a:p>
            </p:txBody>
          </p:sp>
          <p:sp>
            <p:nvSpPr>
              <p:cNvPr id="17" name="Прямоугольник 2"/>
              <p:cNvSpPr/>
              <p:nvPr/>
            </p:nvSpPr>
            <p:spPr>
              <a:xfrm>
                <a:off x="3512705" y="-227"/>
                <a:ext cx="1368343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Выполнение</a:t>
                </a:r>
              </a:p>
            </p:txBody>
          </p:sp>
          <p:sp>
            <p:nvSpPr>
              <p:cNvPr id="18" name="Прямоугольник 2"/>
              <p:cNvSpPr/>
              <p:nvPr/>
            </p:nvSpPr>
            <p:spPr>
              <a:xfrm>
                <a:off x="4679093" y="-227"/>
                <a:ext cx="1369718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Контроль и </a:t>
                </a:r>
                <a:b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</a:b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оценка</a:t>
                </a:r>
              </a:p>
            </p:txBody>
          </p:sp>
          <p:sp>
            <p:nvSpPr>
              <p:cNvPr id="19" name="Прямоугольник 2"/>
              <p:cNvSpPr/>
              <p:nvPr/>
            </p:nvSpPr>
            <p:spPr>
              <a:xfrm>
                <a:off x="5845483" y="-227"/>
                <a:ext cx="1369717" cy="540612"/>
              </a:xfrm>
              <a:custGeom>
                <a:avLst/>
                <a:gdLst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52174 w 1752174"/>
                  <a:gd name="connsiteY2" fmla="*/ 853099 h 853099"/>
                  <a:gd name="connsiteX3" fmla="*/ 0 w 1752174"/>
                  <a:gd name="connsiteY3" fmla="*/ 853099 h 853099"/>
                  <a:gd name="connsiteX4" fmla="*/ 0 w 1752174"/>
                  <a:gd name="connsiteY4" fmla="*/ 0 h 853099"/>
                  <a:gd name="connsiteX0" fmla="*/ 0 w 1752174"/>
                  <a:gd name="connsiteY0" fmla="*/ 0 h 853099"/>
                  <a:gd name="connsiteX1" fmla="*/ 1752174 w 1752174"/>
                  <a:gd name="connsiteY1" fmla="*/ 0 h 853099"/>
                  <a:gd name="connsiteX2" fmla="*/ 1747066 w 1752174"/>
                  <a:gd name="connsiteY2" fmla="*/ 413779 h 853099"/>
                  <a:gd name="connsiteX3" fmla="*/ 1752174 w 1752174"/>
                  <a:gd name="connsiteY3" fmla="*/ 853099 h 853099"/>
                  <a:gd name="connsiteX4" fmla="*/ 0 w 1752174"/>
                  <a:gd name="connsiteY4" fmla="*/ 853099 h 853099"/>
                  <a:gd name="connsiteX5" fmla="*/ 0 w 175217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4"/>
                  <a:gd name="connsiteY0" fmla="*/ 0 h 853099"/>
                  <a:gd name="connsiteX1" fmla="*/ 1752174 w 2222414"/>
                  <a:gd name="connsiteY1" fmla="*/ 0 h 853099"/>
                  <a:gd name="connsiteX2" fmla="*/ 2222410 w 2222414"/>
                  <a:gd name="connsiteY2" fmla="*/ 444583 h 853099"/>
                  <a:gd name="connsiteX3" fmla="*/ 1752174 w 2222414"/>
                  <a:gd name="connsiteY3" fmla="*/ 853099 h 853099"/>
                  <a:gd name="connsiteX4" fmla="*/ 0 w 2222414"/>
                  <a:gd name="connsiteY4" fmla="*/ 853099 h 853099"/>
                  <a:gd name="connsiteX5" fmla="*/ 0 w 2222414"/>
                  <a:gd name="connsiteY5" fmla="*/ 0 h 853099"/>
                  <a:gd name="connsiteX0" fmla="*/ 0 w 2222419"/>
                  <a:gd name="connsiteY0" fmla="*/ 0 h 853099"/>
                  <a:gd name="connsiteX1" fmla="*/ 1752174 w 2222419"/>
                  <a:gd name="connsiteY1" fmla="*/ 0 h 853099"/>
                  <a:gd name="connsiteX2" fmla="*/ 2222410 w 2222419"/>
                  <a:gd name="connsiteY2" fmla="*/ 444583 h 853099"/>
                  <a:gd name="connsiteX3" fmla="*/ 1752174 w 2222419"/>
                  <a:gd name="connsiteY3" fmla="*/ 853099 h 853099"/>
                  <a:gd name="connsiteX4" fmla="*/ 0 w 2222419"/>
                  <a:gd name="connsiteY4" fmla="*/ 853099 h 853099"/>
                  <a:gd name="connsiteX5" fmla="*/ 0 w 2222419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235580 w 2222410"/>
                  <a:gd name="connsiteY5" fmla="*/ 435143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87159 w 2222410"/>
                  <a:gd name="connsiteY5" fmla="*/ 440894 h 853099"/>
                  <a:gd name="connsiteX6" fmla="*/ 0 w 2222410"/>
                  <a:gd name="connsiteY6" fmla="*/ 0 h 853099"/>
                  <a:gd name="connsiteX0" fmla="*/ 0 w 2222410"/>
                  <a:gd name="connsiteY0" fmla="*/ 0 h 853099"/>
                  <a:gd name="connsiteX1" fmla="*/ 1752174 w 2222410"/>
                  <a:gd name="connsiteY1" fmla="*/ 0 h 853099"/>
                  <a:gd name="connsiteX2" fmla="*/ 2222410 w 2222410"/>
                  <a:gd name="connsiteY2" fmla="*/ 444583 h 853099"/>
                  <a:gd name="connsiteX3" fmla="*/ 1752174 w 2222410"/>
                  <a:gd name="connsiteY3" fmla="*/ 853099 h 853099"/>
                  <a:gd name="connsiteX4" fmla="*/ 0 w 2222410"/>
                  <a:gd name="connsiteY4" fmla="*/ 853099 h 853099"/>
                  <a:gd name="connsiteX5" fmla="*/ 406715 w 2222410"/>
                  <a:gd name="connsiteY5" fmla="*/ 440894 h 853099"/>
                  <a:gd name="connsiteX6" fmla="*/ 0 w 2222410"/>
                  <a:gd name="connsiteY6" fmla="*/ 0 h 853099"/>
                  <a:gd name="connsiteX0" fmla="*/ 0 w 2118985"/>
                  <a:gd name="connsiteY0" fmla="*/ 0 h 853099"/>
                  <a:gd name="connsiteX1" fmla="*/ 1752174 w 2118985"/>
                  <a:gd name="connsiteY1" fmla="*/ 0 h 853099"/>
                  <a:gd name="connsiteX2" fmla="*/ 2118985 w 2118985"/>
                  <a:gd name="connsiteY2" fmla="*/ 444584 h 853099"/>
                  <a:gd name="connsiteX3" fmla="*/ 1752174 w 2118985"/>
                  <a:gd name="connsiteY3" fmla="*/ 853099 h 853099"/>
                  <a:gd name="connsiteX4" fmla="*/ 0 w 2118985"/>
                  <a:gd name="connsiteY4" fmla="*/ 853099 h 853099"/>
                  <a:gd name="connsiteX5" fmla="*/ 406715 w 2118985"/>
                  <a:gd name="connsiteY5" fmla="*/ 440894 h 853099"/>
                  <a:gd name="connsiteX6" fmla="*/ 0 w 2118985"/>
                  <a:gd name="connsiteY6" fmla="*/ 0 h 853099"/>
                  <a:gd name="connsiteX0" fmla="*/ 0 w 2159201"/>
                  <a:gd name="connsiteY0" fmla="*/ 0 h 853099"/>
                  <a:gd name="connsiteX1" fmla="*/ 1752174 w 2159201"/>
                  <a:gd name="connsiteY1" fmla="*/ 0 h 853099"/>
                  <a:gd name="connsiteX2" fmla="*/ 2159201 w 2159201"/>
                  <a:gd name="connsiteY2" fmla="*/ 444584 h 853099"/>
                  <a:gd name="connsiteX3" fmla="*/ 1752174 w 2159201"/>
                  <a:gd name="connsiteY3" fmla="*/ 853099 h 853099"/>
                  <a:gd name="connsiteX4" fmla="*/ 0 w 2159201"/>
                  <a:gd name="connsiteY4" fmla="*/ 853099 h 853099"/>
                  <a:gd name="connsiteX5" fmla="*/ 406715 w 2159201"/>
                  <a:gd name="connsiteY5" fmla="*/ 440894 h 853099"/>
                  <a:gd name="connsiteX6" fmla="*/ 0 w 2159201"/>
                  <a:gd name="connsiteY6" fmla="*/ 0 h 853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201" h="853099">
                    <a:moveTo>
                      <a:pt x="0" y="0"/>
                    </a:moveTo>
                    <a:lnTo>
                      <a:pt x="1752174" y="0"/>
                    </a:lnTo>
                    <a:lnTo>
                      <a:pt x="2159201" y="444584"/>
                    </a:lnTo>
                    <a:lnTo>
                      <a:pt x="1752174" y="853099"/>
                    </a:lnTo>
                    <a:lnTo>
                      <a:pt x="0" y="853099"/>
                    </a:lnTo>
                    <a:lnTo>
                      <a:pt x="406715" y="440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Рефлексия</a:t>
                </a:r>
              </a:p>
            </p:txBody>
          </p:sp>
        </p:grpSp>
      </p:grpSp>
      <p:grpSp>
        <p:nvGrpSpPr>
          <p:cNvPr id="21509" name="Группа 37"/>
          <p:cNvGrpSpPr>
            <a:grpSpLocks/>
          </p:cNvGrpSpPr>
          <p:nvPr/>
        </p:nvGrpSpPr>
        <p:grpSpPr bwMode="auto">
          <a:xfrm>
            <a:off x="250825" y="5842000"/>
            <a:ext cx="5162550" cy="539750"/>
            <a:chOff x="0" y="0"/>
            <a:chExt cx="5162550" cy="540342"/>
          </a:xfrm>
        </p:grpSpPr>
        <p:sp>
          <p:nvSpPr>
            <p:cNvPr id="39" name="Прямоугольник 2"/>
            <p:cNvSpPr/>
            <p:nvPr/>
          </p:nvSpPr>
          <p:spPr>
            <a:xfrm>
              <a:off x="0" y="0"/>
              <a:ext cx="1285875" cy="540342"/>
            </a:xfrm>
            <a:custGeom>
              <a:avLst/>
              <a:gdLst>
                <a:gd name="connsiteX0" fmla="*/ 0 w 1752174"/>
                <a:gd name="connsiteY0" fmla="*/ 0 h 853099"/>
                <a:gd name="connsiteX1" fmla="*/ 1752174 w 1752174"/>
                <a:gd name="connsiteY1" fmla="*/ 0 h 853099"/>
                <a:gd name="connsiteX2" fmla="*/ 1752174 w 1752174"/>
                <a:gd name="connsiteY2" fmla="*/ 853099 h 853099"/>
                <a:gd name="connsiteX3" fmla="*/ 0 w 1752174"/>
                <a:gd name="connsiteY3" fmla="*/ 853099 h 853099"/>
                <a:gd name="connsiteX4" fmla="*/ 0 w 1752174"/>
                <a:gd name="connsiteY4" fmla="*/ 0 h 853099"/>
                <a:gd name="connsiteX0" fmla="*/ 0 w 1752174"/>
                <a:gd name="connsiteY0" fmla="*/ 0 h 853099"/>
                <a:gd name="connsiteX1" fmla="*/ 1752174 w 1752174"/>
                <a:gd name="connsiteY1" fmla="*/ 0 h 853099"/>
                <a:gd name="connsiteX2" fmla="*/ 1747066 w 1752174"/>
                <a:gd name="connsiteY2" fmla="*/ 413779 h 853099"/>
                <a:gd name="connsiteX3" fmla="*/ 1752174 w 1752174"/>
                <a:gd name="connsiteY3" fmla="*/ 853099 h 853099"/>
                <a:gd name="connsiteX4" fmla="*/ 0 w 1752174"/>
                <a:gd name="connsiteY4" fmla="*/ 853099 h 853099"/>
                <a:gd name="connsiteX5" fmla="*/ 0 w 1752174"/>
                <a:gd name="connsiteY5" fmla="*/ 0 h 853099"/>
                <a:gd name="connsiteX0" fmla="*/ 0 w 2222414"/>
                <a:gd name="connsiteY0" fmla="*/ 0 h 853099"/>
                <a:gd name="connsiteX1" fmla="*/ 1752174 w 2222414"/>
                <a:gd name="connsiteY1" fmla="*/ 0 h 853099"/>
                <a:gd name="connsiteX2" fmla="*/ 2222410 w 2222414"/>
                <a:gd name="connsiteY2" fmla="*/ 444583 h 853099"/>
                <a:gd name="connsiteX3" fmla="*/ 1752174 w 2222414"/>
                <a:gd name="connsiteY3" fmla="*/ 853099 h 853099"/>
                <a:gd name="connsiteX4" fmla="*/ 0 w 2222414"/>
                <a:gd name="connsiteY4" fmla="*/ 853099 h 853099"/>
                <a:gd name="connsiteX5" fmla="*/ 0 w 2222414"/>
                <a:gd name="connsiteY5" fmla="*/ 0 h 853099"/>
                <a:gd name="connsiteX0" fmla="*/ 0 w 2222414"/>
                <a:gd name="connsiteY0" fmla="*/ 0 h 853099"/>
                <a:gd name="connsiteX1" fmla="*/ 1752174 w 2222414"/>
                <a:gd name="connsiteY1" fmla="*/ 0 h 853099"/>
                <a:gd name="connsiteX2" fmla="*/ 2222410 w 2222414"/>
                <a:gd name="connsiteY2" fmla="*/ 444583 h 853099"/>
                <a:gd name="connsiteX3" fmla="*/ 1752174 w 2222414"/>
                <a:gd name="connsiteY3" fmla="*/ 853099 h 853099"/>
                <a:gd name="connsiteX4" fmla="*/ 0 w 2222414"/>
                <a:gd name="connsiteY4" fmla="*/ 853099 h 853099"/>
                <a:gd name="connsiteX5" fmla="*/ 0 w 2222414"/>
                <a:gd name="connsiteY5" fmla="*/ 0 h 853099"/>
                <a:gd name="connsiteX0" fmla="*/ 0 w 2222414"/>
                <a:gd name="connsiteY0" fmla="*/ 0 h 853099"/>
                <a:gd name="connsiteX1" fmla="*/ 1752174 w 2222414"/>
                <a:gd name="connsiteY1" fmla="*/ 0 h 853099"/>
                <a:gd name="connsiteX2" fmla="*/ 2222410 w 2222414"/>
                <a:gd name="connsiteY2" fmla="*/ 444583 h 853099"/>
                <a:gd name="connsiteX3" fmla="*/ 1752174 w 2222414"/>
                <a:gd name="connsiteY3" fmla="*/ 853099 h 853099"/>
                <a:gd name="connsiteX4" fmla="*/ 0 w 2222414"/>
                <a:gd name="connsiteY4" fmla="*/ 853099 h 853099"/>
                <a:gd name="connsiteX5" fmla="*/ 0 w 2222414"/>
                <a:gd name="connsiteY5" fmla="*/ 0 h 853099"/>
                <a:gd name="connsiteX0" fmla="*/ 0 w 2222414"/>
                <a:gd name="connsiteY0" fmla="*/ 0 h 853099"/>
                <a:gd name="connsiteX1" fmla="*/ 1752174 w 2222414"/>
                <a:gd name="connsiteY1" fmla="*/ 0 h 853099"/>
                <a:gd name="connsiteX2" fmla="*/ 2222410 w 2222414"/>
                <a:gd name="connsiteY2" fmla="*/ 444583 h 853099"/>
                <a:gd name="connsiteX3" fmla="*/ 1752174 w 2222414"/>
                <a:gd name="connsiteY3" fmla="*/ 853099 h 853099"/>
                <a:gd name="connsiteX4" fmla="*/ 0 w 2222414"/>
                <a:gd name="connsiteY4" fmla="*/ 853099 h 853099"/>
                <a:gd name="connsiteX5" fmla="*/ 0 w 2222414"/>
                <a:gd name="connsiteY5" fmla="*/ 0 h 853099"/>
                <a:gd name="connsiteX0" fmla="*/ 0 w 2222419"/>
                <a:gd name="connsiteY0" fmla="*/ 0 h 853099"/>
                <a:gd name="connsiteX1" fmla="*/ 1752174 w 2222419"/>
                <a:gd name="connsiteY1" fmla="*/ 0 h 853099"/>
                <a:gd name="connsiteX2" fmla="*/ 2222410 w 2222419"/>
                <a:gd name="connsiteY2" fmla="*/ 444583 h 853099"/>
                <a:gd name="connsiteX3" fmla="*/ 1752174 w 2222419"/>
                <a:gd name="connsiteY3" fmla="*/ 853099 h 853099"/>
                <a:gd name="connsiteX4" fmla="*/ 0 w 2222419"/>
                <a:gd name="connsiteY4" fmla="*/ 853099 h 853099"/>
                <a:gd name="connsiteX5" fmla="*/ 0 w 2222419"/>
                <a:gd name="connsiteY5" fmla="*/ 0 h 853099"/>
                <a:gd name="connsiteX0" fmla="*/ 0 w 2222410"/>
                <a:gd name="connsiteY0" fmla="*/ 0 h 853099"/>
                <a:gd name="connsiteX1" fmla="*/ 1752174 w 2222410"/>
                <a:gd name="connsiteY1" fmla="*/ 0 h 853099"/>
                <a:gd name="connsiteX2" fmla="*/ 2222410 w 2222410"/>
                <a:gd name="connsiteY2" fmla="*/ 444583 h 853099"/>
                <a:gd name="connsiteX3" fmla="*/ 1752174 w 2222410"/>
                <a:gd name="connsiteY3" fmla="*/ 853099 h 853099"/>
                <a:gd name="connsiteX4" fmla="*/ 0 w 2222410"/>
                <a:gd name="connsiteY4" fmla="*/ 853099 h 853099"/>
                <a:gd name="connsiteX5" fmla="*/ 0 w 2222410"/>
                <a:gd name="connsiteY5" fmla="*/ 0 h 853099"/>
                <a:gd name="connsiteX0" fmla="*/ 0 w 2222410"/>
                <a:gd name="connsiteY0" fmla="*/ 0 h 853099"/>
                <a:gd name="connsiteX1" fmla="*/ 1752174 w 2222410"/>
                <a:gd name="connsiteY1" fmla="*/ 0 h 853099"/>
                <a:gd name="connsiteX2" fmla="*/ 2222410 w 2222410"/>
                <a:gd name="connsiteY2" fmla="*/ 444583 h 853099"/>
                <a:gd name="connsiteX3" fmla="*/ 1752174 w 2222410"/>
                <a:gd name="connsiteY3" fmla="*/ 853099 h 853099"/>
                <a:gd name="connsiteX4" fmla="*/ 0 w 2222410"/>
                <a:gd name="connsiteY4" fmla="*/ 853099 h 853099"/>
                <a:gd name="connsiteX5" fmla="*/ 0 w 2222410"/>
                <a:gd name="connsiteY5" fmla="*/ 435143 h 853099"/>
                <a:gd name="connsiteX6" fmla="*/ 0 w 2222410"/>
                <a:gd name="connsiteY6" fmla="*/ 0 h 853099"/>
                <a:gd name="connsiteX0" fmla="*/ 0 w 2222410"/>
                <a:gd name="connsiteY0" fmla="*/ 0 h 853099"/>
                <a:gd name="connsiteX1" fmla="*/ 1752174 w 2222410"/>
                <a:gd name="connsiteY1" fmla="*/ 0 h 853099"/>
                <a:gd name="connsiteX2" fmla="*/ 2222410 w 2222410"/>
                <a:gd name="connsiteY2" fmla="*/ 444583 h 853099"/>
                <a:gd name="connsiteX3" fmla="*/ 1752174 w 2222410"/>
                <a:gd name="connsiteY3" fmla="*/ 853099 h 853099"/>
                <a:gd name="connsiteX4" fmla="*/ 0 w 2222410"/>
                <a:gd name="connsiteY4" fmla="*/ 853099 h 853099"/>
                <a:gd name="connsiteX5" fmla="*/ 235580 w 2222410"/>
                <a:gd name="connsiteY5" fmla="*/ 435143 h 853099"/>
                <a:gd name="connsiteX6" fmla="*/ 0 w 2222410"/>
                <a:gd name="connsiteY6" fmla="*/ 0 h 853099"/>
                <a:gd name="connsiteX0" fmla="*/ 0 w 2222410"/>
                <a:gd name="connsiteY0" fmla="*/ 0 h 853099"/>
                <a:gd name="connsiteX1" fmla="*/ 1752174 w 2222410"/>
                <a:gd name="connsiteY1" fmla="*/ 0 h 853099"/>
                <a:gd name="connsiteX2" fmla="*/ 2222410 w 2222410"/>
                <a:gd name="connsiteY2" fmla="*/ 444583 h 853099"/>
                <a:gd name="connsiteX3" fmla="*/ 1752174 w 2222410"/>
                <a:gd name="connsiteY3" fmla="*/ 853099 h 853099"/>
                <a:gd name="connsiteX4" fmla="*/ 0 w 2222410"/>
                <a:gd name="connsiteY4" fmla="*/ 853099 h 853099"/>
                <a:gd name="connsiteX5" fmla="*/ 487159 w 2222410"/>
                <a:gd name="connsiteY5" fmla="*/ 440894 h 853099"/>
                <a:gd name="connsiteX6" fmla="*/ 0 w 2222410"/>
                <a:gd name="connsiteY6" fmla="*/ 0 h 853099"/>
                <a:gd name="connsiteX0" fmla="*/ 0 w 2222410"/>
                <a:gd name="connsiteY0" fmla="*/ 0 h 853099"/>
                <a:gd name="connsiteX1" fmla="*/ 1752174 w 2222410"/>
                <a:gd name="connsiteY1" fmla="*/ 0 h 853099"/>
                <a:gd name="connsiteX2" fmla="*/ 2222410 w 2222410"/>
                <a:gd name="connsiteY2" fmla="*/ 444583 h 853099"/>
                <a:gd name="connsiteX3" fmla="*/ 1752174 w 2222410"/>
                <a:gd name="connsiteY3" fmla="*/ 853099 h 853099"/>
                <a:gd name="connsiteX4" fmla="*/ 0 w 2222410"/>
                <a:gd name="connsiteY4" fmla="*/ 853099 h 853099"/>
                <a:gd name="connsiteX5" fmla="*/ 406715 w 2222410"/>
                <a:gd name="connsiteY5" fmla="*/ 440894 h 853099"/>
                <a:gd name="connsiteX6" fmla="*/ 0 w 2222410"/>
                <a:gd name="connsiteY6" fmla="*/ 0 h 853099"/>
                <a:gd name="connsiteX0" fmla="*/ 0 w 2118985"/>
                <a:gd name="connsiteY0" fmla="*/ 0 h 853099"/>
                <a:gd name="connsiteX1" fmla="*/ 1752174 w 2118985"/>
                <a:gd name="connsiteY1" fmla="*/ 0 h 853099"/>
                <a:gd name="connsiteX2" fmla="*/ 2118985 w 2118985"/>
                <a:gd name="connsiteY2" fmla="*/ 444584 h 853099"/>
                <a:gd name="connsiteX3" fmla="*/ 1752174 w 2118985"/>
                <a:gd name="connsiteY3" fmla="*/ 853099 h 853099"/>
                <a:gd name="connsiteX4" fmla="*/ 0 w 2118985"/>
                <a:gd name="connsiteY4" fmla="*/ 853099 h 853099"/>
                <a:gd name="connsiteX5" fmla="*/ 406715 w 2118985"/>
                <a:gd name="connsiteY5" fmla="*/ 440894 h 853099"/>
                <a:gd name="connsiteX6" fmla="*/ 0 w 2118985"/>
                <a:gd name="connsiteY6" fmla="*/ 0 h 853099"/>
                <a:gd name="connsiteX0" fmla="*/ 0 w 2159201"/>
                <a:gd name="connsiteY0" fmla="*/ 0 h 853099"/>
                <a:gd name="connsiteX1" fmla="*/ 1752174 w 2159201"/>
                <a:gd name="connsiteY1" fmla="*/ 0 h 853099"/>
                <a:gd name="connsiteX2" fmla="*/ 2159201 w 2159201"/>
                <a:gd name="connsiteY2" fmla="*/ 444584 h 853099"/>
                <a:gd name="connsiteX3" fmla="*/ 1752174 w 2159201"/>
                <a:gd name="connsiteY3" fmla="*/ 853099 h 853099"/>
                <a:gd name="connsiteX4" fmla="*/ 0 w 2159201"/>
                <a:gd name="connsiteY4" fmla="*/ 853099 h 853099"/>
                <a:gd name="connsiteX5" fmla="*/ 406715 w 2159201"/>
                <a:gd name="connsiteY5" fmla="*/ 440894 h 853099"/>
                <a:gd name="connsiteX6" fmla="*/ 0 w 2159201"/>
                <a:gd name="connsiteY6" fmla="*/ 0 h 8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201" h="853099">
                  <a:moveTo>
                    <a:pt x="0" y="0"/>
                  </a:moveTo>
                  <a:lnTo>
                    <a:pt x="1752174" y="0"/>
                  </a:lnTo>
                  <a:lnTo>
                    <a:pt x="2159201" y="444584"/>
                  </a:lnTo>
                  <a:lnTo>
                    <a:pt x="1752174" y="853099"/>
                  </a:lnTo>
                  <a:lnTo>
                    <a:pt x="0" y="853099"/>
                  </a:lnTo>
                  <a:lnTo>
                    <a:pt x="406715" y="44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900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  <a:endParaRPr lang="ru-RU" sz="110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460500" y="0"/>
              <a:ext cx="3702050" cy="5403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b="1" dirty="0">
                  <a:solidFill>
                    <a:prstClr val="black"/>
                  </a:solidFill>
                  <a:ea typeface="Calibri"/>
                  <a:cs typeface="Times New Roman"/>
                </a:rPr>
                <a:t>Деятельность учащихся</a:t>
              </a:r>
            </a:p>
          </p:txBody>
        </p:sp>
      </p:grpSp>
      <p:grpSp>
        <p:nvGrpSpPr>
          <p:cNvPr id="21510" name="Группа 40"/>
          <p:cNvGrpSpPr>
            <a:grpSpLocks/>
          </p:cNvGrpSpPr>
          <p:nvPr/>
        </p:nvGrpSpPr>
        <p:grpSpPr bwMode="auto">
          <a:xfrm>
            <a:off x="4954588" y="5842000"/>
            <a:ext cx="5162550" cy="539750"/>
            <a:chOff x="0" y="0"/>
            <a:chExt cx="5162550" cy="540342"/>
          </a:xfrm>
        </p:grpSpPr>
        <p:sp>
          <p:nvSpPr>
            <p:cNvPr id="42" name="Прямоугольник 2"/>
            <p:cNvSpPr/>
            <p:nvPr/>
          </p:nvSpPr>
          <p:spPr>
            <a:xfrm>
              <a:off x="0" y="0"/>
              <a:ext cx="1285875" cy="540342"/>
            </a:xfrm>
            <a:custGeom>
              <a:avLst/>
              <a:gdLst>
                <a:gd name="connsiteX0" fmla="*/ 0 w 1752174"/>
                <a:gd name="connsiteY0" fmla="*/ 0 h 853099"/>
                <a:gd name="connsiteX1" fmla="*/ 1752174 w 1752174"/>
                <a:gd name="connsiteY1" fmla="*/ 0 h 853099"/>
                <a:gd name="connsiteX2" fmla="*/ 1752174 w 1752174"/>
                <a:gd name="connsiteY2" fmla="*/ 853099 h 853099"/>
                <a:gd name="connsiteX3" fmla="*/ 0 w 1752174"/>
                <a:gd name="connsiteY3" fmla="*/ 853099 h 853099"/>
                <a:gd name="connsiteX4" fmla="*/ 0 w 1752174"/>
                <a:gd name="connsiteY4" fmla="*/ 0 h 853099"/>
                <a:gd name="connsiteX0" fmla="*/ 0 w 1752174"/>
                <a:gd name="connsiteY0" fmla="*/ 0 h 853099"/>
                <a:gd name="connsiteX1" fmla="*/ 1752174 w 1752174"/>
                <a:gd name="connsiteY1" fmla="*/ 0 h 853099"/>
                <a:gd name="connsiteX2" fmla="*/ 1747066 w 1752174"/>
                <a:gd name="connsiteY2" fmla="*/ 413779 h 853099"/>
                <a:gd name="connsiteX3" fmla="*/ 1752174 w 1752174"/>
                <a:gd name="connsiteY3" fmla="*/ 853099 h 853099"/>
                <a:gd name="connsiteX4" fmla="*/ 0 w 1752174"/>
                <a:gd name="connsiteY4" fmla="*/ 853099 h 853099"/>
                <a:gd name="connsiteX5" fmla="*/ 0 w 1752174"/>
                <a:gd name="connsiteY5" fmla="*/ 0 h 853099"/>
                <a:gd name="connsiteX0" fmla="*/ 0 w 2222414"/>
                <a:gd name="connsiteY0" fmla="*/ 0 h 853099"/>
                <a:gd name="connsiteX1" fmla="*/ 1752174 w 2222414"/>
                <a:gd name="connsiteY1" fmla="*/ 0 h 853099"/>
                <a:gd name="connsiteX2" fmla="*/ 2222410 w 2222414"/>
                <a:gd name="connsiteY2" fmla="*/ 444583 h 853099"/>
                <a:gd name="connsiteX3" fmla="*/ 1752174 w 2222414"/>
                <a:gd name="connsiteY3" fmla="*/ 853099 h 853099"/>
                <a:gd name="connsiteX4" fmla="*/ 0 w 2222414"/>
                <a:gd name="connsiteY4" fmla="*/ 853099 h 853099"/>
                <a:gd name="connsiteX5" fmla="*/ 0 w 2222414"/>
                <a:gd name="connsiteY5" fmla="*/ 0 h 853099"/>
                <a:gd name="connsiteX0" fmla="*/ 0 w 2222414"/>
                <a:gd name="connsiteY0" fmla="*/ 0 h 853099"/>
                <a:gd name="connsiteX1" fmla="*/ 1752174 w 2222414"/>
                <a:gd name="connsiteY1" fmla="*/ 0 h 853099"/>
                <a:gd name="connsiteX2" fmla="*/ 2222410 w 2222414"/>
                <a:gd name="connsiteY2" fmla="*/ 444583 h 853099"/>
                <a:gd name="connsiteX3" fmla="*/ 1752174 w 2222414"/>
                <a:gd name="connsiteY3" fmla="*/ 853099 h 853099"/>
                <a:gd name="connsiteX4" fmla="*/ 0 w 2222414"/>
                <a:gd name="connsiteY4" fmla="*/ 853099 h 853099"/>
                <a:gd name="connsiteX5" fmla="*/ 0 w 2222414"/>
                <a:gd name="connsiteY5" fmla="*/ 0 h 853099"/>
                <a:gd name="connsiteX0" fmla="*/ 0 w 2222414"/>
                <a:gd name="connsiteY0" fmla="*/ 0 h 853099"/>
                <a:gd name="connsiteX1" fmla="*/ 1752174 w 2222414"/>
                <a:gd name="connsiteY1" fmla="*/ 0 h 853099"/>
                <a:gd name="connsiteX2" fmla="*/ 2222410 w 2222414"/>
                <a:gd name="connsiteY2" fmla="*/ 444583 h 853099"/>
                <a:gd name="connsiteX3" fmla="*/ 1752174 w 2222414"/>
                <a:gd name="connsiteY3" fmla="*/ 853099 h 853099"/>
                <a:gd name="connsiteX4" fmla="*/ 0 w 2222414"/>
                <a:gd name="connsiteY4" fmla="*/ 853099 h 853099"/>
                <a:gd name="connsiteX5" fmla="*/ 0 w 2222414"/>
                <a:gd name="connsiteY5" fmla="*/ 0 h 853099"/>
                <a:gd name="connsiteX0" fmla="*/ 0 w 2222414"/>
                <a:gd name="connsiteY0" fmla="*/ 0 h 853099"/>
                <a:gd name="connsiteX1" fmla="*/ 1752174 w 2222414"/>
                <a:gd name="connsiteY1" fmla="*/ 0 h 853099"/>
                <a:gd name="connsiteX2" fmla="*/ 2222410 w 2222414"/>
                <a:gd name="connsiteY2" fmla="*/ 444583 h 853099"/>
                <a:gd name="connsiteX3" fmla="*/ 1752174 w 2222414"/>
                <a:gd name="connsiteY3" fmla="*/ 853099 h 853099"/>
                <a:gd name="connsiteX4" fmla="*/ 0 w 2222414"/>
                <a:gd name="connsiteY4" fmla="*/ 853099 h 853099"/>
                <a:gd name="connsiteX5" fmla="*/ 0 w 2222414"/>
                <a:gd name="connsiteY5" fmla="*/ 0 h 853099"/>
                <a:gd name="connsiteX0" fmla="*/ 0 w 2222419"/>
                <a:gd name="connsiteY0" fmla="*/ 0 h 853099"/>
                <a:gd name="connsiteX1" fmla="*/ 1752174 w 2222419"/>
                <a:gd name="connsiteY1" fmla="*/ 0 h 853099"/>
                <a:gd name="connsiteX2" fmla="*/ 2222410 w 2222419"/>
                <a:gd name="connsiteY2" fmla="*/ 444583 h 853099"/>
                <a:gd name="connsiteX3" fmla="*/ 1752174 w 2222419"/>
                <a:gd name="connsiteY3" fmla="*/ 853099 h 853099"/>
                <a:gd name="connsiteX4" fmla="*/ 0 w 2222419"/>
                <a:gd name="connsiteY4" fmla="*/ 853099 h 853099"/>
                <a:gd name="connsiteX5" fmla="*/ 0 w 2222419"/>
                <a:gd name="connsiteY5" fmla="*/ 0 h 853099"/>
                <a:gd name="connsiteX0" fmla="*/ 0 w 2222410"/>
                <a:gd name="connsiteY0" fmla="*/ 0 h 853099"/>
                <a:gd name="connsiteX1" fmla="*/ 1752174 w 2222410"/>
                <a:gd name="connsiteY1" fmla="*/ 0 h 853099"/>
                <a:gd name="connsiteX2" fmla="*/ 2222410 w 2222410"/>
                <a:gd name="connsiteY2" fmla="*/ 444583 h 853099"/>
                <a:gd name="connsiteX3" fmla="*/ 1752174 w 2222410"/>
                <a:gd name="connsiteY3" fmla="*/ 853099 h 853099"/>
                <a:gd name="connsiteX4" fmla="*/ 0 w 2222410"/>
                <a:gd name="connsiteY4" fmla="*/ 853099 h 853099"/>
                <a:gd name="connsiteX5" fmla="*/ 0 w 2222410"/>
                <a:gd name="connsiteY5" fmla="*/ 0 h 853099"/>
                <a:gd name="connsiteX0" fmla="*/ 0 w 2222410"/>
                <a:gd name="connsiteY0" fmla="*/ 0 h 853099"/>
                <a:gd name="connsiteX1" fmla="*/ 1752174 w 2222410"/>
                <a:gd name="connsiteY1" fmla="*/ 0 h 853099"/>
                <a:gd name="connsiteX2" fmla="*/ 2222410 w 2222410"/>
                <a:gd name="connsiteY2" fmla="*/ 444583 h 853099"/>
                <a:gd name="connsiteX3" fmla="*/ 1752174 w 2222410"/>
                <a:gd name="connsiteY3" fmla="*/ 853099 h 853099"/>
                <a:gd name="connsiteX4" fmla="*/ 0 w 2222410"/>
                <a:gd name="connsiteY4" fmla="*/ 853099 h 853099"/>
                <a:gd name="connsiteX5" fmla="*/ 0 w 2222410"/>
                <a:gd name="connsiteY5" fmla="*/ 435143 h 853099"/>
                <a:gd name="connsiteX6" fmla="*/ 0 w 2222410"/>
                <a:gd name="connsiteY6" fmla="*/ 0 h 853099"/>
                <a:gd name="connsiteX0" fmla="*/ 0 w 2222410"/>
                <a:gd name="connsiteY0" fmla="*/ 0 h 853099"/>
                <a:gd name="connsiteX1" fmla="*/ 1752174 w 2222410"/>
                <a:gd name="connsiteY1" fmla="*/ 0 h 853099"/>
                <a:gd name="connsiteX2" fmla="*/ 2222410 w 2222410"/>
                <a:gd name="connsiteY2" fmla="*/ 444583 h 853099"/>
                <a:gd name="connsiteX3" fmla="*/ 1752174 w 2222410"/>
                <a:gd name="connsiteY3" fmla="*/ 853099 h 853099"/>
                <a:gd name="connsiteX4" fmla="*/ 0 w 2222410"/>
                <a:gd name="connsiteY4" fmla="*/ 853099 h 853099"/>
                <a:gd name="connsiteX5" fmla="*/ 235580 w 2222410"/>
                <a:gd name="connsiteY5" fmla="*/ 435143 h 853099"/>
                <a:gd name="connsiteX6" fmla="*/ 0 w 2222410"/>
                <a:gd name="connsiteY6" fmla="*/ 0 h 853099"/>
                <a:gd name="connsiteX0" fmla="*/ 0 w 2222410"/>
                <a:gd name="connsiteY0" fmla="*/ 0 h 853099"/>
                <a:gd name="connsiteX1" fmla="*/ 1752174 w 2222410"/>
                <a:gd name="connsiteY1" fmla="*/ 0 h 853099"/>
                <a:gd name="connsiteX2" fmla="*/ 2222410 w 2222410"/>
                <a:gd name="connsiteY2" fmla="*/ 444583 h 853099"/>
                <a:gd name="connsiteX3" fmla="*/ 1752174 w 2222410"/>
                <a:gd name="connsiteY3" fmla="*/ 853099 h 853099"/>
                <a:gd name="connsiteX4" fmla="*/ 0 w 2222410"/>
                <a:gd name="connsiteY4" fmla="*/ 853099 h 853099"/>
                <a:gd name="connsiteX5" fmla="*/ 487159 w 2222410"/>
                <a:gd name="connsiteY5" fmla="*/ 440894 h 853099"/>
                <a:gd name="connsiteX6" fmla="*/ 0 w 2222410"/>
                <a:gd name="connsiteY6" fmla="*/ 0 h 853099"/>
                <a:gd name="connsiteX0" fmla="*/ 0 w 2222410"/>
                <a:gd name="connsiteY0" fmla="*/ 0 h 853099"/>
                <a:gd name="connsiteX1" fmla="*/ 1752174 w 2222410"/>
                <a:gd name="connsiteY1" fmla="*/ 0 h 853099"/>
                <a:gd name="connsiteX2" fmla="*/ 2222410 w 2222410"/>
                <a:gd name="connsiteY2" fmla="*/ 444583 h 853099"/>
                <a:gd name="connsiteX3" fmla="*/ 1752174 w 2222410"/>
                <a:gd name="connsiteY3" fmla="*/ 853099 h 853099"/>
                <a:gd name="connsiteX4" fmla="*/ 0 w 2222410"/>
                <a:gd name="connsiteY4" fmla="*/ 853099 h 853099"/>
                <a:gd name="connsiteX5" fmla="*/ 406715 w 2222410"/>
                <a:gd name="connsiteY5" fmla="*/ 440894 h 853099"/>
                <a:gd name="connsiteX6" fmla="*/ 0 w 2222410"/>
                <a:gd name="connsiteY6" fmla="*/ 0 h 853099"/>
                <a:gd name="connsiteX0" fmla="*/ 0 w 2118985"/>
                <a:gd name="connsiteY0" fmla="*/ 0 h 853099"/>
                <a:gd name="connsiteX1" fmla="*/ 1752174 w 2118985"/>
                <a:gd name="connsiteY1" fmla="*/ 0 h 853099"/>
                <a:gd name="connsiteX2" fmla="*/ 2118985 w 2118985"/>
                <a:gd name="connsiteY2" fmla="*/ 444584 h 853099"/>
                <a:gd name="connsiteX3" fmla="*/ 1752174 w 2118985"/>
                <a:gd name="connsiteY3" fmla="*/ 853099 h 853099"/>
                <a:gd name="connsiteX4" fmla="*/ 0 w 2118985"/>
                <a:gd name="connsiteY4" fmla="*/ 853099 h 853099"/>
                <a:gd name="connsiteX5" fmla="*/ 406715 w 2118985"/>
                <a:gd name="connsiteY5" fmla="*/ 440894 h 853099"/>
                <a:gd name="connsiteX6" fmla="*/ 0 w 2118985"/>
                <a:gd name="connsiteY6" fmla="*/ 0 h 853099"/>
                <a:gd name="connsiteX0" fmla="*/ 0 w 2159201"/>
                <a:gd name="connsiteY0" fmla="*/ 0 h 853099"/>
                <a:gd name="connsiteX1" fmla="*/ 1752174 w 2159201"/>
                <a:gd name="connsiteY1" fmla="*/ 0 h 853099"/>
                <a:gd name="connsiteX2" fmla="*/ 2159201 w 2159201"/>
                <a:gd name="connsiteY2" fmla="*/ 444584 h 853099"/>
                <a:gd name="connsiteX3" fmla="*/ 1752174 w 2159201"/>
                <a:gd name="connsiteY3" fmla="*/ 853099 h 853099"/>
                <a:gd name="connsiteX4" fmla="*/ 0 w 2159201"/>
                <a:gd name="connsiteY4" fmla="*/ 853099 h 853099"/>
                <a:gd name="connsiteX5" fmla="*/ 406715 w 2159201"/>
                <a:gd name="connsiteY5" fmla="*/ 440894 h 853099"/>
                <a:gd name="connsiteX6" fmla="*/ 0 w 2159201"/>
                <a:gd name="connsiteY6" fmla="*/ 0 h 8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201" h="853099">
                  <a:moveTo>
                    <a:pt x="0" y="0"/>
                  </a:moveTo>
                  <a:lnTo>
                    <a:pt x="1752174" y="0"/>
                  </a:lnTo>
                  <a:lnTo>
                    <a:pt x="2159201" y="444584"/>
                  </a:lnTo>
                  <a:lnTo>
                    <a:pt x="1752174" y="853099"/>
                  </a:lnTo>
                  <a:lnTo>
                    <a:pt x="0" y="853099"/>
                  </a:lnTo>
                  <a:lnTo>
                    <a:pt x="406715" y="44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900" dirty="0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  <a:endParaRPr lang="ru-RU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460500" y="0"/>
              <a:ext cx="3702050" cy="5403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b="1" dirty="0">
                  <a:solidFill>
                    <a:prstClr val="black"/>
                  </a:solidFill>
                  <a:ea typeface="Calibri"/>
                  <a:cs typeface="Times New Roman"/>
                </a:rPr>
                <a:t>Деятельность педагогов</a:t>
              </a:r>
            </a:p>
          </p:txBody>
        </p:sp>
      </p:grp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79388" y="1052736"/>
            <a:ext cx="8424862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 eaLnBrk="1" hangingPunct="1"/>
            <a:r>
              <a:rPr lang="ru-RU" altLang="ru-RU" sz="2300" b="1" dirty="0">
                <a:solidFill>
                  <a:srgbClr val="0000FF"/>
                </a:solidFill>
              </a:rPr>
              <a:t>Развитие ученического самоуправления осуществляется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в урочной и внеурочной </a:t>
            </a:r>
            <a:r>
              <a:rPr lang="ru-RU" altLang="ru-RU" sz="2300" b="1" dirty="0">
                <a:solidFill>
                  <a:srgbClr val="0000FF"/>
                </a:solidFill>
              </a:rPr>
              <a:t>деятельности. 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В урочной - </a:t>
            </a:r>
            <a:r>
              <a:rPr lang="ru-RU" altLang="ru-RU" sz="2300" b="1" dirty="0">
                <a:solidFill>
                  <a:srgbClr val="0000FF"/>
                </a:solidFill>
              </a:rPr>
              <a:t>через формирование и развитие личностных и </a:t>
            </a:r>
            <a:r>
              <a:rPr lang="ru-RU" altLang="ru-RU" sz="2300" b="1" dirty="0" err="1">
                <a:solidFill>
                  <a:srgbClr val="0000FF"/>
                </a:solidFill>
              </a:rPr>
              <a:t>метапредметных</a:t>
            </a:r>
            <a:r>
              <a:rPr lang="ru-RU" altLang="ru-RU" sz="2300" b="1" dirty="0">
                <a:solidFill>
                  <a:srgbClr val="0000FF"/>
                </a:solidFill>
              </a:rPr>
              <a:t> универсальных учебных действий: целеполагание, анализ и планирование, синтез, обобщение и умение делать выводы, самооценка и </a:t>
            </a:r>
            <a:r>
              <a:rPr lang="ru-RU" altLang="ru-RU" sz="2300" b="1" dirty="0" err="1">
                <a:solidFill>
                  <a:srgbClr val="0000FF"/>
                </a:solidFill>
              </a:rPr>
              <a:t>взаимооценка</a:t>
            </a:r>
            <a:r>
              <a:rPr lang="ru-RU" altLang="ru-RU" sz="2300" b="1" dirty="0">
                <a:solidFill>
                  <a:srgbClr val="0000FF"/>
                </a:solidFill>
              </a:rPr>
              <a:t>, умение дискутировать, работать в парах, группах, строить взаимоотношения при коллективной деятельности, осуществлять проектную деятельность, ведение портфолио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. Во внеурочной – через организацию социально-полезной деятельности разной направленности.</a:t>
            </a:r>
            <a:endParaRPr lang="ru-RU" altLang="ru-RU" sz="23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719138" y="1208088"/>
            <a:ext cx="9588501" cy="4876800"/>
            <a:chOff x="-719138" y="1208088"/>
            <a:chExt cx="9588501" cy="4876800"/>
          </a:xfrm>
        </p:grpSpPr>
        <p:sp>
          <p:nvSpPr>
            <p:cNvPr id="23554" name="Line 57"/>
            <p:cNvSpPr>
              <a:spLocks noChangeShapeType="1"/>
            </p:cNvSpPr>
            <p:nvPr/>
          </p:nvSpPr>
          <p:spPr bwMode="auto">
            <a:xfrm flipH="1">
              <a:off x="6329363" y="3749675"/>
              <a:ext cx="374650" cy="615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>
              <a:spAutoFit/>
            </a:bodyPr>
            <a:lstStyle/>
            <a:p>
              <a:endParaRPr lang="ru-RU"/>
            </a:p>
          </p:txBody>
        </p:sp>
        <p:sp>
          <p:nvSpPr>
            <p:cNvPr id="23555" name="Line 59"/>
            <p:cNvSpPr>
              <a:spLocks noChangeShapeType="1"/>
            </p:cNvSpPr>
            <p:nvPr/>
          </p:nvSpPr>
          <p:spPr bwMode="auto">
            <a:xfrm flipH="1">
              <a:off x="5562600" y="2744788"/>
              <a:ext cx="1241425" cy="14589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>
              <a:spAutoFit/>
            </a:bodyPr>
            <a:lstStyle/>
            <a:p>
              <a:endParaRPr lang="ru-RU"/>
            </a:p>
          </p:txBody>
        </p:sp>
        <p:sp>
          <p:nvSpPr>
            <p:cNvPr id="23558" name="Line 54"/>
            <p:cNvSpPr>
              <a:spLocks noChangeShapeType="1"/>
            </p:cNvSpPr>
            <p:nvPr/>
          </p:nvSpPr>
          <p:spPr bwMode="auto">
            <a:xfrm flipH="1">
              <a:off x="7596188" y="3819525"/>
              <a:ext cx="0" cy="1692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>
              <a:spAutoFit/>
            </a:bodyPr>
            <a:lstStyle/>
            <a:p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-719138" y="1208088"/>
              <a:ext cx="9588501" cy="4876800"/>
              <a:chOff x="-719138" y="1208088"/>
              <a:chExt cx="9588501" cy="4876800"/>
            </a:xfrm>
          </p:grpSpPr>
          <p:sp>
            <p:nvSpPr>
              <p:cNvPr id="23556" name="Line 46"/>
              <p:cNvSpPr>
                <a:spLocks noChangeShapeType="1"/>
              </p:cNvSpPr>
              <p:nvPr/>
            </p:nvSpPr>
            <p:spPr bwMode="auto">
              <a:xfrm flipH="1">
                <a:off x="4752975" y="1482725"/>
                <a:ext cx="1943100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3557" name="Line 46"/>
              <p:cNvSpPr>
                <a:spLocks noChangeShapeType="1"/>
              </p:cNvSpPr>
              <p:nvPr/>
            </p:nvSpPr>
            <p:spPr bwMode="auto">
              <a:xfrm flipH="1">
                <a:off x="2447925" y="1482725"/>
                <a:ext cx="1943100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8" name="Group 73"/>
              <p:cNvGrpSpPr>
                <a:grpSpLocks/>
              </p:cNvGrpSpPr>
              <p:nvPr/>
            </p:nvGrpSpPr>
            <p:grpSpPr bwMode="auto">
              <a:xfrm>
                <a:off x="-719138" y="1208088"/>
                <a:ext cx="9588501" cy="4876800"/>
                <a:chOff x="-573" y="540"/>
                <a:chExt cx="6298" cy="3256"/>
              </a:xfrm>
            </p:grpSpPr>
            <p:sp>
              <p:nvSpPr>
                <p:cNvPr id="23564" name="Line 31"/>
                <p:cNvSpPr>
                  <a:spLocks noChangeShapeType="1"/>
                </p:cNvSpPr>
                <p:nvPr/>
              </p:nvSpPr>
              <p:spPr bwMode="auto">
                <a:xfrm>
                  <a:off x="953" y="960"/>
                  <a:ext cx="2126" cy="60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65" name="Line 38"/>
                <p:cNvSpPr>
                  <a:spLocks noChangeShapeType="1"/>
                </p:cNvSpPr>
                <p:nvPr/>
              </p:nvSpPr>
              <p:spPr bwMode="auto">
                <a:xfrm>
                  <a:off x="3553" y="2511"/>
                  <a:ext cx="0" cy="1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66" name="Line 40"/>
                <p:cNvSpPr>
                  <a:spLocks noChangeShapeType="1"/>
                </p:cNvSpPr>
                <p:nvPr/>
              </p:nvSpPr>
              <p:spPr bwMode="auto">
                <a:xfrm>
                  <a:off x="5309" y="3660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67" name="Line 41"/>
                <p:cNvSpPr>
                  <a:spLocks noChangeShapeType="1"/>
                </p:cNvSpPr>
                <p:nvPr/>
              </p:nvSpPr>
              <p:spPr bwMode="auto">
                <a:xfrm>
                  <a:off x="869" y="948"/>
                  <a:ext cx="4304" cy="61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68" name="Line 42"/>
                <p:cNvSpPr>
                  <a:spLocks noChangeShapeType="1"/>
                </p:cNvSpPr>
                <p:nvPr/>
              </p:nvSpPr>
              <p:spPr bwMode="auto">
                <a:xfrm>
                  <a:off x="3489" y="2813"/>
                  <a:ext cx="1496" cy="63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69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4889" y="1583"/>
                  <a:ext cx="0" cy="79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70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673" y="2705"/>
                  <a:ext cx="980" cy="97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71" name="Line 47"/>
                <p:cNvSpPr>
                  <a:spLocks noChangeShapeType="1"/>
                </p:cNvSpPr>
                <p:nvPr/>
              </p:nvSpPr>
              <p:spPr bwMode="auto">
                <a:xfrm>
                  <a:off x="1294" y="2252"/>
                  <a:ext cx="1205" cy="50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72" name="Line 48"/>
                <p:cNvSpPr>
                  <a:spLocks noChangeShapeType="1"/>
                </p:cNvSpPr>
                <p:nvPr/>
              </p:nvSpPr>
              <p:spPr bwMode="auto">
                <a:xfrm>
                  <a:off x="-573" y="3583"/>
                  <a:ext cx="1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73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3489" y="3634"/>
                  <a:ext cx="149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74" name="Line 52"/>
                <p:cNvSpPr>
                  <a:spLocks noChangeShapeType="1"/>
                </p:cNvSpPr>
                <p:nvPr/>
              </p:nvSpPr>
              <p:spPr bwMode="auto">
                <a:xfrm>
                  <a:off x="1386" y="3634"/>
                  <a:ext cx="134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75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429" y="2697"/>
                  <a:ext cx="0" cy="99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76" name="Line 54"/>
                <p:cNvSpPr>
                  <a:spLocks noChangeShapeType="1"/>
                </p:cNvSpPr>
                <p:nvPr/>
              </p:nvSpPr>
              <p:spPr bwMode="auto">
                <a:xfrm>
                  <a:off x="962" y="624"/>
                  <a:ext cx="9" cy="11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7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971" y="1583"/>
                  <a:ext cx="1364" cy="56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78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673" y="2732"/>
                  <a:ext cx="355" cy="31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79" name="Line 58"/>
                <p:cNvSpPr>
                  <a:spLocks noChangeShapeType="1"/>
                </p:cNvSpPr>
                <p:nvPr/>
              </p:nvSpPr>
              <p:spPr bwMode="auto">
                <a:xfrm>
                  <a:off x="963" y="2999"/>
                  <a:ext cx="0" cy="45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80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429" y="1659"/>
                  <a:ext cx="650" cy="8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81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963" y="2346"/>
                  <a:ext cx="0" cy="48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 anchorCtr="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5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68" y="1503"/>
                  <a:ext cx="1633" cy="342"/>
                </a:xfrm>
                <a:prstGeom prst="rect">
                  <a:avLst/>
                </a:prstGeom>
                <a:solidFill>
                  <a:srgbClr val="CAFA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ru-RU" sz="1600" b="1">
                      <a:solidFill>
                        <a:srgbClr val="000000"/>
                      </a:solidFill>
                    </a:rPr>
                    <a:t>ученическая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ru-RU" sz="1600" b="1">
                      <a:solidFill>
                        <a:srgbClr val="000000"/>
                      </a:solidFill>
                    </a:rPr>
                    <a:t>конференция</a:t>
                  </a:r>
                </a:p>
              </p:txBody>
            </p:sp>
            <p:sp>
              <p:nvSpPr>
                <p:cNvPr id="2358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9" y="2151"/>
                  <a:ext cx="1588" cy="390"/>
                </a:xfrm>
                <a:prstGeom prst="rect">
                  <a:avLst/>
                </a:prstGeom>
                <a:solidFill>
                  <a:srgbClr val="CAFA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 b="1">
                      <a:solidFill>
                        <a:srgbClr val="000000"/>
                      </a:solidFill>
                    </a:rPr>
                    <a:t>ученический совет</a:t>
                  </a:r>
                </a:p>
                <a:p>
                  <a:pPr algn="ctr" eaLnBrk="1" hangingPunct="1"/>
                  <a:r>
                    <a:rPr lang="ru-RU" sz="1600" b="1">
                      <a:solidFill>
                        <a:srgbClr val="000000"/>
                      </a:solidFill>
                    </a:rPr>
                    <a:t>гимназии</a:t>
                  </a:r>
                </a:p>
              </p:txBody>
            </p:sp>
            <p:sp>
              <p:nvSpPr>
                <p:cNvPr id="2358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59" y="2813"/>
                  <a:ext cx="1588" cy="372"/>
                </a:xfrm>
                <a:prstGeom prst="rect">
                  <a:avLst/>
                </a:prstGeom>
                <a:solidFill>
                  <a:srgbClr val="CAFA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 b="1">
                      <a:solidFill>
                        <a:srgbClr val="000000"/>
                      </a:solidFill>
                    </a:rPr>
                    <a:t>координационный</a:t>
                  </a:r>
                </a:p>
                <a:p>
                  <a:pPr algn="ctr" eaLnBrk="1" hangingPunct="1"/>
                  <a:r>
                    <a:rPr lang="ru-RU" sz="1600" b="1">
                      <a:solidFill>
                        <a:srgbClr val="000000"/>
                      </a:solidFill>
                    </a:rPr>
                    <a:t>совет</a:t>
                  </a:r>
                </a:p>
              </p:txBody>
            </p:sp>
            <p:sp>
              <p:nvSpPr>
                <p:cNvPr id="2358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59" y="3406"/>
                  <a:ext cx="1588" cy="390"/>
                </a:xfrm>
                <a:prstGeom prst="rect">
                  <a:avLst/>
                </a:prstGeom>
                <a:solidFill>
                  <a:srgbClr val="CAFA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 b="1">
                      <a:solidFill>
                        <a:srgbClr val="000000"/>
                      </a:solidFill>
                    </a:rPr>
                    <a:t>ученический совет</a:t>
                  </a:r>
                </a:p>
                <a:p>
                  <a:pPr algn="ctr" eaLnBrk="1" hangingPunct="1"/>
                  <a:r>
                    <a:rPr lang="ru-RU" sz="1600" b="1">
                      <a:solidFill>
                        <a:srgbClr val="000000"/>
                      </a:solidFill>
                    </a:rPr>
                    <a:t>класса</a:t>
                  </a:r>
                </a:p>
              </p:txBody>
            </p:sp>
            <p:sp>
              <p:nvSpPr>
                <p:cNvPr id="2358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909" y="3521"/>
                  <a:ext cx="993" cy="226"/>
                </a:xfrm>
                <a:prstGeom prst="rect">
                  <a:avLst/>
                </a:prstGeom>
                <a:solidFill>
                  <a:srgbClr val="CAFA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 b="1">
                      <a:solidFill>
                        <a:srgbClr val="000000"/>
                      </a:solidFill>
                    </a:rPr>
                    <a:t>учащийся</a:t>
                  </a:r>
                </a:p>
              </p:txBody>
            </p:sp>
            <p:sp>
              <p:nvSpPr>
                <p:cNvPr id="2358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69" y="1501"/>
                  <a:ext cx="1315" cy="390"/>
                </a:xfrm>
                <a:prstGeom prst="rect">
                  <a:avLst/>
                </a:prstGeom>
                <a:solidFill>
                  <a:srgbClr val="D7CFF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 b="1">
                      <a:solidFill>
                        <a:srgbClr val="000000"/>
                      </a:solidFill>
                    </a:rPr>
                    <a:t>общее собрание работников</a:t>
                  </a:r>
                </a:p>
              </p:txBody>
            </p:sp>
            <p:sp>
              <p:nvSpPr>
                <p:cNvPr id="2358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133" y="1503"/>
                  <a:ext cx="1513" cy="342"/>
                </a:xfrm>
                <a:prstGeom prst="rect">
                  <a:avLst/>
                </a:prstGeom>
                <a:solidFill>
                  <a:srgbClr val="F6F8A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ru-RU" sz="1600" b="1">
                      <a:solidFill>
                        <a:srgbClr val="000000"/>
                      </a:solidFill>
                    </a:rPr>
                    <a:t>родительская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ru-RU" sz="1600" b="1">
                      <a:solidFill>
                        <a:srgbClr val="000000"/>
                      </a:solidFill>
                    </a:rPr>
                    <a:t>конференция</a:t>
                  </a:r>
                </a:p>
              </p:txBody>
            </p:sp>
            <p:sp>
              <p:nvSpPr>
                <p:cNvPr id="2358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243" y="3405"/>
                  <a:ext cx="1471" cy="358"/>
                </a:xfrm>
                <a:prstGeom prst="rect">
                  <a:avLst/>
                </a:prstGeom>
                <a:solidFill>
                  <a:srgbClr val="F6F8A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ru-RU" sz="1600" b="1">
                      <a:solidFill>
                        <a:srgbClr val="000000"/>
                      </a:solidFill>
                    </a:rPr>
                    <a:t>родительский совет класса</a:t>
                  </a:r>
                </a:p>
              </p:txBody>
            </p:sp>
            <p:sp>
              <p:nvSpPr>
                <p:cNvPr id="2359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022" y="3517"/>
                  <a:ext cx="1063" cy="226"/>
                </a:xfrm>
                <a:prstGeom prst="rect">
                  <a:avLst/>
                </a:prstGeom>
                <a:solidFill>
                  <a:srgbClr val="F6F8A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 b="1">
                      <a:solidFill>
                        <a:srgbClr val="000000"/>
                      </a:solidFill>
                    </a:rPr>
                    <a:t>родители</a:t>
                  </a:r>
                </a:p>
              </p:txBody>
            </p:sp>
            <p:sp>
              <p:nvSpPr>
                <p:cNvPr id="2359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46" y="2121"/>
                  <a:ext cx="1479" cy="390"/>
                </a:xfrm>
                <a:prstGeom prst="rect">
                  <a:avLst/>
                </a:prstGeom>
                <a:solidFill>
                  <a:srgbClr val="F6F8A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 b="1">
                      <a:solidFill>
                        <a:srgbClr val="000000"/>
                      </a:solidFill>
                    </a:rPr>
                    <a:t>родительский совет гимназии</a:t>
                  </a:r>
                </a:p>
              </p:txBody>
            </p:sp>
            <p:sp>
              <p:nvSpPr>
                <p:cNvPr id="2359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77" y="540"/>
                  <a:ext cx="1589" cy="420"/>
                </a:xfrm>
                <a:prstGeom prst="rect">
                  <a:avLst/>
                </a:prstGeom>
                <a:solidFill>
                  <a:srgbClr val="800000"/>
                </a:solidFill>
                <a:ln w="57150" cmpd="thinThick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</a:pPr>
                  <a:r>
                    <a:rPr lang="ru-RU" sz="2000" b="1" dirty="0">
                      <a:solidFill>
                        <a:srgbClr val="CAFAD9"/>
                      </a:solidFill>
                    </a:rPr>
                    <a:t>Школьный </a:t>
                  </a:r>
                </a:p>
                <a:p>
                  <a:pPr algn="ctr" eaLnBrk="1" hangingPunct="1">
                    <a:lnSpc>
                      <a:spcPct val="85000"/>
                    </a:lnSpc>
                  </a:pPr>
                  <a:r>
                    <a:rPr lang="ru-RU" sz="2000" b="1" dirty="0">
                      <a:solidFill>
                        <a:srgbClr val="CAFAD9"/>
                      </a:solidFill>
                    </a:rPr>
                    <a:t>Собор</a:t>
                  </a:r>
                </a:p>
              </p:txBody>
            </p:sp>
            <p:sp>
              <p:nvSpPr>
                <p:cNvPr id="2359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009" y="2459"/>
                  <a:ext cx="1076" cy="390"/>
                </a:xfrm>
                <a:prstGeom prst="rect">
                  <a:avLst/>
                </a:prstGeom>
                <a:solidFill>
                  <a:srgbClr val="F6F8A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sz="1600" b="1">
                      <a:solidFill>
                        <a:srgbClr val="000000"/>
                      </a:solidFill>
                    </a:rPr>
                    <a:t>родительское собрание</a:t>
                  </a:r>
                </a:p>
              </p:txBody>
            </p:sp>
            <p:sp>
              <p:nvSpPr>
                <p:cNvPr id="2359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909" y="2437"/>
                  <a:ext cx="993" cy="481"/>
                </a:xfrm>
                <a:prstGeom prst="rect">
                  <a:avLst/>
                </a:prstGeom>
                <a:solidFill>
                  <a:srgbClr val="CAFA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 anchorCtr="1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</a:pPr>
                  <a:r>
                    <a:rPr lang="ru-RU" sz="1600" b="1">
                      <a:solidFill>
                        <a:srgbClr val="000000"/>
                      </a:solidFill>
                    </a:rPr>
                    <a:t>собрание учащихся класса</a:t>
                  </a:r>
                </a:p>
              </p:txBody>
            </p:sp>
          </p:grpSp>
          <p:sp>
            <p:nvSpPr>
              <p:cNvPr id="23561" name="Text Box 69"/>
              <p:cNvSpPr txBox="1">
                <a:spLocks noChangeArrowheads="1"/>
              </p:cNvSpPr>
              <p:nvPr/>
            </p:nvSpPr>
            <p:spPr bwMode="auto">
              <a:xfrm>
                <a:off x="3430588" y="1208088"/>
                <a:ext cx="2419350" cy="628650"/>
              </a:xfrm>
              <a:prstGeom prst="rect">
                <a:avLst/>
              </a:prstGeom>
              <a:solidFill>
                <a:srgbClr val="800000"/>
              </a:solidFill>
              <a:ln w="57150" cmpd="thinThick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anchor="ctr" anchorCtr="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ru-RU" sz="2000" b="1" dirty="0">
                    <a:solidFill>
                      <a:srgbClr val="CAFAD9"/>
                    </a:solidFill>
                  </a:rPr>
                  <a:t>Школьная 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ru-RU" sz="2000" b="1" dirty="0">
                    <a:solidFill>
                      <a:srgbClr val="CAFAD9"/>
                    </a:solidFill>
                  </a:rPr>
                  <a:t>Дума (Совет)</a:t>
                </a:r>
              </a:p>
            </p:txBody>
          </p:sp>
          <p:sp>
            <p:nvSpPr>
              <p:cNvPr id="23562" name="Text Box 69"/>
              <p:cNvSpPr txBox="1">
                <a:spLocks noChangeArrowheads="1"/>
              </p:cNvSpPr>
              <p:nvPr/>
            </p:nvSpPr>
            <p:spPr bwMode="auto">
              <a:xfrm>
                <a:off x="6356350" y="1208088"/>
                <a:ext cx="2419350" cy="823912"/>
              </a:xfrm>
              <a:prstGeom prst="rect">
                <a:avLst/>
              </a:prstGeom>
              <a:solidFill>
                <a:srgbClr val="800000"/>
              </a:solidFill>
              <a:ln w="57150" cmpd="thinThick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anchor="ctr" anchorCtr="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ru-RU" sz="2000" b="1">
                    <a:solidFill>
                      <a:srgbClr val="CAFAD9"/>
                    </a:solidFill>
                  </a:rPr>
                  <a:t>Администрация 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ru-RU" b="1">
                    <a:solidFill>
                      <a:srgbClr val="CAFAD9"/>
                    </a:solidFill>
                  </a:rPr>
                  <a:t>(директор,         зам. директора)</a:t>
                </a:r>
              </a:p>
            </p:txBody>
          </p:sp>
        </p:grpSp>
      </p:grpSp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171450" y="431800"/>
            <a:ext cx="8801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5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Структура школьного управления и самоуправления 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79388" y="1519238"/>
            <a:ext cx="8424862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 eaLnBrk="1" hangingPunct="1"/>
            <a:r>
              <a:rPr lang="ru-RU" altLang="ru-RU" sz="2300" b="1">
                <a:solidFill>
                  <a:srgbClr val="0000FF"/>
                </a:solidFill>
              </a:rPr>
              <a:t>Учащиеся гимназии на равных правах с работниками гимназии, родителями (законными представителями) учащихся принимают участие в управлении гимназией, участвуя в работе коллегиальных органов управления - школьном Соборе, школьной Думе, комиссии по применению к учащимся мер дисциплинарного взыскания,  Общественном совете по вопросам регламентации доступа к информации в сети Интернет.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503238"/>
            <a:ext cx="8820150" cy="477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Условия развития ученического самоуправления</a:t>
            </a:r>
            <a:endParaRPr lang="ru-RU" sz="2500" kern="0" dirty="0">
              <a:solidFill>
                <a:srgbClr val="0000FF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850" y="1268760"/>
            <a:ext cx="8424863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00050" algn="just" eaLnBrk="1" hangingPunct="1">
              <a:buFont typeface="Arial" pitchFamily="34" charset="0"/>
              <a:buChar char="•"/>
              <a:defRPr/>
            </a:pPr>
            <a:r>
              <a:rPr lang="ru-RU" altLang="ru-RU" sz="2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материально-технические</a:t>
            </a:r>
            <a:r>
              <a:rPr lang="ru-RU" altLang="ru-RU" sz="2300" b="1" dirty="0" smtClean="0">
                <a:solidFill>
                  <a:srgbClr val="0000FF"/>
                </a:solidFill>
              </a:rPr>
              <a:t> </a:t>
            </a:r>
          </a:p>
          <a:p>
            <a:pPr marL="57150" indent="0" algn="just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</a:rPr>
              <a:t>наличие помещений, оборудования, возможность морального и материального стимулирования педагогов, качественно и результативно осуществляющих педагогическое сопровождение деятельности ученического самоуправления;</a:t>
            </a:r>
          </a:p>
          <a:p>
            <a:pPr marL="400050" algn="just" eaLnBrk="1" hangingPunct="1">
              <a:buFont typeface="Arial" pitchFamily="34" charset="0"/>
              <a:buChar char="•"/>
              <a:defRPr/>
            </a:pPr>
            <a:r>
              <a:rPr lang="ru-RU" altLang="ru-RU" sz="2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кадровые </a:t>
            </a:r>
          </a:p>
          <a:p>
            <a:pPr marL="57150" indent="0" algn="just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</a:rPr>
              <a:t>возможность профессионального роста педагогов в сфере ученического самоуправления, методическая деятельность по педагогическому сопровождению ученического </a:t>
            </a:r>
            <a:r>
              <a:rPr lang="ru-RU" altLang="ru-RU" sz="1600" b="1" dirty="0">
                <a:solidFill>
                  <a:srgbClr val="003399"/>
                </a:solidFill>
              </a:rPr>
              <a:t>самоуправления, </a:t>
            </a:r>
            <a:r>
              <a:rPr lang="ru-RU" altLang="ru-RU" sz="1600" b="1" dirty="0" smtClean="0">
                <a:solidFill>
                  <a:srgbClr val="003399"/>
                </a:solidFill>
              </a:rPr>
              <a:t>учёт </a:t>
            </a:r>
            <a:r>
              <a:rPr lang="ru-RU" altLang="ru-RU" sz="1600" b="1" dirty="0">
                <a:solidFill>
                  <a:srgbClr val="003399"/>
                </a:solidFill>
              </a:rPr>
              <a:t>психологических особенностей учащихся, систематическая разъяснительная работа среди  </a:t>
            </a:r>
            <a:r>
              <a:rPr lang="ru-RU" altLang="ru-RU" sz="1600" b="1" dirty="0" smtClean="0">
                <a:solidFill>
                  <a:srgbClr val="003399"/>
                </a:solidFill>
              </a:rPr>
              <a:t>педагогов;</a:t>
            </a:r>
          </a:p>
          <a:p>
            <a:pPr marL="400050" algn="just" eaLnBrk="1" hangingPunct="1">
              <a:buFont typeface="Arial" pitchFamily="34" charset="0"/>
              <a:buChar char="•"/>
              <a:defRPr/>
            </a:pPr>
            <a:r>
              <a:rPr lang="ru-RU" altLang="ru-RU" sz="2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социально-педагогические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 </a:t>
            </a:r>
          </a:p>
          <a:p>
            <a:pPr marL="57150" indent="0" algn="just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</a:rPr>
              <a:t>тренинги </a:t>
            </a:r>
            <a:r>
              <a:rPr lang="ru-RU" altLang="ru-RU" sz="1600" b="1" dirty="0">
                <a:solidFill>
                  <a:srgbClr val="003399"/>
                </a:solidFill>
              </a:rPr>
              <a:t>с учащимися, работа с активами коллективов классов, активом гимназии с применением образовательных технологий – технологии коллективного творческого дела, игровых технология (деловая игра, </a:t>
            </a:r>
            <a:r>
              <a:rPr lang="ru-RU" altLang="ru-RU" sz="1600" b="1" dirty="0" err="1">
                <a:solidFill>
                  <a:srgbClr val="003399"/>
                </a:solidFill>
              </a:rPr>
              <a:t>квест</a:t>
            </a:r>
            <a:r>
              <a:rPr lang="ru-RU" altLang="ru-RU" sz="1600" b="1" dirty="0">
                <a:solidFill>
                  <a:srgbClr val="003399"/>
                </a:solidFill>
              </a:rPr>
              <a:t>-путешествие), диалоговых технологий (дебаты, дискуссии), технология </a:t>
            </a:r>
            <a:r>
              <a:rPr lang="ru-RU" altLang="ru-RU" sz="1600" b="1" dirty="0" err="1">
                <a:solidFill>
                  <a:srgbClr val="003399"/>
                </a:solidFill>
              </a:rPr>
              <a:t>модерации</a:t>
            </a:r>
            <a:r>
              <a:rPr lang="ru-RU" altLang="ru-RU" sz="1600" b="1" dirty="0">
                <a:solidFill>
                  <a:srgbClr val="003399"/>
                </a:solidFill>
              </a:rPr>
              <a:t> (управление, регулирование, консультирование),  диагностирование </a:t>
            </a:r>
            <a:r>
              <a:rPr lang="ru-RU" altLang="ru-RU" sz="1600" b="1" dirty="0" smtClean="0">
                <a:solidFill>
                  <a:srgbClr val="003399"/>
                </a:solidFill>
              </a:rPr>
              <a:t>учащихся.</a:t>
            </a:r>
          </a:p>
          <a:p>
            <a:pPr marL="57150" indent="0" algn="just" eaLnBrk="1" hangingPunct="1">
              <a:defRPr/>
            </a:pPr>
            <a:endParaRPr lang="ru-RU" altLang="ru-RU" sz="16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481013"/>
            <a:ext cx="882015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Содержание деятельности учащихся                              в ученических советах</a:t>
            </a:r>
            <a:endParaRPr lang="ru-RU" sz="2500" kern="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335088"/>
            <a:ext cx="867727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Учебный сектор: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3399"/>
                </a:solidFill>
              </a:rPr>
              <a:t>проведение рейдов по ведению дневников учащихся, внешнего  вида,  наличия  сменной обуви, сохранности учебников;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3399"/>
                </a:solidFill>
              </a:rPr>
              <a:t>проверка </a:t>
            </a:r>
            <a:r>
              <a:rPr lang="ru-RU" sz="1400" b="1" dirty="0">
                <a:solidFill>
                  <a:srgbClr val="003399"/>
                </a:solidFill>
              </a:rPr>
              <a:t>дисциплинарных дневников </a:t>
            </a:r>
            <a:r>
              <a:rPr lang="ru-RU" sz="1400" b="1" dirty="0" smtClean="0">
                <a:solidFill>
                  <a:srgbClr val="003399"/>
                </a:solidFill>
              </a:rPr>
              <a:t>класса, индивидуальная </a:t>
            </a:r>
            <a:r>
              <a:rPr lang="ru-RU" sz="1400" b="1" dirty="0">
                <a:solidFill>
                  <a:srgbClr val="003399"/>
                </a:solidFill>
              </a:rPr>
              <a:t>профилактическая работа с учащимися «группы риска»;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3399"/>
                </a:solidFill>
              </a:rPr>
              <a:t>участие в </a:t>
            </a:r>
            <a:r>
              <a:rPr lang="ru-RU" sz="1400" b="1" dirty="0" smtClean="0">
                <a:solidFill>
                  <a:srgbClr val="003399"/>
                </a:solidFill>
              </a:rPr>
              <a:t>проведении </a:t>
            </a:r>
            <a:r>
              <a:rPr lang="ru-RU" sz="1400" b="1" dirty="0">
                <a:solidFill>
                  <a:srgbClr val="003399"/>
                </a:solidFill>
              </a:rPr>
              <a:t>предметных декад (внеклассных мероприятий</a:t>
            </a:r>
            <a:r>
              <a:rPr lang="ru-RU" sz="1400" b="1" dirty="0" smtClean="0">
                <a:solidFill>
                  <a:srgbClr val="003399"/>
                </a:solidFill>
              </a:rPr>
              <a:t>).</a:t>
            </a:r>
            <a:endParaRPr lang="ru-RU" sz="1400" b="1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3062288"/>
            <a:ext cx="8677275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Сектор самообслуживания и общественно-полезной деятельности: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3399"/>
                </a:solidFill>
              </a:rPr>
              <a:t>проведение текущих </a:t>
            </a:r>
            <a:r>
              <a:rPr lang="ru-RU" sz="1400" b="1" dirty="0">
                <a:solidFill>
                  <a:srgbClr val="003399"/>
                </a:solidFill>
              </a:rPr>
              <a:t>и </a:t>
            </a:r>
            <a:r>
              <a:rPr lang="ru-RU" sz="1400" b="1" dirty="0" smtClean="0">
                <a:solidFill>
                  <a:srgbClr val="003399"/>
                </a:solidFill>
              </a:rPr>
              <a:t>генеральных уборок </a:t>
            </a:r>
            <a:r>
              <a:rPr lang="ru-RU" sz="1400" b="1" dirty="0">
                <a:solidFill>
                  <a:srgbClr val="003399"/>
                </a:solidFill>
              </a:rPr>
              <a:t>учебных кабинетов;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3399"/>
                </a:solidFill>
              </a:rPr>
              <a:t>у</a:t>
            </a:r>
            <a:r>
              <a:rPr lang="ru-RU" sz="1400" b="1" dirty="0" smtClean="0">
                <a:solidFill>
                  <a:srgbClr val="003399"/>
                </a:solidFill>
              </a:rPr>
              <a:t>частие в дежурстве  </a:t>
            </a:r>
            <a:r>
              <a:rPr lang="ru-RU" sz="1400" b="1" dirty="0">
                <a:solidFill>
                  <a:srgbClr val="003399"/>
                </a:solidFill>
              </a:rPr>
              <a:t>по гимназии;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3399"/>
                </a:solidFill>
              </a:rPr>
              <a:t>у</a:t>
            </a:r>
            <a:r>
              <a:rPr lang="ru-RU" sz="1400" b="1" dirty="0" smtClean="0">
                <a:solidFill>
                  <a:srgbClr val="003399"/>
                </a:solidFill>
              </a:rPr>
              <a:t>частие в месячниках </a:t>
            </a:r>
            <a:r>
              <a:rPr lang="ru-RU" sz="1400" b="1" dirty="0">
                <a:solidFill>
                  <a:srgbClr val="003399"/>
                </a:solidFill>
              </a:rPr>
              <a:t>по благоустройству  территории, операции   «Чистый двор» в </a:t>
            </a:r>
            <a:r>
              <a:rPr lang="ru-RU" sz="1400" b="1" dirty="0" smtClean="0">
                <a:solidFill>
                  <a:srgbClr val="003399"/>
                </a:solidFill>
              </a:rPr>
              <a:t>гимназии</a:t>
            </a:r>
            <a:r>
              <a:rPr lang="ru-RU" sz="1400" b="1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4575175"/>
            <a:ext cx="8677275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Сектор физкультуры и спорта: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3399"/>
                </a:solidFill>
              </a:rPr>
              <a:t>п</a:t>
            </a:r>
            <a:r>
              <a:rPr lang="ru-RU" sz="1400" b="1" dirty="0" smtClean="0">
                <a:solidFill>
                  <a:srgbClr val="003399"/>
                </a:solidFill>
              </a:rPr>
              <a:t>роведение физкультурных минуток на уроках;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3399"/>
                </a:solidFill>
              </a:rPr>
              <a:t>у</a:t>
            </a:r>
            <a:r>
              <a:rPr lang="ru-RU" sz="1400" b="1" dirty="0" smtClean="0">
                <a:solidFill>
                  <a:srgbClr val="003399"/>
                </a:solidFill>
              </a:rPr>
              <a:t>частие в  спортивных соревнованиях </a:t>
            </a:r>
            <a:r>
              <a:rPr lang="ru-RU" sz="1400" b="1" dirty="0">
                <a:solidFill>
                  <a:srgbClr val="003399"/>
                </a:solidFill>
              </a:rPr>
              <a:t>в рамках  школьной, городской Спартакиады и Президентских состязаний;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3399"/>
                </a:solidFill>
              </a:rPr>
              <a:t>у</a:t>
            </a:r>
            <a:r>
              <a:rPr lang="ru-RU" sz="1400" b="1" dirty="0" smtClean="0">
                <a:solidFill>
                  <a:srgbClr val="003399"/>
                </a:solidFill>
              </a:rPr>
              <a:t>частие в мероприятиях </a:t>
            </a:r>
            <a:r>
              <a:rPr lang="ru-RU" sz="1400" b="1" dirty="0">
                <a:solidFill>
                  <a:srgbClr val="003399"/>
                </a:solidFill>
              </a:rPr>
              <a:t>в рамках Всероссийского дня Здоровья </a:t>
            </a:r>
            <a:r>
              <a:rPr lang="ru-RU" sz="1400" b="1" dirty="0" smtClean="0">
                <a:solidFill>
                  <a:srgbClr val="003399"/>
                </a:solidFill>
              </a:rPr>
              <a:t>и </a:t>
            </a:r>
            <a:r>
              <a:rPr lang="ru-RU" sz="1400" b="1" dirty="0">
                <a:solidFill>
                  <a:srgbClr val="003399"/>
                </a:solidFill>
              </a:rPr>
              <a:t>Дня защиты </a:t>
            </a:r>
            <a:r>
              <a:rPr lang="ru-RU" sz="1400" b="1" dirty="0" smtClean="0">
                <a:solidFill>
                  <a:srgbClr val="003399"/>
                </a:solidFill>
              </a:rPr>
              <a:t>детей.</a:t>
            </a:r>
            <a:endParaRPr lang="ru-RU" sz="1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481013"/>
            <a:ext cx="882015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Содержание деятельности учащихся                              в ученических советах</a:t>
            </a:r>
            <a:endParaRPr lang="ru-RU" sz="2500" kern="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1981289"/>
            <a:ext cx="86772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Сектор досуговой деятельности: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3399"/>
                </a:solidFill>
              </a:rPr>
              <a:t>у</a:t>
            </a:r>
            <a:r>
              <a:rPr lang="ru-RU" sz="1400" b="1" dirty="0" smtClean="0">
                <a:solidFill>
                  <a:srgbClr val="003399"/>
                </a:solidFill>
              </a:rPr>
              <a:t>частие в мероприятиях разного уровня и разной направленности;</a:t>
            </a:r>
            <a:endParaRPr lang="ru-RU" sz="1400" b="1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3399"/>
                </a:solidFill>
              </a:rPr>
              <a:t>организация </a:t>
            </a:r>
            <a:r>
              <a:rPr lang="ru-RU" sz="1400" b="1" dirty="0" smtClean="0">
                <a:solidFill>
                  <a:srgbClr val="003399"/>
                </a:solidFill>
              </a:rPr>
              <a:t>и проведение гимназических конкурсов разной направленности;</a:t>
            </a:r>
            <a:endParaRPr lang="ru-RU" sz="1400" b="1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3399"/>
                </a:solidFill>
              </a:rPr>
              <a:t>у</a:t>
            </a:r>
            <a:r>
              <a:rPr lang="ru-RU" sz="1400" b="1" dirty="0" smtClean="0">
                <a:solidFill>
                  <a:srgbClr val="003399"/>
                </a:solidFill>
              </a:rPr>
              <a:t>частие в добровольческих и благотворительных акциях.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3506232"/>
            <a:ext cx="86772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Информационный сектор: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3399"/>
                </a:solidFill>
              </a:rPr>
              <a:t>издание </a:t>
            </a:r>
            <a:r>
              <a:rPr lang="ru-RU" sz="1400" b="1" dirty="0">
                <a:solidFill>
                  <a:srgbClr val="003399"/>
                </a:solidFill>
              </a:rPr>
              <a:t>общешкольной газетой «Школяры</a:t>
            </a:r>
            <a:r>
              <a:rPr lang="ru-RU" sz="1400" b="1" dirty="0" smtClean="0">
                <a:solidFill>
                  <a:srgbClr val="003399"/>
                </a:solidFill>
              </a:rPr>
              <a:t>»;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3399"/>
                </a:solidFill>
              </a:rPr>
              <a:t>оформление </a:t>
            </a:r>
            <a:r>
              <a:rPr lang="ru-RU" sz="1400" b="1" dirty="0">
                <a:solidFill>
                  <a:srgbClr val="003399"/>
                </a:solidFill>
              </a:rPr>
              <a:t>информационного стенда гимназии;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3399"/>
                </a:solidFill>
              </a:rPr>
              <a:t>выпуск  </a:t>
            </a:r>
            <a:r>
              <a:rPr lang="ru-RU" sz="1400" b="1" dirty="0">
                <a:solidFill>
                  <a:srgbClr val="003399"/>
                </a:solidFill>
              </a:rPr>
              <a:t>праздничных и тематических газет, информационных бюллетеней;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3399"/>
                </a:solidFill>
              </a:rPr>
              <a:t>проведение </a:t>
            </a:r>
            <a:r>
              <a:rPr lang="ru-RU" sz="1400" b="1" dirty="0">
                <a:solidFill>
                  <a:srgbClr val="003399"/>
                </a:solidFill>
              </a:rPr>
              <a:t>фото- и видеосъемок мероприятий гимназии;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3399"/>
                </a:solidFill>
              </a:rPr>
              <a:t>организация и проведение социологических </a:t>
            </a:r>
            <a:r>
              <a:rPr lang="ru-RU" sz="1400" b="1" dirty="0" smtClean="0">
                <a:solidFill>
                  <a:srgbClr val="003399"/>
                </a:solidFill>
              </a:rPr>
              <a:t>опросов, различного рода анкетирования.</a:t>
            </a:r>
            <a:endParaRPr lang="ru-RU" sz="1400" b="1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pic>
        <p:nvPicPr>
          <p:cNvPr id="28675" name="Picture 3" descr="Z:\Сметанин А.А\от Годованюк СМ\ФОРУМ\DSC_61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275" y="1196975"/>
            <a:ext cx="4008438" cy="2667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Z:\Сметанин А.А\от Годованюк СМ\ФОРУМ\DSC033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1196975"/>
            <a:ext cx="3959225" cy="2667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Z:\Сметанин А.А\от Годованюк СМ\ФОРУМ\P10607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275" y="3971925"/>
            <a:ext cx="4016375" cy="274796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2" descr="12-В мире прекрасного 2008 0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971925"/>
            <a:ext cx="3943350" cy="27701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4463" y="333375"/>
            <a:ext cx="8820150" cy="86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Деятельность учащихся в рамках              ученического самоуправления</a:t>
            </a:r>
            <a:endParaRPr lang="ru-RU" sz="2500" kern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pic>
        <p:nvPicPr>
          <p:cNvPr id="29699" name="Picture 6" descr="P90100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112838"/>
            <a:ext cx="3887788" cy="26765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2" descr="19-100_139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12838"/>
            <a:ext cx="3887787" cy="26765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:\Фото Цитаты 2015\DSCN972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7900" y="3862388"/>
            <a:ext cx="3887788" cy="2806700"/>
          </a:xfrm>
          <a:prstGeom prst="rect">
            <a:avLst/>
          </a:prstGeom>
          <a:ln w="127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3" descr="Z:\Сметанин А.А\от Годованюк СМ\ФОРУМ\P10109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3887787" cy="28082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TextBox 4"/>
          <p:cNvSpPr txBox="1">
            <a:spLocks noChangeArrowheads="1"/>
          </p:cNvSpPr>
          <p:nvPr/>
        </p:nvSpPr>
        <p:spPr bwMode="auto">
          <a:xfrm>
            <a:off x="171450" y="404813"/>
            <a:ext cx="880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гражданственности и патриотизма,               приобщение учащихся к базовым национальным ценностям  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pic>
        <p:nvPicPr>
          <p:cNvPr id="30723" name="Picture 2" descr="10-S73016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0" y="3944938"/>
            <a:ext cx="3963988" cy="27225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6" descr="IMG_91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0" y="1112838"/>
            <a:ext cx="3963988" cy="27479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6" descr="_DSC19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88" y="3944938"/>
            <a:ext cx="4027487" cy="27241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88" y="1112838"/>
            <a:ext cx="4027487" cy="2747962"/>
          </a:xfrm>
          <a:prstGeom prst="rect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FF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0727" name="TextBox 4"/>
          <p:cNvSpPr txBox="1">
            <a:spLocks noChangeArrowheads="1"/>
          </p:cNvSpPr>
          <p:nvPr/>
        </p:nvSpPr>
        <p:spPr bwMode="auto">
          <a:xfrm>
            <a:off x="171450" y="404813"/>
            <a:ext cx="880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 учащихся целесообразного,                       здорового и безопасного образа жизни 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9413" y="1916113"/>
            <a:ext cx="2947987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учреждение</a:t>
            </a:r>
            <a:endParaRPr lang="ru-RU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8388" y="333375"/>
            <a:ext cx="4033837" cy="738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Муниципальное</a:t>
            </a:r>
            <a:r>
              <a:rPr lang="ru-RU" sz="4200" b="1" i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213" y="908050"/>
            <a:ext cx="2979737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бюджетное</a:t>
            </a:r>
            <a:endParaRPr lang="ru-RU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1414463"/>
            <a:ext cx="66976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общеобразовательное</a:t>
            </a:r>
            <a:endParaRPr lang="ru-RU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9617"/>
            <a:ext cx="849694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80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ГИМНАЗИЯ №44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5661025"/>
            <a:ext cx="2508250" cy="631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500" b="1" kern="0" dirty="0">
                <a:solidFill>
                  <a:srgbClr val="FFFF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г. Иваново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pic>
        <p:nvPicPr>
          <p:cNvPr id="31747" name="Picture 6" descr="008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212850"/>
            <a:ext cx="3910012" cy="279241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2" descr="06-PICT00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1195388"/>
            <a:ext cx="3933825" cy="28098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:\Фото-Наши имена 2014\IMG_700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275" y="4152900"/>
            <a:ext cx="3956050" cy="2516188"/>
          </a:xfrm>
          <a:prstGeom prst="rect">
            <a:avLst/>
          </a:prstGeom>
          <a:ln w="127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5" descr="01-DSCN044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152900"/>
            <a:ext cx="3910012" cy="25161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Box 4"/>
          <p:cNvSpPr txBox="1">
            <a:spLocks noChangeArrowheads="1"/>
          </p:cNvSpPr>
          <p:nvPr/>
        </p:nvSpPr>
        <p:spPr bwMode="auto">
          <a:xfrm>
            <a:off x="171450" y="404813"/>
            <a:ext cx="880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и развитие эстетического,                    эмоционально-ценностного видения окружающего мира 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pic>
        <p:nvPicPr>
          <p:cNvPr id="32771" name="Picture 3" descr="Z:\Сметанин А.А\от Годованюк СМ\ФОРУМ\roFDklsMCi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860800"/>
            <a:ext cx="5826125" cy="2819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СметанинАА\Desktop\Для презентации на Форум 2016\к Презентации\DSCN02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12838"/>
            <a:ext cx="4103687" cy="26765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6" descr="C:\Users\СметанинАА\Desktop\Для презентации на Форум 2016\к Презентации\DSCN18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813" y="1112838"/>
            <a:ext cx="3867150" cy="26765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171450" y="404813"/>
            <a:ext cx="880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мотивов и ценностей учащихся                                     в сфере отношений к природе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pic>
        <p:nvPicPr>
          <p:cNvPr id="33795" name="Picture 2" descr="39-S73003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803650"/>
            <a:ext cx="3743325" cy="286543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СметанинАА\Desktop\Для презентации на Форум 2016\к Презентации\DSCN03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908050"/>
            <a:ext cx="3763963" cy="27368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6" descr="C:\Users\СметанинАА\Desktop\Для презентации на Форум 2016\к Презентации\DSCN03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908050"/>
            <a:ext cx="3743325" cy="27368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5" descr="C:\Users\СметанинАА\Desktop\Для презентации на Форум 2016\к Презентации\Изображение 02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3803650"/>
            <a:ext cx="3763963" cy="286543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Box 4"/>
          <p:cNvSpPr txBox="1">
            <a:spLocks noChangeArrowheads="1"/>
          </p:cNvSpPr>
          <p:nvPr/>
        </p:nvSpPr>
        <p:spPr bwMode="auto">
          <a:xfrm>
            <a:off x="171450" y="404813"/>
            <a:ext cx="880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 учащихся мотивации к труду 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503238"/>
            <a:ext cx="8820150" cy="124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Оценка эффективности функционирования       модели ученического самоуправления –        школьная Республика</a:t>
            </a:r>
            <a:endParaRPr lang="ru-RU" sz="2500" kern="0" dirty="0">
              <a:solidFill>
                <a:srgbClr val="0000FF"/>
              </a:solidFill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468313" y="1874838"/>
            <a:ext cx="842486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3399"/>
                </a:solidFill>
              </a:rPr>
              <a:t>Используются следующие диагностические методики:</a:t>
            </a:r>
          </a:p>
          <a:p>
            <a:pPr algn="ctr" eaLnBrk="1" hangingPunct="1"/>
            <a:endParaRPr lang="ru-RU" altLang="ru-RU" sz="2000" b="1">
              <a:solidFill>
                <a:srgbClr val="003399"/>
              </a:solidFill>
            </a:endParaRPr>
          </a:p>
          <a:p>
            <a:pPr algn="just" eaLnBrk="1" hangingPunct="1"/>
            <a:r>
              <a:rPr lang="ru-RU" altLang="ru-RU" sz="2000" b="1">
                <a:solidFill>
                  <a:srgbClr val="003399"/>
                </a:solidFill>
              </a:rPr>
              <a:t>• методика изучения уровня развития детского коллектива        </a:t>
            </a:r>
          </a:p>
          <a:p>
            <a:pPr algn="just" eaLnBrk="1" hangingPunct="1"/>
            <a:r>
              <a:rPr lang="ru-RU" altLang="ru-RU" sz="2000" b="1">
                <a:solidFill>
                  <a:srgbClr val="003399"/>
                </a:solidFill>
              </a:rPr>
              <a:t>   А.Н. Лутошкина,</a:t>
            </a:r>
          </a:p>
          <a:p>
            <a:pPr algn="just" eaLnBrk="1" hangingPunct="1"/>
            <a:r>
              <a:rPr lang="ru-RU" altLang="ru-RU" sz="2000" b="1">
                <a:solidFill>
                  <a:srgbClr val="003399"/>
                </a:solidFill>
              </a:rPr>
              <a:t>• методика для изучения социализированности личности  </a:t>
            </a:r>
          </a:p>
          <a:p>
            <a:pPr algn="just" eaLnBrk="1" hangingPunct="1"/>
            <a:r>
              <a:rPr lang="ru-RU" altLang="ru-RU" sz="2000" b="1">
                <a:solidFill>
                  <a:srgbClr val="003399"/>
                </a:solidFill>
              </a:rPr>
              <a:t>   учащегося  М.И. Рожкова,</a:t>
            </a:r>
          </a:p>
          <a:p>
            <a:pPr algn="just" eaLnBrk="1" hangingPunct="1"/>
            <a:r>
              <a:rPr lang="ru-RU" altLang="ru-RU" sz="2000" b="1">
                <a:solidFill>
                  <a:srgbClr val="003399"/>
                </a:solidFill>
              </a:rPr>
              <a:t>• методика для определения уровня развития самоуправления </a:t>
            </a:r>
          </a:p>
          <a:p>
            <a:pPr algn="just" eaLnBrk="1" hangingPunct="1"/>
            <a:r>
              <a:rPr lang="ru-RU" altLang="ru-RU" sz="2000" b="1">
                <a:solidFill>
                  <a:srgbClr val="003399"/>
                </a:solidFill>
              </a:rPr>
              <a:t>   в ученическом коллективе М.И. Рожкова, </a:t>
            </a:r>
          </a:p>
          <a:p>
            <a:pPr algn="just" eaLnBrk="1" hangingPunct="1"/>
            <a:r>
              <a:rPr lang="ru-RU" altLang="ru-RU" sz="2000" b="1">
                <a:solidFill>
                  <a:srgbClr val="003399"/>
                </a:solidFill>
              </a:rPr>
              <a:t>• методика изучения удовлетворенности учащихся школьной </a:t>
            </a:r>
          </a:p>
          <a:p>
            <a:pPr algn="just" eaLnBrk="1" hangingPunct="1"/>
            <a:r>
              <a:rPr lang="ru-RU" altLang="ru-RU" sz="2000" b="1">
                <a:solidFill>
                  <a:srgbClr val="003399"/>
                </a:solidFill>
              </a:rPr>
              <a:t>   жизнью А.А. Андреева,</a:t>
            </a:r>
          </a:p>
          <a:p>
            <a:pPr algn="just" eaLnBrk="1" hangingPunct="1"/>
            <a:r>
              <a:rPr lang="ru-RU" altLang="ru-RU" sz="2000" b="1">
                <a:solidFill>
                  <a:srgbClr val="003399"/>
                </a:solidFill>
              </a:rPr>
              <a:t>• методика «Наши отношения» Л.М. Фридмана,</a:t>
            </a:r>
          </a:p>
          <a:p>
            <a:pPr algn="just" eaLnBrk="1" hangingPunct="1"/>
            <a:r>
              <a:rPr lang="ru-RU" altLang="ru-RU" sz="2000" b="1">
                <a:solidFill>
                  <a:srgbClr val="003399"/>
                </a:solidFill>
              </a:rPr>
              <a:t>• методика изучения мотивов участия подростков в </a:t>
            </a:r>
          </a:p>
          <a:p>
            <a:pPr algn="just" eaLnBrk="1" hangingPunct="1"/>
            <a:r>
              <a:rPr lang="ru-RU" altLang="ru-RU" sz="2000" b="1">
                <a:solidFill>
                  <a:srgbClr val="003399"/>
                </a:solidFill>
              </a:rPr>
              <a:t>   деятельности Л.В. Байбородовой.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479425"/>
            <a:ext cx="882015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Результативность деятельности гимназии                  по развитию ученического самоуправления</a:t>
            </a:r>
            <a:endParaRPr lang="ru-RU" sz="2500" kern="0" dirty="0">
              <a:solidFill>
                <a:srgbClr val="0000FF"/>
              </a:solidFill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23850" y="1477963"/>
            <a:ext cx="8424863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3399"/>
                </a:solidFill>
              </a:rPr>
              <a:t>По итогам </a:t>
            </a:r>
            <a:r>
              <a:rPr lang="ru-RU" altLang="ru-RU" sz="2000" b="1" dirty="0" err="1" smtClean="0">
                <a:solidFill>
                  <a:srgbClr val="003399"/>
                </a:solidFill>
              </a:rPr>
              <a:t>самообследования</a:t>
            </a:r>
            <a:r>
              <a:rPr lang="ru-RU" altLang="ru-RU" sz="2000" b="1" dirty="0" smtClean="0">
                <a:solidFill>
                  <a:srgbClr val="003399"/>
                </a:solidFill>
              </a:rPr>
              <a:t> деятельности гимназии                               в 2015-2016 учебном году:</a:t>
            </a:r>
          </a:p>
          <a:p>
            <a:pPr marL="342900" indent="-285750" algn="just" eaLnBrk="1" hangingPunct="1">
              <a:buFont typeface="Wingdings" pitchFamily="2" charset="2"/>
              <a:buChar char="Ø"/>
              <a:defRPr/>
            </a:pPr>
            <a:r>
              <a:rPr lang="ru-RU" altLang="ru-RU" b="1" i="1" dirty="0" smtClean="0">
                <a:solidFill>
                  <a:srgbClr val="003399"/>
                </a:solidFill>
              </a:rPr>
              <a:t>Личностные результаты: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3399"/>
                </a:solidFill>
              </a:rPr>
              <a:t>- уровень развития ученического самоуправления:</a:t>
            </a:r>
          </a:p>
          <a:p>
            <a:pPr algn="just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</a:rPr>
              <a:t>   </a:t>
            </a:r>
            <a:r>
              <a:rPr lang="ru-RU" altLang="ru-RU" sz="1400" b="1" dirty="0" smtClean="0">
                <a:solidFill>
                  <a:srgbClr val="003399"/>
                </a:solidFill>
              </a:rPr>
              <a:t>•</a:t>
            </a:r>
            <a:r>
              <a:rPr lang="ru-RU" altLang="ru-RU" sz="14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82%</a:t>
            </a:r>
            <a:r>
              <a:rPr lang="ru-RU" altLang="ru-RU" sz="14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1400" b="1" dirty="0" smtClean="0">
                <a:solidFill>
                  <a:srgbClr val="003399"/>
                </a:solidFill>
              </a:rPr>
              <a:t>учащихся гимназии  принимали участие в работе органов ученического самоуправления на разных уровнях;</a:t>
            </a:r>
          </a:p>
          <a:p>
            <a:pPr algn="just" eaLnBrk="1" hangingPunct="1">
              <a:defRPr/>
            </a:pPr>
            <a:r>
              <a:rPr lang="ru-RU" altLang="ru-RU" sz="1400" b="1" dirty="0" smtClean="0">
                <a:solidFill>
                  <a:srgbClr val="003399"/>
                </a:solidFill>
              </a:rPr>
              <a:t>   • 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30%</a:t>
            </a:r>
            <a:r>
              <a:rPr lang="ru-RU" altLang="ru-RU" sz="14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1400" b="1" dirty="0" smtClean="0">
                <a:solidFill>
                  <a:srgbClr val="003399"/>
                </a:solidFill>
              </a:rPr>
              <a:t>учащихся (368 человек) выполняют общественные поручения и сами находят и используют способы их осуществления;</a:t>
            </a:r>
          </a:p>
          <a:p>
            <a:pPr algn="just" eaLnBrk="1" hangingPunct="1">
              <a:defRPr/>
            </a:pPr>
            <a:r>
              <a:rPr lang="ru-RU" altLang="ru-RU" sz="1400" b="1" dirty="0" smtClean="0">
                <a:solidFill>
                  <a:srgbClr val="003399"/>
                </a:solidFill>
              </a:rPr>
              <a:t>   •</a:t>
            </a:r>
            <a:r>
              <a:rPr lang="ru-RU" altLang="ru-RU" sz="1400" b="1" dirty="0" smtClean="0">
                <a:solidFill>
                  <a:srgbClr val="0000FF"/>
                </a:solidFill>
              </a:rPr>
              <a:t>  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9%</a:t>
            </a:r>
            <a:r>
              <a:rPr lang="ru-RU" altLang="ru-RU" sz="14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1400" b="1" dirty="0" smtClean="0">
                <a:solidFill>
                  <a:srgbClr val="003399"/>
                </a:solidFill>
              </a:rPr>
              <a:t>учащихся (107 человек) сами выбирают дело и определяют пути его выполнения;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3399"/>
                </a:solidFill>
              </a:rPr>
              <a:t>- оценка индивидуальных достижений школьников посредством портфеля достижений (Портфолио):</a:t>
            </a:r>
          </a:p>
          <a:p>
            <a:pPr algn="just" eaLnBrk="1" hangingPunct="1">
              <a:defRPr/>
            </a:pPr>
            <a:r>
              <a:rPr lang="ru-RU" altLang="ru-RU" sz="1400" b="1" dirty="0" smtClean="0">
                <a:solidFill>
                  <a:srgbClr val="003399"/>
                </a:solidFill>
              </a:rPr>
              <a:t>   •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93%</a:t>
            </a:r>
            <a:r>
              <a:rPr lang="ru-RU" altLang="ru-RU" sz="1400" b="1" dirty="0" smtClean="0">
                <a:solidFill>
                  <a:srgbClr val="003399"/>
                </a:solidFill>
              </a:rPr>
              <a:t> учащихся гимназии вели работу по оформлению и заполнению Портфолио достижений, в том числе 19% - на высоком уровне;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3399"/>
                </a:solidFill>
              </a:rPr>
              <a:t>- результативность участия школьников в учебно-исследовательской и проектной деятельности:</a:t>
            </a:r>
          </a:p>
          <a:p>
            <a:pPr algn="just" eaLnBrk="1" hangingPunct="1">
              <a:defRPr/>
            </a:pPr>
            <a:r>
              <a:rPr lang="ru-RU" altLang="ru-RU" sz="1400" b="1" dirty="0" smtClean="0">
                <a:solidFill>
                  <a:srgbClr val="003399"/>
                </a:solidFill>
              </a:rPr>
              <a:t>   •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100%</a:t>
            </a:r>
            <a:r>
              <a:rPr lang="ru-RU" altLang="ru-RU" sz="1400" b="1" dirty="0" smtClean="0">
                <a:solidFill>
                  <a:srgbClr val="003399"/>
                </a:solidFill>
              </a:rPr>
              <a:t> учащихся гимназии приняли участие в проектной и учебно-исследовательской деятельности, в том числе 9% учащихся стали победителями в различных номинациях по итогам </a:t>
            </a:r>
            <a:r>
              <a:rPr lang="ru-RU" altLang="ru-RU" sz="1400" b="1" dirty="0" err="1" smtClean="0">
                <a:solidFill>
                  <a:srgbClr val="003399"/>
                </a:solidFill>
              </a:rPr>
              <a:t>общегимназической</a:t>
            </a:r>
            <a:r>
              <a:rPr lang="ru-RU" altLang="ru-RU" sz="1400" b="1" dirty="0" smtClean="0">
                <a:solidFill>
                  <a:srgbClr val="003399"/>
                </a:solidFill>
              </a:rPr>
              <a:t> конференции по защите проектов;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003399"/>
                </a:solidFill>
              </a:rPr>
              <a:t>- активность участия учащихся  в мероприятиях гимназии:</a:t>
            </a:r>
          </a:p>
          <a:p>
            <a:pPr algn="just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</a:rPr>
              <a:t>   </a:t>
            </a:r>
            <a:r>
              <a:rPr lang="ru-RU" altLang="ru-RU" sz="1400" b="1" dirty="0" smtClean="0">
                <a:solidFill>
                  <a:srgbClr val="003399"/>
                </a:solidFill>
              </a:rPr>
              <a:t>•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94% </a:t>
            </a:r>
            <a:r>
              <a:rPr lang="ru-RU" altLang="ru-RU" sz="1400" b="1" dirty="0" smtClean="0">
                <a:solidFill>
                  <a:srgbClr val="003399"/>
                </a:solidFill>
              </a:rPr>
              <a:t>учащихся принимали активное участие в гимназических мероприятиях разной направленности;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479425"/>
            <a:ext cx="882015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Результативность деятельности гимназии                  по развитию ученического самоуправления</a:t>
            </a:r>
            <a:endParaRPr lang="ru-RU" sz="2500" kern="0" dirty="0">
              <a:solidFill>
                <a:srgbClr val="0000FF"/>
              </a:solidFill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23850" y="1989138"/>
            <a:ext cx="84248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3399"/>
                </a:solidFill>
              </a:rPr>
              <a:t>По итогам </a:t>
            </a:r>
            <a:r>
              <a:rPr lang="ru-RU" altLang="ru-RU" sz="2000" b="1" dirty="0" err="1" smtClean="0">
                <a:solidFill>
                  <a:srgbClr val="003399"/>
                </a:solidFill>
              </a:rPr>
              <a:t>самообследования</a:t>
            </a:r>
            <a:r>
              <a:rPr lang="ru-RU" altLang="ru-RU" sz="2000" b="1" dirty="0" smtClean="0">
                <a:solidFill>
                  <a:srgbClr val="003399"/>
                </a:solidFill>
              </a:rPr>
              <a:t> деятельности гимназии                               в 2015-2016 учебном году: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003399"/>
              </a:solidFill>
            </a:endParaRPr>
          </a:p>
          <a:p>
            <a:pPr marL="342900" indent="-285750" algn="just" eaLnBrk="1" hangingPunct="1">
              <a:buFont typeface="Wingdings" pitchFamily="2" charset="2"/>
              <a:buChar char="Ø"/>
              <a:defRPr/>
            </a:pPr>
            <a:r>
              <a:rPr lang="ru-RU" altLang="ru-RU" b="1" i="1" dirty="0" smtClean="0">
                <a:solidFill>
                  <a:srgbClr val="003399"/>
                </a:solidFill>
              </a:rPr>
              <a:t>Удовлетворённость учащихся и родителей (законных представителей) качеством образовательной деятельности в гимназии:</a:t>
            </a:r>
          </a:p>
          <a:p>
            <a:pPr algn="just" eaLnBrk="1" hangingPunct="1">
              <a:defRPr/>
            </a:pPr>
            <a:r>
              <a:rPr lang="ru-RU" altLang="ru-RU" sz="1400" b="1" dirty="0" smtClean="0">
                <a:solidFill>
                  <a:srgbClr val="003399"/>
                </a:solidFill>
              </a:rPr>
              <a:t>   •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80%</a:t>
            </a:r>
            <a:r>
              <a:rPr lang="ru-RU" altLang="ru-RU" sz="14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1400" b="1" dirty="0" smtClean="0">
                <a:solidFill>
                  <a:srgbClr val="003399"/>
                </a:solidFill>
              </a:rPr>
              <a:t>учащихся удовлетворены возможностью участвовать в деятельности органов ученического самоуправления;</a:t>
            </a:r>
          </a:p>
          <a:p>
            <a:pPr algn="just" eaLnBrk="1" hangingPunct="1">
              <a:defRPr/>
            </a:pPr>
            <a:r>
              <a:rPr lang="ru-RU" altLang="ru-RU" sz="1400" b="1" dirty="0" smtClean="0">
                <a:solidFill>
                  <a:srgbClr val="003399"/>
                </a:solidFill>
              </a:rPr>
              <a:t>   •</a:t>
            </a:r>
            <a:r>
              <a:rPr lang="ru-RU" altLang="ru-RU" sz="14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94%</a:t>
            </a:r>
            <a:r>
              <a:rPr lang="ru-RU" altLang="ru-RU" sz="14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1400" b="1" dirty="0" smtClean="0">
                <a:solidFill>
                  <a:srgbClr val="003399"/>
                </a:solidFill>
              </a:rPr>
              <a:t>родителей (законных представителей) удовлетворены возможностью учащихся участвовать в деятельности органов ученического самоуправления.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pic>
        <p:nvPicPr>
          <p:cNvPr id="37891" name="Picture 10" descr="P10900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79712" y="6165304"/>
            <a:ext cx="481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i="1" kern="0" dirty="0" err="1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</a:rPr>
              <a:t>МБОУ</a:t>
            </a:r>
            <a:r>
              <a:rPr lang="ru-RU" sz="2800" b="1" i="1" kern="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</a:rPr>
              <a:t> гимназия № 44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2613" y="44450"/>
            <a:ext cx="59134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«Развитие лидерских качеств является способом достижения успеха в сегодняшнем мире, полном конкурентной борьбы, потому что единственный актив, который придаёт истинную ценность любой организации – это люди»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                                                    Джон Максвелл</a:t>
            </a:r>
            <a:endParaRPr lang="ru-RU" kern="0" dirty="0"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1450" y="1628775"/>
            <a:ext cx="88011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00FF"/>
                </a:solidFill>
              </a:rPr>
              <a:t>Развитие ученического самоуправления как средство реализации федерального государственного образовательного стандарта общего образования 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71450" y="479425"/>
            <a:ext cx="88011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Нормативно-правовые основания для развития школьного и ученического самоуправления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-252413" y="1196975"/>
            <a:ext cx="9180513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</a:t>
            </a:r>
            <a:r>
              <a:rPr lang="ru-RU" altLang="ru-RU" sz="2800" b="1">
                <a:solidFill>
                  <a:srgbClr val="0000FF"/>
                </a:solidFill>
              </a:rPr>
              <a:t>	</a:t>
            </a:r>
            <a:r>
              <a:rPr lang="ru-RU" altLang="ru-RU" sz="1600" b="1">
                <a:solidFill>
                  <a:srgbClr val="003399"/>
                </a:solidFill>
              </a:rPr>
              <a:t>Декларация прав ребенка </a:t>
            </a:r>
            <a:r>
              <a:rPr lang="ru-RU" altLang="ru-RU" sz="1400" b="1">
                <a:solidFill>
                  <a:srgbClr val="003399"/>
                </a:solidFill>
              </a:rPr>
              <a:t>(принята резолюцией 1386 (ХIV) Генеральной Ассамблеи ООН от 20 ноября 1959 года) – ст. 21;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	Конвенция о правах ребенка </a:t>
            </a:r>
            <a:r>
              <a:rPr lang="ru-RU" altLang="ru-RU" sz="1400" b="1">
                <a:solidFill>
                  <a:srgbClr val="003399"/>
                </a:solidFill>
              </a:rPr>
              <a:t>(принята резолюцией 44/25 Генеральной Ассамблеи           от 20 ноября 1989 года) - статьи 15, 29;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	Конституция Российской Федерации </a:t>
            </a:r>
            <a:r>
              <a:rPr lang="ru-RU" altLang="ru-RU" sz="1400" b="1">
                <a:solidFill>
                  <a:srgbClr val="003399"/>
                </a:solidFill>
              </a:rPr>
              <a:t>(принята всенародным голосованием 12 декабря 1993 г.) - статьи 32, 60;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	Федеральный закон «Об образовании в Российской Федерации»                   </a:t>
            </a:r>
            <a:r>
              <a:rPr lang="ru-RU" altLang="ru-RU" sz="1400" b="1">
                <a:solidFill>
                  <a:srgbClr val="003399"/>
                </a:solidFill>
              </a:rPr>
              <a:t>(приказ Минобрнауки России от 29.12.2012 № 273-ФЗ);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	Федеральный закон «О государственной поддержке детских и молодёжных общественных объединений» </a:t>
            </a:r>
            <a:r>
              <a:rPr lang="ru-RU" altLang="ru-RU" sz="1400" b="1">
                <a:solidFill>
                  <a:srgbClr val="003399"/>
                </a:solidFill>
              </a:rPr>
              <a:t>от 26.05.1995г. № 98-ФЗ;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	Национальная стратегия действий в интересах детей на 2012-2017 годы, </a:t>
            </a:r>
            <a:r>
              <a:rPr lang="ru-RU" altLang="ru-RU" sz="1400" b="1">
                <a:solidFill>
                  <a:srgbClr val="003399"/>
                </a:solidFill>
              </a:rPr>
              <a:t>утверждена Указом Президента РФ от 01.06.2012 № 761;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	"Стратегия развития воспитания в Российской Федерации на период до 2025 года"  </a:t>
            </a:r>
            <a:r>
              <a:rPr lang="ru-RU" altLang="ru-RU" sz="1400" b="1">
                <a:solidFill>
                  <a:srgbClr val="003399"/>
                </a:solidFill>
              </a:rPr>
              <a:t>(Распоряжение Правительства Российской Федерации от 29 мая 2015 г. N 996-р );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	Национальная стратегия действий в интересах детей на 2012-2017 годы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     </a:t>
            </a:r>
            <a:r>
              <a:rPr lang="ru-RU" altLang="ru-RU" sz="1400" b="1">
                <a:solidFill>
                  <a:srgbClr val="003399"/>
                </a:solidFill>
              </a:rPr>
              <a:t>(утв. Указом Президента РФ от 1 июня 2012 г. N 761);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	Федеральный закон «Об основных гарантиях прав ребенка в Российской Федерации  </a:t>
            </a:r>
            <a:r>
              <a:rPr lang="ru-RU" altLang="ru-RU" sz="1400" b="1">
                <a:solidFill>
                  <a:srgbClr val="003399"/>
                </a:solidFill>
              </a:rPr>
              <a:t>(принят Государственной Думой 3 июля 1998 года, одобрен Советом Федерации 9 июля 1998 года);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	ФГОС НОО, </a:t>
            </a:r>
            <a:r>
              <a:rPr lang="ru-RU" altLang="ru-RU" sz="1400" b="1">
                <a:solidFill>
                  <a:srgbClr val="003399"/>
                </a:solidFill>
              </a:rPr>
              <a:t>утверждён приказом Минобрнауки России от 6 октября 2009 года № 373;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	ФГОС ООО</a:t>
            </a:r>
            <a:r>
              <a:rPr lang="ru-RU" altLang="ru-RU" sz="1400" b="1">
                <a:solidFill>
                  <a:srgbClr val="003399"/>
                </a:solidFill>
              </a:rPr>
              <a:t>, утверждён приказом Минобрнауки России от 17 декабря 2010 года № 1897;</a:t>
            </a:r>
          </a:p>
          <a:p>
            <a:pPr lvl="1" eaLnBrk="1" hangingPunct="1"/>
            <a:r>
              <a:rPr lang="ru-RU" altLang="ru-RU" sz="1600" b="1">
                <a:solidFill>
                  <a:srgbClr val="003399"/>
                </a:solidFill>
              </a:rPr>
              <a:t>•	ФГОС СОО, </a:t>
            </a:r>
            <a:r>
              <a:rPr lang="ru-RU" altLang="ru-RU" sz="1400" b="1">
                <a:solidFill>
                  <a:srgbClr val="003399"/>
                </a:solidFill>
              </a:rPr>
              <a:t>утверждён приказом Минобрнауки России от 6 октября 2009 года № 413.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1450" y="647700"/>
            <a:ext cx="8801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документы гимназии 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-107950" y="1400175"/>
            <a:ext cx="9180513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ru-RU" altLang="ru-RU" sz="2300" b="1">
                <a:solidFill>
                  <a:srgbClr val="003399"/>
                </a:solidFill>
              </a:rPr>
              <a:t>Устав муниципального бюджетного общеобразова-тельного учреждения гимназии № 44;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altLang="ru-RU" sz="2300" b="1">
                <a:solidFill>
                  <a:srgbClr val="003399"/>
                </a:solidFill>
              </a:rPr>
              <a:t>Образовательные программы МБОУ гимназии № 44;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altLang="ru-RU" sz="2300" b="1">
                <a:solidFill>
                  <a:srgbClr val="003399"/>
                </a:solidFill>
              </a:rPr>
              <a:t>Положение о символике муниципального бюджетного общеобразовательного учреждения гимназии № 44;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altLang="ru-RU" sz="2300" b="1">
                <a:solidFill>
                  <a:srgbClr val="003399"/>
                </a:solidFill>
              </a:rPr>
              <a:t>Положение о школьном Соборе (общешкольной конференции) в МБОУ гимназии № 44;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altLang="ru-RU" sz="2300" b="1">
                <a:solidFill>
                  <a:srgbClr val="003399"/>
                </a:solidFill>
              </a:rPr>
              <a:t>Положение о школьной Думе (Совете) гимназии № 44;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altLang="ru-RU" sz="2300" b="1">
                <a:solidFill>
                  <a:srgbClr val="003399"/>
                </a:solidFill>
              </a:rPr>
              <a:t>Положение об ученическом самоуправлении в МБОУ гимназии № 44;</a:t>
            </a:r>
          </a:p>
          <a:p>
            <a:pPr lvl="1" eaLnBrk="1" hangingPunct="1">
              <a:buFont typeface="Arial" charset="0"/>
              <a:buChar char="•"/>
            </a:pPr>
            <a:r>
              <a:rPr lang="ru-RU" altLang="ru-RU" sz="2300" b="1">
                <a:solidFill>
                  <a:srgbClr val="003399"/>
                </a:solidFill>
              </a:rPr>
              <a:t>Положение о комиссии по применению к учащимся мер дисциплинарного взыскания в МБОУ гимназии№ 44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-36513" y="1123950"/>
            <a:ext cx="9180513" cy="6985000"/>
            <a:chOff x="-23" y="708"/>
            <a:chExt cx="5783" cy="440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-23" y="2613"/>
              <a:ext cx="5783" cy="2495"/>
            </a:xfrm>
            <a:prstGeom prst="wave">
              <a:avLst>
                <a:gd name="adj1" fmla="val 11310"/>
                <a:gd name="adj2" fmla="val 0"/>
              </a:avLst>
            </a:prstGeom>
            <a:gradFill rotWithShape="1">
              <a:gsLst>
                <a:gs pos="0">
                  <a:srgbClr val="551000"/>
                </a:gs>
                <a:gs pos="100000">
                  <a:srgbClr val="E62C00">
                    <a:alpha val="85999"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-23" y="708"/>
              <a:ext cx="5783" cy="2495"/>
            </a:xfrm>
            <a:prstGeom prst="wave">
              <a:avLst>
                <a:gd name="adj1" fmla="val 11310"/>
                <a:gd name="adj2" fmla="val 0"/>
              </a:avLst>
            </a:prstGeom>
            <a:gradFill rotWithShape="1">
              <a:gsLst>
                <a:gs pos="0">
                  <a:srgbClr val="0000E2">
                    <a:gamma/>
                    <a:shade val="18431"/>
                    <a:invGamma/>
                  </a:srgbClr>
                </a:gs>
                <a:gs pos="50000">
                  <a:srgbClr val="0000E2">
                    <a:alpha val="88000"/>
                  </a:srgbClr>
                </a:gs>
                <a:gs pos="100000">
                  <a:srgbClr val="0000E2">
                    <a:gamma/>
                    <a:shade val="18431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" name="Picture 11" descr="Герб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1628775"/>
            <a:ext cx="32480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32138" y="1196975"/>
            <a:ext cx="58324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588">
              <a:defRPr>
                <a:solidFill>
                  <a:schemeClr val="tx1"/>
                </a:solidFill>
                <a:latin typeface="Arial" charset="0"/>
              </a:defRPr>
            </a:lvl1pPr>
            <a:lvl2pPr marL="812800"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5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1988 года по итогам школьного референдума введена новая форма общественно-государственного управления школой –</a:t>
            </a:r>
          </a:p>
          <a:p>
            <a:pPr algn="ctr">
              <a:defRPr/>
            </a:pPr>
            <a:r>
              <a:rPr lang="ru-RU" sz="3500" b="1" dirty="0" smtClean="0">
                <a:solidFill>
                  <a:srgbClr val="F250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школьная Республика 44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 своей Конституцией, которая стала прообразом будущего</a:t>
            </a:r>
          </a:p>
          <a:p>
            <a:pPr algn="ctr">
              <a:defRPr/>
            </a:pPr>
            <a:r>
              <a:rPr lang="ru-RU" sz="2500" b="1" i="1" dirty="0" smtClean="0">
                <a:solidFill>
                  <a:srgbClr val="FFFF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Устава гимназии.</a:t>
            </a:r>
          </a:p>
          <a:p>
            <a:pPr algn="ctr">
              <a:defRPr/>
            </a:pPr>
            <a:endParaRPr lang="ru-RU" sz="200" b="1" i="1" dirty="0" smtClean="0">
              <a:solidFill>
                <a:srgbClr val="FFFFB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Школьная Республика 44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имеет свою символику:</a:t>
            </a:r>
          </a:p>
          <a:p>
            <a:pPr algn="ctr">
              <a:defRPr/>
            </a:pPr>
            <a:r>
              <a:rPr lang="ru-RU" sz="2500" b="1" i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флаг, герб, гимн.</a:t>
            </a:r>
            <a:endParaRPr lang="ru-RU" sz="25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-36513" y="1123950"/>
            <a:ext cx="9180513" cy="6985000"/>
            <a:chOff x="-23" y="708"/>
            <a:chExt cx="5783" cy="440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-23" y="2613"/>
              <a:ext cx="5783" cy="2495"/>
            </a:xfrm>
            <a:prstGeom prst="wave">
              <a:avLst>
                <a:gd name="adj1" fmla="val 11310"/>
                <a:gd name="adj2" fmla="val 0"/>
              </a:avLst>
            </a:prstGeom>
            <a:gradFill rotWithShape="1">
              <a:gsLst>
                <a:gs pos="0">
                  <a:srgbClr val="551000"/>
                </a:gs>
                <a:gs pos="100000">
                  <a:srgbClr val="E62C00">
                    <a:alpha val="85999"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-23" y="708"/>
              <a:ext cx="5783" cy="2495"/>
            </a:xfrm>
            <a:prstGeom prst="wave">
              <a:avLst>
                <a:gd name="adj1" fmla="val 11310"/>
                <a:gd name="adj2" fmla="val 0"/>
              </a:avLst>
            </a:prstGeom>
            <a:gradFill rotWithShape="1">
              <a:gsLst>
                <a:gs pos="0">
                  <a:srgbClr val="0000E2">
                    <a:gamma/>
                    <a:shade val="18431"/>
                    <a:invGamma/>
                  </a:srgbClr>
                </a:gs>
                <a:gs pos="50000">
                  <a:srgbClr val="0000E2">
                    <a:alpha val="88000"/>
                  </a:srgbClr>
                </a:gs>
                <a:gs pos="100000">
                  <a:srgbClr val="0000E2">
                    <a:gamma/>
                    <a:shade val="18431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9388" y="400050"/>
            <a:ext cx="878522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588">
              <a:defRPr>
                <a:solidFill>
                  <a:schemeClr val="tx1"/>
                </a:solidFill>
                <a:latin typeface="Arial" charset="0"/>
              </a:defRPr>
            </a:lvl1pPr>
            <a:lvl2pPr marL="812800"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Флаг</a:t>
            </a:r>
            <a:r>
              <a:rPr lang="ru-RU" sz="25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D677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 собой прямоугольное полотнище.   Цветовая гамма состоит из трех </a:t>
            </a:r>
            <a:r>
              <a:rPr lang="ru-RU" sz="2000" b="1" dirty="0" smtClean="0">
                <a:solidFill>
                  <a:srgbClr val="D677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цветов. </a:t>
            </a:r>
            <a:r>
              <a:rPr lang="ru-RU" sz="2000" b="1" dirty="0">
                <a:solidFill>
                  <a:srgbClr val="D677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цвет несет символическое значение: белый – цвет мира, спокойствия, свободы и чистого разума; синий – цвет мудрости, знания; красный – цвет служения на благо своего Отечества. В центральной части флага размещен герб гимназии</a:t>
            </a:r>
            <a:r>
              <a:rPr lang="ru-RU" sz="2000" b="1" dirty="0" smtClean="0">
                <a:solidFill>
                  <a:srgbClr val="D677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8437" name="Рисунок 7" descr="D:\Мои документы\Юбилей гимназии 2012\Герб гимназии №44 г Иваново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2076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01863" y="2495550"/>
            <a:ext cx="6913562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588">
              <a:defRPr>
                <a:solidFill>
                  <a:schemeClr val="tx1"/>
                </a:solidFill>
                <a:latin typeface="Arial" charset="0"/>
              </a:defRPr>
            </a:lvl1pPr>
            <a:lvl2pPr marL="812800"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000" b="1" dirty="0">
                <a:solidFill>
                  <a:srgbClr val="F250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Герб</a:t>
            </a:r>
            <a:r>
              <a:rPr lang="ru-RU" sz="2500" b="1" dirty="0">
                <a:solidFill>
                  <a:srgbClr val="EA8B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представляет собой круглый щит. В вершине Герба расположена надпись                                    «Школьная республика № 44». В центре Герба расположено изображение совы – символа мудрости, знания, эрудиции и рационального мировосприятия; в нижней части гербового щита, окаймляя гербовую фигуру, расположен девиз гимназии: «За родину, добро и справедливость».</a:t>
            </a:r>
          </a:p>
          <a:p>
            <a:pPr algn="ctr">
              <a:defRPr/>
            </a:pPr>
            <a:endParaRPr lang="ru-RU" sz="25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79388" y="5211763"/>
            <a:ext cx="87852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588">
              <a:defRPr>
                <a:solidFill>
                  <a:schemeClr val="tx1"/>
                </a:solidFill>
                <a:latin typeface="Arial" charset="0"/>
              </a:defRPr>
            </a:lvl1pPr>
            <a:lvl2pPr marL="812800"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Гимн</a:t>
            </a:r>
            <a:r>
              <a:rPr lang="ru-RU" sz="25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один из официальных символов гимназии. </a:t>
            </a:r>
            <a:r>
              <a:rPr lang="ru-RU" sz="2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 слов и музыки Гимна – С. Смирнов. Исполняется в особо торжественных случаях на мероприятиях гимназического уровня.</a:t>
            </a:r>
            <a:r>
              <a:rPr lang="ru-RU" sz="2000" b="1" dirty="0" smtClean="0">
                <a:solidFill>
                  <a:srgbClr val="EA8B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8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8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404813"/>
            <a:ext cx="8820150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Модель ученического самоуправления</a:t>
            </a:r>
            <a:endParaRPr lang="ru-RU" sz="25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325438" y="980133"/>
            <a:ext cx="8567737" cy="1728787"/>
          </a:xfrm>
          <a:prstGeom prst="ellipse">
            <a:avLst/>
          </a:prstGeom>
          <a:gradFill rotWithShape="0">
            <a:gsLst>
              <a:gs pos="0">
                <a:srgbClr val="00FF00">
                  <a:alpha val="48000"/>
                </a:srgbClr>
              </a:gs>
              <a:gs pos="50000">
                <a:srgbClr val="00FF00">
                  <a:gamma/>
                  <a:tint val="16078"/>
                  <a:invGamma/>
                  <a:alpha val="78000"/>
                </a:srgbClr>
              </a:gs>
              <a:gs pos="100000">
                <a:srgbClr val="00FF00">
                  <a:alpha val="48000"/>
                </a:srgbClr>
              </a:gs>
            </a:gsLst>
            <a:lin ang="5400000" scaled="1"/>
          </a:gradFill>
          <a:ln w="57150" cmpd="thickThin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463" name="WordArt 13"/>
          <p:cNvSpPr>
            <a:spLocks noChangeArrowheads="1" noChangeShapeType="1" noTextEdit="1"/>
          </p:cNvSpPr>
          <p:nvPr/>
        </p:nvSpPr>
        <p:spPr bwMode="auto">
          <a:xfrm>
            <a:off x="1763713" y="1268413"/>
            <a:ext cx="5545137" cy="1081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00009C"/>
                    </a:gs>
                    <a:gs pos="50000">
                      <a:srgbClr val="0000E2"/>
                    </a:gs>
                    <a:gs pos="100000">
                      <a:srgbClr val="00009C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Совмещённая модель</a:t>
            </a:r>
          </a:p>
          <a:p>
            <a:pPr algn="ctr"/>
            <a:r>
              <a:rPr lang="ru-RU" sz="3600" b="1" kern="10">
                <a:gradFill rotWithShape="1">
                  <a:gsLst>
                    <a:gs pos="0">
                      <a:srgbClr val="00009C"/>
                    </a:gs>
                    <a:gs pos="50000">
                      <a:srgbClr val="0000E2"/>
                    </a:gs>
                    <a:gs pos="100000">
                      <a:srgbClr val="00009C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ученического самоуправления –</a:t>
            </a:r>
          </a:p>
          <a:p>
            <a:pPr algn="ctr"/>
            <a:r>
              <a:rPr lang="ru-RU" sz="3600" b="1" kern="10">
                <a:gradFill rotWithShape="1">
                  <a:gsLst>
                    <a:gs pos="0">
                      <a:srgbClr val="00009C"/>
                    </a:gs>
                    <a:gs pos="50000">
                      <a:srgbClr val="0000E2"/>
                    </a:gs>
                    <a:gs pos="100000">
                      <a:srgbClr val="00009C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школьная Республика</a:t>
            </a:r>
          </a:p>
        </p:txBody>
      </p:sp>
      <p:sp>
        <p:nvSpPr>
          <p:cNvPr id="6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0975" y="3355975"/>
            <a:ext cx="4246563" cy="2665413"/>
          </a:xfrm>
          <a:prstGeom prst="roundRect">
            <a:avLst>
              <a:gd name="adj" fmla="val 16667"/>
            </a:avLst>
          </a:prstGeom>
          <a:solidFill>
            <a:srgbClr val="BBE0E3">
              <a:alpha val="8300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900" b="1" kern="0" dirty="0">
              <a:solidFill>
                <a:srgbClr val="CC0000"/>
              </a:solidFill>
            </a:endParaRPr>
          </a:p>
        </p:txBody>
      </p:sp>
      <p:sp>
        <p:nvSpPr>
          <p:cNvPr id="8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00588" y="3355975"/>
            <a:ext cx="4248150" cy="2665413"/>
          </a:xfrm>
          <a:prstGeom prst="roundRect">
            <a:avLst>
              <a:gd name="adj" fmla="val 16667"/>
            </a:avLst>
          </a:prstGeom>
          <a:solidFill>
            <a:srgbClr val="BBE0E3">
              <a:alpha val="8300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 dirty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 dirty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 dirty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 dirty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 dirty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 dirty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" b="1" kern="0" dirty="0">
              <a:solidFill>
                <a:srgbClr val="C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900" b="1" kern="0" dirty="0">
              <a:solidFill>
                <a:srgbClr val="CC0000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2247900" y="2708275"/>
            <a:ext cx="2306638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H="1" flipV="1">
            <a:off x="4535488" y="2708275"/>
            <a:ext cx="2379662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750" y="3495675"/>
            <a:ext cx="3527425" cy="209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Управленческая составляющая  модели</a:t>
            </a:r>
          </a:p>
          <a:p>
            <a:pPr algn="just">
              <a:defRPr/>
            </a:pPr>
            <a:r>
              <a:rPr lang="ru-RU" b="1" dirty="0">
                <a:solidFill>
                  <a:srgbClr val="0033CC"/>
                </a:solidFill>
              </a:rPr>
              <a:t>подразумевает имитацию управления, подражание управлению, базирующиеся на нормативно-правовой основе.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825" y="3495675"/>
            <a:ext cx="3527425" cy="209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Культуросообразная</a:t>
            </a:r>
            <a:r>
              <a:rPr lang="ru-RU" sz="2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составляющая  модели</a:t>
            </a:r>
          </a:p>
          <a:p>
            <a:pPr algn="just">
              <a:defRPr/>
            </a:pPr>
            <a:r>
              <a:rPr lang="ru-RU" b="1" dirty="0">
                <a:solidFill>
                  <a:srgbClr val="0033CC"/>
                </a:solidFill>
              </a:rPr>
              <a:t>учитывает интересы и возможности учащихся, управленческие функции осуществляются в игровых формах.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24525" y="109538"/>
            <a:ext cx="320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kern="0" dirty="0" err="1" smtClean="0">
                <a:solidFill>
                  <a:srgbClr val="0000FF"/>
                </a:solidFill>
              </a:rPr>
              <a:t>МБОУ</a:t>
            </a:r>
            <a:r>
              <a:rPr lang="ru-RU" b="1" i="1" kern="0" dirty="0" smtClean="0">
                <a:solidFill>
                  <a:srgbClr val="0000FF"/>
                </a:solidFill>
              </a:rPr>
              <a:t> гимназия № 44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503238"/>
            <a:ext cx="8820150" cy="477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Уровни ученического самоуправления</a:t>
            </a:r>
            <a:endParaRPr lang="ru-RU" sz="25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412875"/>
            <a:ext cx="8677275" cy="4046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Первый уровень: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3399"/>
                </a:solidFill>
              </a:rPr>
              <a:t>личный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3399"/>
                </a:solidFill>
              </a:rPr>
              <a:t>(отдельный учащийся);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ru-RU" sz="25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Второй уровень: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3399"/>
                </a:solidFill>
              </a:rPr>
              <a:t>коллектив  класса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3399"/>
                </a:solidFill>
              </a:rPr>
              <a:t>(собрание учащихся класса, ученический совет класса);</a:t>
            </a:r>
          </a:p>
          <a:p>
            <a:pPr algn="ctr">
              <a:defRPr/>
            </a:pPr>
            <a:endParaRPr lang="ru-RU" sz="1400" b="1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ru-RU" sz="25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Третий уровень: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3399"/>
                </a:solidFill>
              </a:rPr>
              <a:t>гимназический  </a:t>
            </a:r>
            <a:r>
              <a:rPr lang="ru-RU" sz="1400" b="1" dirty="0">
                <a:solidFill>
                  <a:srgbClr val="003399"/>
                </a:solidFill>
              </a:rPr>
              <a:t>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3399"/>
                </a:solidFill>
              </a:rPr>
              <a:t>(общешкольная ученическая конференция,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3399"/>
                </a:solidFill>
              </a:rPr>
              <a:t>ученический совет гимназии).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6bf08727e641bd2770c4584baded48beca9dd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1455</Words>
  <Application>Microsoft Office PowerPoint</Application>
  <PresentationFormat>Экран (4:3)</PresentationFormat>
  <Paragraphs>239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Тема Office</vt:lpstr>
      <vt:lpstr>1_Тема Office</vt:lpstr>
      <vt:lpstr>3_Тема Office</vt:lpstr>
      <vt:lpstr>4_Тема Office</vt:lpstr>
      <vt:lpstr>5_Тема Office</vt:lpstr>
      <vt:lpstr>7_Тема Office</vt:lpstr>
      <vt:lpstr>8_Тема Office</vt:lpstr>
      <vt:lpstr>6_Тема Office</vt:lpstr>
      <vt:lpstr>11_Тема Office</vt:lpstr>
      <vt:lpstr>2_Тема Office</vt:lpstr>
      <vt:lpstr>10_Тема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elix</cp:lastModifiedBy>
  <cp:revision>134</cp:revision>
  <dcterms:created xsi:type="dcterms:W3CDTF">2012-11-01T12:04:58Z</dcterms:created>
  <dcterms:modified xsi:type="dcterms:W3CDTF">2016-10-24T09:04:56Z</dcterms:modified>
</cp:coreProperties>
</file>